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57" r:id="rId4"/>
  </p:sldMasterIdLst>
  <p:notesMasterIdLst>
    <p:notesMasterId r:id="rId69"/>
  </p:notesMasterIdLst>
  <p:handoutMasterIdLst>
    <p:handoutMasterId r:id="rId70"/>
  </p:handoutMasterIdLst>
  <p:sldIdLst>
    <p:sldId id="271" r:id="rId5"/>
    <p:sldId id="272" r:id="rId6"/>
    <p:sldId id="273" r:id="rId7"/>
    <p:sldId id="274" r:id="rId8"/>
    <p:sldId id="275" r:id="rId9"/>
    <p:sldId id="276" r:id="rId10"/>
    <p:sldId id="277" r:id="rId11"/>
    <p:sldId id="278" r:id="rId12"/>
    <p:sldId id="279" r:id="rId13"/>
    <p:sldId id="280" r:id="rId14"/>
    <p:sldId id="281" r:id="rId15"/>
    <p:sldId id="282" r:id="rId16"/>
    <p:sldId id="283" r:id="rId17"/>
    <p:sldId id="284" r:id="rId18"/>
    <p:sldId id="285" r:id="rId19"/>
    <p:sldId id="286" r:id="rId20"/>
    <p:sldId id="287" r:id="rId21"/>
    <p:sldId id="288" r:id="rId22"/>
    <p:sldId id="335" r:id="rId23"/>
    <p:sldId id="290" r:id="rId24"/>
    <p:sldId id="291" r:id="rId25"/>
    <p:sldId id="292" r:id="rId26"/>
    <p:sldId id="293" r:id="rId27"/>
    <p:sldId id="294" r:id="rId28"/>
    <p:sldId id="295" r:id="rId29"/>
    <p:sldId id="296" r:id="rId30"/>
    <p:sldId id="297" r:id="rId31"/>
    <p:sldId id="298" r:id="rId32"/>
    <p:sldId id="299" r:id="rId33"/>
    <p:sldId id="336" r:id="rId34"/>
    <p:sldId id="301" r:id="rId35"/>
    <p:sldId id="302" r:id="rId36"/>
    <p:sldId id="303" r:id="rId37"/>
    <p:sldId id="304" r:id="rId38"/>
    <p:sldId id="305" r:id="rId39"/>
    <p:sldId id="306" r:id="rId40"/>
    <p:sldId id="307" r:id="rId41"/>
    <p:sldId id="308" r:id="rId42"/>
    <p:sldId id="309" r:id="rId43"/>
    <p:sldId id="337" r:id="rId44"/>
    <p:sldId id="311" r:id="rId45"/>
    <p:sldId id="312" r:id="rId46"/>
    <p:sldId id="313" r:id="rId47"/>
    <p:sldId id="314" r:id="rId48"/>
    <p:sldId id="338" r:id="rId49"/>
    <p:sldId id="316" r:id="rId50"/>
    <p:sldId id="317" r:id="rId51"/>
    <p:sldId id="318" r:id="rId52"/>
    <p:sldId id="319" r:id="rId53"/>
    <p:sldId id="341" r:id="rId54"/>
    <p:sldId id="321" r:id="rId55"/>
    <p:sldId id="340" r:id="rId56"/>
    <p:sldId id="323" r:id="rId57"/>
    <p:sldId id="324" r:id="rId58"/>
    <p:sldId id="325" r:id="rId59"/>
    <p:sldId id="326" r:id="rId60"/>
    <p:sldId id="327" r:id="rId61"/>
    <p:sldId id="328" r:id="rId62"/>
    <p:sldId id="329" r:id="rId63"/>
    <p:sldId id="330" r:id="rId64"/>
    <p:sldId id="331" r:id="rId65"/>
    <p:sldId id="332" r:id="rId66"/>
    <p:sldId id="333" r:id="rId67"/>
    <p:sldId id="334" r:id="rId68"/>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B0F0"/>
    <a:srgbClr val="151515"/>
    <a:srgbClr val="C7000B"/>
    <a:srgbClr val="575756"/>
    <a:srgbClr val="FFFFFF"/>
    <a:srgbClr val="DD4654"/>
    <a:srgbClr val="F3D2D5"/>
    <a:srgbClr val="E6A8AD"/>
    <a:srgbClr val="E57B84"/>
    <a:srgbClr val="E579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484" autoAdjust="0"/>
    <p:restoredTop sz="81531" autoAdjust="0"/>
  </p:normalViewPr>
  <p:slideViewPr>
    <p:cSldViewPr snapToGrid="0" snapToObjects="1">
      <p:cViewPr varScale="1">
        <p:scale>
          <a:sx n="95" d="100"/>
          <a:sy n="95" d="100"/>
        </p:scale>
        <p:origin x="1278" y="7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996" y="114"/>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tableStyles" Target="tableStyle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71"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9/27/2020</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54896" y="766800"/>
            <a:ext cx="5932800" cy="3337748"/>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454896" y="4603008"/>
            <a:ext cx="5932800" cy="510840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guide id="6" pos="4021" userDrawn="1">
          <p15:clr>
            <a:srgbClr val="F26B43"/>
          </p15:clr>
        </p15:guide>
        <p15:guide id="7" pos="279" userDrawn="1">
          <p15:clr>
            <a:srgbClr val="F26B43"/>
          </p15:clr>
        </p15:guide>
        <p15:guide id="8" pos="2139"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189330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643201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914766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679036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475135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822884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503053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092424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937250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250276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342582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529011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fontAlgn="auto">
              <a:lnSpc>
                <a:spcPct val="150000"/>
              </a:lnSpc>
              <a:spcBef>
                <a:spcPts val="0"/>
              </a:spcBef>
              <a:spcAft>
                <a:spcPts val="0"/>
              </a:spcAft>
            </a:pPr>
            <a:r>
              <a:rPr lang="en-US" altLang="zh-CN" sz="11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When iMaster NCE-Fabric is interconnected with a cloud platform, the cloud platform invokes</a:t>
            </a:r>
            <a:r>
              <a:rPr lang="en-US" altLang="zh-CN" sz="1100" baseline="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northbound  APIs to provision services. </a:t>
            </a:r>
            <a:r>
              <a:rPr lang="en-US" altLang="zh-CN" sz="11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Project, router, firewall, and security group in the figure are all network models of the cloud platform. </a:t>
            </a:r>
          </a:p>
          <a:p>
            <a:pPr fontAlgn="auto">
              <a:lnSpc>
                <a:spcPct val="150000"/>
              </a:lnSpc>
              <a:spcBef>
                <a:spcPts val="0"/>
              </a:spcBef>
              <a:spcAft>
                <a:spcPts val="0"/>
              </a:spcAft>
            </a:pPr>
            <a:r>
              <a:rPr lang="en-US" altLang="zh-CN" sz="11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Neutron APIs are encapsulated based on the OpenStack Neutron model and match the network service models in the industry. Neutron APIs are recommended if you are familiar with the OpenStack Neutron models. </a:t>
            </a:r>
          </a:p>
          <a:p>
            <a:pPr fontAlgn="auto">
              <a:lnSpc>
                <a:spcPct val="150000"/>
              </a:lnSpc>
              <a:spcBef>
                <a:spcPts val="0"/>
              </a:spcBef>
              <a:spcAft>
                <a:spcPts val="0"/>
              </a:spcAft>
            </a:pPr>
            <a:r>
              <a:rPr lang="en-US" altLang="zh-CN" sz="11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Projects are created on the cloud platform without invoking the RESTful interface. </a:t>
            </a:r>
          </a:p>
          <a:p>
            <a:pPr fontAlgn="auto">
              <a:lnSpc>
                <a:spcPct val="150000"/>
              </a:lnSpc>
              <a:spcBef>
                <a:spcPts val="0"/>
              </a:spcBef>
              <a:spcAft>
                <a:spcPts val="0"/>
              </a:spcAft>
            </a:pPr>
            <a:r>
              <a:rPr lang="en-US" altLang="zh-CN" sz="11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For details about OpenStack principles, see the OpenStack Foundation at https://www.openstack.org/ or learn Huawei HCIP-Cloud Computing-OpenStack at https://e.huawei.com/cn/talent/. </a:t>
            </a:r>
            <a:endParaRPr lang="zh-CN" altLang="en-US"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17414441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766394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824250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1861266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7013400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altLang="zh-CN">
                <a:latin typeface="Huawei Sans" panose="020C0503030203020204" pitchFamily="34" charset="0"/>
              </a:rPr>
              <a:t>A virtual private cloud (VPC) contains logical NEs abstracted from a physical network. These logical Nes are orchestrated based on service requirements to form a virtual network. Different VPCs are logically isolated but share the same physical network. In this way, physical network resources can be shared after being pooled. </a:t>
            </a:r>
            <a:endParaRPr lang="zh-CN" altLang="en-US">
              <a:latin typeface="Huawei Sans" panose="020C0503030203020204" pitchFamily="34" charset="0"/>
            </a:endParaRPr>
          </a:p>
          <a:p>
            <a:endParaRPr lang="zh-CN" altLang="en-US">
              <a:latin typeface="Huawei Sans" panose="020C0503030203020204" pitchFamily="34" charset="0"/>
            </a:endParaRPr>
          </a:p>
        </p:txBody>
      </p:sp>
    </p:spTree>
    <p:extLst>
      <p:ext uri="{BB962C8B-B14F-4D97-AF65-F5344CB8AC3E}">
        <p14:creationId xmlns:p14="http://schemas.microsoft.com/office/powerpoint/2010/main" val="17808315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8606980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0563496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2979412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0" indent="0">
              <a:buNone/>
            </a:pPr>
            <a:r>
              <a:rPr lang="en-US" altLang="zh-CN">
                <a:latin typeface="Huawei Sans" panose="020C0503030203020204" pitchFamily="34" charset="0"/>
              </a:rPr>
              <a:t>For more API information, see "Secondary Development" in the iMaster NCE-Fabric Product Documentation. </a:t>
            </a:r>
            <a:endParaRPr lang="zh-CN" altLang="en-US">
              <a:latin typeface="Huawei Sans" panose="020C0503030203020204" pitchFamily="34" charset="0"/>
            </a:endParaRPr>
          </a:p>
        </p:txBody>
      </p:sp>
    </p:spTree>
    <p:extLst>
      <p:ext uri="{BB962C8B-B14F-4D97-AF65-F5344CB8AC3E}">
        <p14:creationId xmlns:p14="http://schemas.microsoft.com/office/powerpoint/2010/main" val="20173528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387682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9829542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5013140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53294514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a:t>Border leaf (BL): A border leaf node i</a:t>
            </a:r>
            <a:r>
              <a:rPr lang="en-US" altLang="zh-CN" baseline="0"/>
              <a:t>s </a:t>
            </a:r>
            <a:r>
              <a:rPr lang="en-US" altLang="zh-CN"/>
              <a:t>connected to an egress device. </a:t>
            </a:r>
            <a:endParaRPr lang="zh-CN" altLang="en-US" dirty="0"/>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92650776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247376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3439899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5896428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56330076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900779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173681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8076618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2284702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6371510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1259038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4780483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7161476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4446684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a:t>Service Function Chain (SFC)</a:t>
            </a:r>
            <a:endParaRPr lang="zh-CN" altLang="en-US" dirty="0"/>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182161346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07554967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1660573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007329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8201491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5551936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02397817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4824551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72619559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9501363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1052083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8837924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4958807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5746645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99632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3005896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7832576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7008046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lvl="1" indent="-228600">
              <a:spcBef>
                <a:spcPct val="0"/>
              </a:spcBef>
              <a:buFont typeface="+mj-lt"/>
              <a:buAutoNum type="arabicPeriod"/>
            </a:pPr>
            <a:r>
              <a:rPr lang="en-US" altLang="zh-CN"/>
              <a:t>Microsegmentations and SFCs use the same service model. The API orchestration logic used for creating a microsegmentation is the same as that used for creating an SFC. In the scenario where an SFC API is used to orchestrate an SFC and a microsegmentation, you need to use a Neutron API or VPC API to create a VPC and the corresponding network object instances, such as a logical router, logical switch, and logical port.</a:t>
            </a:r>
          </a:p>
          <a:p>
            <a:pPr lvl="1"/>
            <a:endParaRPr lang="zh-CN" altLang="en-US" dirty="0"/>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66698951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2903556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267415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8545093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564601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054488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4.3-修订">
    <p:spTree>
      <p:nvGrpSpPr>
        <p:cNvPr id="1" name=""/>
        <p:cNvGrpSpPr/>
        <p:nvPr/>
      </p:nvGrpSpPr>
      <p:grpSpPr>
        <a:xfrm>
          <a:off x="0" y="0"/>
          <a:ext cx="0" cy="0"/>
          <a:chOff x="0" y="0"/>
          <a:chExt cx="0" cy="0"/>
        </a:xfrm>
      </p:grpSpPr>
      <p:sp>
        <p:nvSpPr>
          <p:cNvPr id="63" name="Rectangle 2">
            <a:extLst>
              <a:ext uri="{FF2B5EF4-FFF2-40B4-BE49-F238E27FC236}">
                <a16:creationId xmlns="" xmlns:a16="http://schemas.microsoft.com/office/drawing/2014/main" id="{8EB5E1EE-BB41-4076-B52C-798CFC222CEA}"/>
              </a:ext>
            </a:extLst>
          </p:cNvPr>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a:solidFill>
                  <a:schemeClr val="tx1">
                    <a:lumMod val="75000"/>
                    <a:lumOff val="25000"/>
                  </a:schemeClr>
                </a:solidFill>
                <a:latin typeface="Huawei Sans" panose="020C0503030203020204" pitchFamily="34" charset="0"/>
                <a:ea typeface="方正兰亭黑简体" panose="02000000000000000000" pitchFamily="2" charset="-122"/>
              </a:rPr>
              <a:t>Revision Record</a:t>
            </a:r>
            <a:endParaRPr lang="zh-CN" altLang="en-US" sz="3500" b="1" baseline="0" dirty="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64" name="Text Box 58">
            <a:extLst>
              <a:ext uri="{FF2B5EF4-FFF2-40B4-BE49-F238E27FC236}">
                <a16:creationId xmlns="" xmlns:a16="http://schemas.microsoft.com/office/drawing/2014/main" id="{C519CBD8-DC4F-4BFB-95DE-3FB1A2D63318}"/>
              </a:ext>
            </a:extLst>
          </p:cNvPr>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65" name="Group 3">
            <a:extLst>
              <a:ext uri="{FF2B5EF4-FFF2-40B4-BE49-F238E27FC236}">
                <a16:creationId xmlns="" xmlns:a16="http://schemas.microsoft.com/office/drawing/2014/main" id="{3AAFE3AD-3406-40ED-A5F9-FC2F78F6D543}"/>
              </a:ext>
            </a:extLst>
          </p:cNvPr>
          <p:cNvGraphicFramePr>
            <a:graphicFrameLocks noGrp="1"/>
          </p:cNvGraphicFramePr>
          <p:nvPr userDrawn="1">
            <p:extLst>
              <p:ext uri="{D42A27DB-BD31-4B8C-83A1-F6EECF244321}">
                <p14:modId xmlns:p14="http://schemas.microsoft.com/office/powerpoint/2010/main" val="4090767203"/>
              </p:ext>
            </p:extLst>
          </p:nvPr>
        </p:nvGraphicFramePr>
        <p:xfrm>
          <a:off x="1007534" y="1232756"/>
          <a:ext cx="10464802"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376427">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66" name="Group 21">
            <a:extLst>
              <a:ext uri="{FF2B5EF4-FFF2-40B4-BE49-F238E27FC236}">
                <a16:creationId xmlns="" xmlns:a16="http://schemas.microsoft.com/office/drawing/2014/main" id="{1A202698-ED53-412B-B37E-7098DCDA7A21}"/>
              </a:ext>
            </a:extLst>
          </p:cNvPr>
          <p:cNvGraphicFramePr>
            <a:graphicFrameLocks noGrp="1"/>
          </p:cNvGraphicFramePr>
          <p:nvPr userDrawn="1">
            <p:extLst>
              <p:ext uri="{D42A27DB-BD31-4B8C-83A1-F6EECF244321}">
                <p14:modId xmlns:p14="http://schemas.microsoft.com/office/powerpoint/2010/main" val="3248889743"/>
              </p:ext>
            </p:extLst>
          </p:nvPr>
        </p:nvGraphicFramePr>
        <p:xfrm>
          <a:off x="1007533" y="2529867"/>
          <a:ext cx="10464800" cy="352742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31094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470491851"/>
                  </a:ext>
                </a:extLst>
              </a:tr>
            </a:tbl>
          </a:graphicData>
        </a:graphic>
      </p:graphicFrame>
      <p:sp>
        <p:nvSpPr>
          <p:cNvPr id="67" name="文本占位符 7">
            <a:extLst>
              <a:ext uri="{FF2B5EF4-FFF2-40B4-BE49-F238E27FC236}">
                <a16:creationId xmlns="" xmlns:a16="http://schemas.microsoft.com/office/drawing/2014/main" id="{C8D7AD58-BF08-4863-AAA9-3C03784EE5C3}"/>
              </a:ext>
            </a:extLst>
          </p:cNvPr>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68" name="文本占位符 7">
            <a:extLst>
              <a:ext uri="{FF2B5EF4-FFF2-40B4-BE49-F238E27FC236}">
                <a16:creationId xmlns="" xmlns:a16="http://schemas.microsoft.com/office/drawing/2014/main" id="{C1E4B9BD-02D1-4977-A1F2-EA5C5E4AADAC}"/>
              </a:ext>
            </a:extLst>
          </p:cNvPr>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69" name="文本占位符 7">
            <a:extLst>
              <a:ext uri="{FF2B5EF4-FFF2-40B4-BE49-F238E27FC236}">
                <a16:creationId xmlns="" xmlns:a16="http://schemas.microsoft.com/office/drawing/2014/main" id="{845D7A8E-ED9C-4950-A1B0-772DB068B8AB}"/>
              </a:ext>
            </a:extLst>
          </p:cNvPr>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70" name="文本占位符 7">
            <a:extLst>
              <a:ext uri="{FF2B5EF4-FFF2-40B4-BE49-F238E27FC236}">
                <a16:creationId xmlns="" xmlns:a16="http://schemas.microsoft.com/office/drawing/2014/main" id="{672930CE-C27D-4394-99AD-83EEC4A93853}"/>
              </a:ext>
            </a:extLst>
          </p:cNvPr>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71" name="文本占位符 7">
            <a:extLst>
              <a:ext uri="{FF2B5EF4-FFF2-40B4-BE49-F238E27FC236}">
                <a16:creationId xmlns="" xmlns:a16="http://schemas.microsoft.com/office/drawing/2014/main" id="{EF9414F3-1918-472B-8D71-AEAFBADCB178}"/>
              </a:ext>
            </a:extLst>
          </p:cNvPr>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72" name="文本占位符 7">
            <a:extLst>
              <a:ext uri="{FF2B5EF4-FFF2-40B4-BE49-F238E27FC236}">
                <a16:creationId xmlns="" xmlns:a16="http://schemas.microsoft.com/office/drawing/2014/main" id="{D9180FCA-43C0-4864-BD23-2D9822D934C2}"/>
              </a:ext>
            </a:extLst>
          </p:cNvPr>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73" name="文本占位符 7">
            <a:extLst>
              <a:ext uri="{FF2B5EF4-FFF2-40B4-BE49-F238E27FC236}">
                <a16:creationId xmlns="" xmlns:a16="http://schemas.microsoft.com/office/drawing/2014/main" id="{9E37AEA5-CD50-4256-978C-AD41817FA5BA}"/>
              </a:ext>
            </a:extLst>
          </p:cNvPr>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74" name="文本占位符 7">
            <a:extLst>
              <a:ext uri="{FF2B5EF4-FFF2-40B4-BE49-F238E27FC236}">
                <a16:creationId xmlns="" xmlns:a16="http://schemas.microsoft.com/office/drawing/2014/main" id="{03042BE2-FFBC-4B22-BDF2-64031F41CC4E}"/>
              </a:ext>
            </a:extLst>
          </p:cNvPr>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75" name="文本占位符 7">
            <a:extLst>
              <a:ext uri="{FF2B5EF4-FFF2-40B4-BE49-F238E27FC236}">
                <a16:creationId xmlns="" xmlns:a16="http://schemas.microsoft.com/office/drawing/2014/main" id="{5DA47CEE-5614-49D0-80BA-16D8406E9DF0}"/>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76" name="文本占位符 7">
            <a:extLst>
              <a:ext uri="{FF2B5EF4-FFF2-40B4-BE49-F238E27FC236}">
                <a16:creationId xmlns="" xmlns:a16="http://schemas.microsoft.com/office/drawing/2014/main" id="{19908707-4581-4C0F-86F7-465E7136252C}"/>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77" name="文本占位符 7">
            <a:extLst>
              <a:ext uri="{FF2B5EF4-FFF2-40B4-BE49-F238E27FC236}">
                <a16:creationId xmlns="" xmlns:a16="http://schemas.microsoft.com/office/drawing/2014/main" id="{4A96AABB-8CCF-4777-9F14-D13409DBA370}"/>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78" name="文本占位符 7">
            <a:extLst>
              <a:ext uri="{FF2B5EF4-FFF2-40B4-BE49-F238E27FC236}">
                <a16:creationId xmlns="" xmlns:a16="http://schemas.microsoft.com/office/drawing/2014/main" id="{5366BBA7-7780-4BF8-BFBC-D8FC349DF3AA}"/>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79" name="文本占位符 7">
            <a:extLst>
              <a:ext uri="{FF2B5EF4-FFF2-40B4-BE49-F238E27FC236}">
                <a16:creationId xmlns="" xmlns:a16="http://schemas.microsoft.com/office/drawing/2014/main" id="{9C3754EA-7FD3-4256-916F-417412D43F86}"/>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0" name="文本占位符 7">
            <a:extLst>
              <a:ext uri="{FF2B5EF4-FFF2-40B4-BE49-F238E27FC236}">
                <a16:creationId xmlns="" xmlns:a16="http://schemas.microsoft.com/office/drawing/2014/main" id="{002DB3B0-0481-4570-A7C1-65F935BE4432}"/>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1" name="文本占位符 7">
            <a:extLst>
              <a:ext uri="{FF2B5EF4-FFF2-40B4-BE49-F238E27FC236}">
                <a16:creationId xmlns="" xmlns:a16="http://schemas.microsoft.com/office/drawing/2014/main" id="{9E14AC63-C9DD-4FBA-9CBF-B7053102F678}"/>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82" name="文本占位符 7">
            <a:extLst>
              <a:ext uri="{FF2B5EF4-FFF2-40B4-BE49-F238E27FC236}">
                <a16:creationId xmlns="" xmlns:a16="http://schemas.microsoft.com/office/drawing/2014/main" id="{429E7CD5-8B44-410B-A768-64DB14D1AD3B}"/>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83" name="文本占位符 7">
            <a:extLst>
              <a:ext uri="{FF2B5EF4-FFF2-40B4-BE49-F238E27FC236}">
                <a16:creationId xmlns="" xmlns:a16="http://schemas.microsoft.com/office/drawing/2014/main" id="{4ABBD4C1-AFF8-41FA-9A33-1218BEEA9CE4}"/>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4" name="文本占位符 7">
            <a:extLst>
              <a:ext uri="{FF2B5EF4-FFF2-40B4-BE49-F238E27FC236}">
                <a16:creationId xmlns="" xmlns:a16="http://schemas.microsoft.com/office/drawing/2014/main" id="{C9231021-4837-4962-9935-F129AFFE2CE8}"/>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5" name="文本占位符 7">
            <a:extLst>
              <a:ext uri="{FF2B5EF4-FFF2-40B4-BE49-F238E27FC236}">
                <a16:creationId xmlns="" xmlns:a16="http://schemas.microsoft.com/office/drawing/2014/main" id="{790795CA-BDE6-4EE2-85A5-C9D47811B9F0}"/>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86" name="文本占位符 7">
            <a:extLst>
              <a:ext uri="{FF2B5EF4-FFF2-40B4-BE49-F238E27FC236}">
                <a16:creationId xmlns="" xmlns:a16="http://schemas.microsoft.com/office/drawing/2014/main" id="{D0919409-3058-4E8D-8FAD-90672AFB1DB3}"/>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87" name="文本占位符 7">
            <a:extLst>
              <a:ext uri="{FF2B5EF4-FFF2-40B4-BE49-F238E27FC236}">
                <a16:creationId xmlns="" xmlns:a16="http://schemas.microsoft.com/office/drawing/2014/main" id="{A4C58E78-CBC6-4CE1-8B72-367541089A7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8" name="文本占位符 7">
            <a:extLst>
              <a:ext uri="{FF2B5EF4-FFF2-40B4-BE49-F238E27FC236}">
                <a16:creationId xmlns="" xmlns:a16="http://schemas.microsoft.com/office/drawing/2014/main" id="{49F82308-4B8A-4543-9DDA-05AB01C86CF5}"/>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9" name="文本占位符 7">
            <a:extLst>
              <a:ext uri="{FF2B5EF4-FFF2-40B4-BE49-F238E27FC236}">
                <a16:creationId xmlns="" xmlns:a16="http://schemas.microsoft.com/office/drawing/2014/main" id="{B7D15B88-96F8-4D37-A807-81A4E7E8229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90" name="文本占位符 7">
            <a:extLst>
              <a:ext uri="{FF2B5EF4-FFF2-40B4-BE49-F238E27FC236}">
                <a16:creationId xmlns="" xmlns:a16="http://schemas.microsoft.com/office/drawing/2014/main" id="{776E1FAB-A96C-41F0-B091-E9ED8AB2E7DC}"/>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91" name="文本占位符 7">
            <a:extLst>
              <a:ext uri="{FF2B5EF4-FFF2-40B4-BE49-F238E27FC236}">
                <a16:creationId xmlns="" xmlns:a16="http://schemas.microsoft.com/office/drawing/2014/main" id="{6ED85261-3B44-49B1-879F-F93AA1736858}"/>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92" name="文本占位符 7">
            <a:extLst>
              <a:ext uri="{FF2B5EF4-FFF2-40B4-BE49-F238E27FC236}">
                <a16:creationId xmlns="" xmlns:a16="http://schemas.microsoft.com/office/drawing/2014/main" id="{41C6D1D8-FA2D-49DE-8A83-6670E25F07D8}"/>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93" name="文本占位符 7">
            <a:extLst>
              <a:ext uri="{FF2B5EF4-FFF2-40B4-BE49-F238E27FC236}">
                <a16:creationId xmlns="" xmlns:a16="http://schemas.microsoft.com/office/drawing/2014/main" id="{9D44EB0B-6BAA-4327-B232-0B53A3A48707}"/>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94" name="文本占位符 7">
            <a:extLst>
              <a:ext uri="{FF2B5EF4-FFF2-40B4-BE49-F238E27FC236}">
                <a16:creationId xmlns="" xmlns:a16="http://schemas.microsoft.com/office/drawing/2014/main" id="{9FD8753F-9F05-4D6A-9E57-60809D2960BE}"/>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6094048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3#思考题">
    <p:spTree>
      <p:nvGrpSpPr>
        <p:cNvPr id="1" name=""/>
        <p:cNvGrpSpPr/>
        <p:nvPr/>
      </p:nvGrpSpPr>
      <p:grpSpPr>
        <a:xfrm>
          <a:off x="0" y="0"/>
          <a:ext cx="0" cy="0"/>
          <a:chOff x="0" y="0"/>
          <a:chExt cx="0" cy="0"/>
        </a:xfrm>
      </p:grpSpPr>
      <p:sp>
        <p:nvSpPr>
          <p:cNvPr id="42" name="文本占位符 6">
            <a:extLst>
              <a:ext uri="{FF2B5EF4-FFF2-40B4-BE49-F238E27FC236}">
                <a16:creationId xmlns="" xmlns:a16="http://schemas.microsoft.com/office/drawing/2014/main" id="{5683C223-8B1D-4EA3-A9F4-AEC7F0A66FD4}"/>
              </a:ext>
            </a:extLst>
          </p:cNvPr>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a:t>Question description.</a:t>
            </a:r>
          </a:p>
          <a:p>
            <a:pPr lvl="1"/>
            <a:endParaRPr lang="en-US" altLang="zh-CN" dirty="0"/>
          </a:p>
        </p:txBody>
      </p:sp>
      <p:sp>
        <p:nvSpPr>
          <p:cNvPr id="43" name="TextBox 10">
            <a:extLst>
              <a:ext uri="{FF2B5EF4-FFF2-40B4-BE49-F238E27FC236}">
                <a16:creationId xmlns="" xmlns:a16="http://schemas.microsoft.com/office/drawing/2014/main" id="{35ECBC3F-A7FD-4BAD-A8A8-B95D33E08F8B}"/>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Quiz</a:t>
            </a:r>
          </a:p>
        </p:txBody>
      </p:sp>
      <p:sp>
        <p:nvSpPr>
          <p:cNvPr id="44" name="Freeform 9">
            <a:extLst>
              <a:ext uri="{FF2B5EF4-FFF2-40B4-BE49-F238E27FC236}">
                <a16:creationId xmlns="" xmlns:a16="http://schemas.microsoft.com/office/drawing/2014/main" id="{BED1E263-B21F-4F46-8AA9-4FEF0E7EAE95}"/>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Freeform 11">
            <a:extLst>
              <a:ext uri="{FF2B5EF4-FFF2-40B4-BE49-F238E27FC236}">
                <a16:creationId xmlns="" xmlns:a16="http://schemas.microsoft.com/office/drawing/2014/main" id="{3137D88F-5BC0-4DD9-BADD-981196A76FD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6" name="组合 45">
            <a:extLst>
              <a:ext uri="{FF2B5EF4-FFF2-40B4-BE49-F238E27FC236}">
                <a16:creationId xmlns="" xmlns:a16="http://schemas.microsoft.com/office/drawing/2014/main" id="{4C5767E0-410F-436A-95CC-758F234853E7}"/>
              </a:ext>
            </a:extLst>
          </p:cNvPr>
          <p:cNvGrpSpPr/>
          <p:nvPr userDrawn="1"/>
        </p:nvGrpSpPr>
        <p:grpSpPr>
          <a:xfrm>
            <a:off x="479376" y="424270"/>
            <a:ext cx="495619" cy="592462"/>
            <a:chOff x="5554662" y="2422526"/>
            <a:chExt cx="690564" cy="825500"/>
          </a:xfrm>
          <a:solidFill>
            <a:schemeClr val="bg1"/>
          </a:solidFill>
        </p:grpSpPr>
        <p:sp>
          <p:nvSpPr>
            <p:cNvPr id="47" name="Freeform 30">
              <a:extLst>
                <a:ext uri="{FF2B5EF4-FFF2-40B4-BE49-F238E27FC236}">
                  <a16:creationId xmlns="" xmlns:a16="http://schemas.microsoft.com/office/drawing/2014/main" id="{82DF82FD-51F9-47B5-949E-C390D1D57C89}"/>
                </a:ext>
              </a:extLst>
            </p:cNvPr>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31">
              <a:extLst>
                <a:ext uri="{FF2B5EF4-FFF2-40B4-BE49-F238E27FC236}">
                  <a16:creationId xmlns="" xmlns:a16="http://schemas.microsoft.com/office/drawing/2014/main" id="{7BE8A9FD-4671-488D-B641-FE6B2B0C6630}"/>
                </a:ext>
              </a:extLst>
            </p:cNvPr>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9" name="Freeform 32">
              <a:extLst>
                <a:ext uri="{FF2B5EF4-FFF2-40B4-BE49-F238E27FC236}">
                  <a16:creationId xmlns="" xmlns:a16="http://schemas.microsoft.com/office/drawing/2014/main" id="{8CEB66CD-0FF1-46B3-B158-FECC75C2DAF9}"/>
                </a:ext>
              </a:extLst>
            </p:cNvPr>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33">
              <a:extLst>
                <a:ext uri="{FF2B5EF4-FFF2-40B4-BE49-F238E27FC236}">
                  <a16:creationId xmlns="" xmlns:a16="http://schemas.microsoft.com/office/drawing/2014/main" id="{96687C17-9C18-4E23-B758-2CA8B7405932}"/>
                </a:ext>
              </a:extLst>
            </p:cNvPr>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1" name="Rectangle 34">
              <a:extLst>
                <a:ext uri="{FF2B5EF4-FFF2-40B4-BE49-F238E27FC236}">
                  <a16:creationId xmlns="" xmlns:a16="http://schemas.microsoft.com/office/drawing/2014/main" id="{3F44F616-1C55-452C-BEDE-26CC2B339E55}"/>
                </a:ext>
              </a:extLst>
            </p:cNvPr>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35">
              <a:extLst>
                <a:ext uri="{FF2B5EF4-FFF2-40B4-BE49-F238E27FC236}">
                  <a16:creationId xmlns="" xmlns:a16="http://schemas.microsoft.com/office/drawing/2014/main" id="{940C3D88-453C-4F4A-BF83-021496A014CC}"/>
                </a:ext>
              </a:extLst>
            </p:cNvPr>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36">
              <a:extLst>
                <a:ext uri="{FF2B5EF4-FFF2-40B4-BE49-F238E27FC236}">
                  <a16:creationId xmlns="" xmlns:a16="http://schemas.microsoft.com/office/drawing/2014/main" id="{29C2284D-4465-46E1-9755-76AE9349F2AD}"/>
                </a:ext>
              </a:extLst>
            </p:cNvPr>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37">
              <a:extLst>
                <a:ext uri="{FF2B5EF4-FFF2-40B4-BE49-F238E27FC236}">
                  <a16:creationId xmlns="" xmlns:a16="http://schemas.microsoft.com/office/drawing/2014/main" id="{17AAAA8E-84E6-4B25-ABD1-055411EBC24E}"/>
                </a:ext>
              </a:extLst>
            </p:cNvPr>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38">
              <a:extLst>
                <a:ext uri="{FF2B5EF4-FFF2-40B4-BE49-F238E27FC236}">
                  <a16:creationId xmlns="" xmlns:a16="http://schemas.microsoft.com/office/drawing/2014/main" id="{C252935C-CBE3-43FD-9D0D-5BD2C0FECF69}"/>
                </a:ext>
              </a:extLst>
            </p:cNvPr>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39">
              <a:extLst>
                <a:ext uri="{FF2B5EF4-FFF2-40B4-BE49-F238E27FC236}">
                  <a16:creationId xmlns="" xmlns:a16="http://schemas.microsoft.com/office/drawing/2014/main" id="{CF1776D5-62E0-4932-832C-F363EE0EDF87}"/>
                </a:ext>
              </a:extLst>
            </p:cNvPr>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40">
              <a:extLst>
                <a:ext uri="{FF2B5EF4-FFF2-40B4-BE49-F238E27FC236}">
                  <a16:creationId xmlns="" xmlns:a16="http://schemas.microsoft.com/office/drawing/2014/main" id="{3EC83220-C646-451D-9DD9-F19A266D94EB}"/>
                </a:ext>
              </a:extLst>
            </p:cNvPr>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41">
              <a:extLst>
                <a:ext uri="{FF2B5EF4-FFF2-40B4-BE49-F238E27FC236}">
                  <a16:creationId xmlns="" xmlns:a16="http://schemas.microsoft.com/office/drawing/2014/main" id="{AED0BE41-66B8-4331-8BCC-9185C3E32C42}"/>
                </a:ext>
              </a:extLst>
            </p:cNvPr>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Freeform 42">
              <a:extLst>
                <a:ext uri="{FF2B5EF4-FFF2-40B4-BE49-F238E27FC236}">
                  <a16:creationId xmlns="" xmlns:a16="http://schemas.microsoft.com/office/drawing/2014/main" id="{C535A6B3-3393-4AA5-80C1-DF76CB82CBD4}"/>
                </a:ext>
              </a:extLst>
            </p:cNvPr>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0" name="Freeform 6">
            <a:extLst>
              <a:ext uri="{FF2B5EF4-FFF2-40B4-BE49-F238E27FC236}">
                <a16:creationId xmlns="" xmlns:a16="http://schemas.microsoft.com/office/drawing/2014/main" id="{215D4D36-C86A-4FEC-BB15-1F4582AF186C}"/>
              </a:ext>
            </a:extLst>
          </p:cNvPr>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Freeform 11">
            <a:extLst>
              <a:ext uri="{FF2B5EF4-FFF2-40B4-BE49-F238E27FC236}">
                <a16:creationId xmlns="" xmlns:a16="http://schemas.microsoft.com/office/drawing/2014/main" id="{D6AD85DD-27A5-4F4A-BDFC-E7E1CCB5A799}"/>
              </a:ext>
            </a:extLst>
          </p:cNvPr>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004537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3#本节小结(可选)">
    <p:spTree>
      <p:nvGrpSpPr>
        <p:cNvPr id="1" name=""/>
        <p:cNvGrpSpPr/>
        <p:nvPr/>
      </p:nvGrpSpPr>
      <p:grpSpPr>
        <a:xfrm>
          <a:off x="0" y="0"/>
          <a:ext cx="0" cy="0"/>
          <a:chOff x="0" y="0"/>
          <a:chExt cx="0" cy="0"/>
        </a:xfrm>
      </p:grpSpPr>
      <p:sp>
        <p:nvSpPr>
          <p:cNvPr id="17" name="文本占位符 6">
            <a:extLst>
              <a:ext uri="{FF2B5EF4-FFF2-40B4-BE49-F238E27FC236}">
                <a16:creationId xmlns="" xmlns:a16="http://schemas.microsoft.com/office/drawing/2014/main" id="{2E03F4F7-2762-47DC-B245-D9A9A0F1438A}"/>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Click here to edit summary</a:t>
            </a:r>
            <a:endParaRPr lang="zh-CN" altLang="en-US" dirty="0"/>
          </a:p>
        </p:txBody>
      </p:sp>
      <p:sp>
        <p:nvSpPr>
          <p:cNvPr id="18" name="TextBox 10">
            <a:extLst>
              <a:ext uri="{FF2B5EF4-FFF2-40B4-BE49-F238E27FC236}">
                <a16:creationId xmlns="" xmlns:a16="http://schemas.microsoft.com/office/drawing/2014/main" id="{555575A9-C7DA-408B-9692-B8F7CBD7B788}"/>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
        <p:nvSpPr>
          <p:cNvPr id="19" name="Freeform 9">
            <a:extLst>
              <a:ext uri="{FF2B5EF4-FFF2-40B4-BE49-F238E27FC236}">
                <a16:creationId xmlns="" xmlns:a16="http://schemas.microsoft.com/office/drawing/2014/main" id="{7C2AB915-B17F-4BEA-8584-C3F9A51D33E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11">
            <a:extLst>
              <a:ext uri="{FF2B5EF4-FFF2-40B4-BE49-F238E27FC236}">
                <a16:creationId xmlns="" xmlns:a16="http://schemas.microsoft.com/office/drawing/2014/main" id="{97B8DCA2-45D3-4E3C-8190-6E3BA3097EB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1" name="组合 20">
            <a:extLst>
              <a:ext uri="{FF2B5EF4-FFF2-40B4-BE49-F238E27FC236}">
                <a16:creationId xmlns="" xmlns:a16="http://schemas.microsoft.com/office/drawing/2014/main" id="{6A3A8E42-B12A-4E66-903A-3ACE545368FF}"/>
              </a:ext>
            </a:extLst>
          </p:cNvPr>
          <p:cNvGrpSpPr/>
          <p:nvPr userDrawn="1"/>
        </p:nvGrpSpPr>
        <p:grpSpPr>
          <a:xfrm>
            <a:off x="515380" y="490848"/>
            <a:ext cx="470694" cy="475421"/>
            <a:chOff x="5540375" y="2868613"/>
            <a:chExt cx="1106488" cy="1117600"/>
          </a:xfrm>
          <a:solidFill>
            <a:schemeClr val="bg1"/>
          </a:solidFill>
        </p:grpSpPr>
        <p:sp>
          <p:nvSpPr>
            <p:cNvPr id="22" name="Freeform 6">
              <a:extLst>
                <a:ext uri="{FF2B5EF4-FFF2-40B4-BE49-F238E27FC236}">
                  <a16:creationId xmlns="" xmlns:a16="http://schemas.microsoft.com/office/drawing/2014/main" id="{C3F13D63-550A-4423-96AE-577D4BA6105D}"/>
                </a:ext>
              </a:extLst>
            </p:cNvPr>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7">
              <a:extLst>
                <a:ext uri="{FF2B5EF4-FFF2-40B4-BE49-F238E27FC236}">
                  <a16:creationId xmlns="" xmlns:a16="http://schemas.microsoft.com/office/drawing/2014/main" id="{3F353CBF-63B6-4669-B361-E1A73A5036A6}"/>
                </a:ext>
              </a:extLst>
            </p:cNvPr>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7098118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3#本章总结">
    <p:spTree>
      <p:nvGrpSpPr>
        <p:cNvPr id="1" name=""/>
        <p:cNvGrpSpPr/>
        <p:nvPr/>
      </p:nvGrpSpPr>
      <p:grpSpPr>
        <a:xfrm>
          <a:off x="0" y="0"/>
          <a:ext cx="0" cy="0"/>
          <a:chOff x="0" y="0"/>
          <a:chExt cx="0" cy="0"/>
        </a:xfrm>
      </p:grpSpPr>
      <p:sp>
        <p:nvSpPr>
          <p:cNvPr id="9"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auto">
              <a:defRPr baseline="0">
                <a:latin typeface="Huawei Sans" panose="020C0503030203020204" pitchFamily="34" charset="0"/>
              </a:defRPr>
            </a:lvl2pPr>
            <a:lvl3pPr fontAlgn="auto">
              <a:defRPr baseline="0">
                <a:latin typeface="Huawei Sans" panose="020C0503030203020204" pitchFamily="34" charset="0"/>
              </a:defRPr>
            </a:lvl3pPr>
            <a:lvl4pPr fontAlgn="auto">
              <a:defRPr baseline="0">
                <a:latin typeface="Huawei Sans" panose="020C0503030203020204" pitchFamily="34" charset="0"/>
              </a:defRPr>
            </a:lvl4pPr>
            <a:lvl5pPr fontAlgn="auto">
              <a:buNone/>
              <a:defRPr baseline="0">
                <a:latin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9226273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3#更多信息(可选)">
    <p:spTree>
      <p:nvGrpSpPr>
        <p:cNvPr id="1" name=""/>
        <p:cNvGrpSpPr/>
        <p:nvPr/>
      </p:nvGrpSpPr>
      <p:grpSpPr>
        <a:xfrm>
          <a:off x="0" y="0"/>
          <a:ext cx="0" cy="0"/>
          <a:chOff x="0" y="0"/>
          <a:chExt cx="0" cy="0"/>
        </a:xfrm>
      </p:grpSpPr>
      <p:sp>
        <p:nvSpPr>
          <p:cNvPr id="20" name="文本占位符 6">
            <a:extLst>
              <a:ext uri="{FF2B5EF4-FFF2-40B4-BE49-F238E27FC236}">
                <a16:creationId xmlns="" xmlns:a16="http://schemas.microsoft.com/office/drawing/2014/main" id="{C26BBAA6-CA0E-4F94-B76F-ABCB0CB3D7BC}"/>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More information for trainees</a:t>
            </a:r>
            <a:endParaRPr lang="zh-CN" altLang="en-US" dirty="0"/>
          </a:p>
        </p:txBody>
      </p:sp>
      <p:sp>
        <p:nvSpPr>
          <p:cNvPr id="21" name="TextBox 10">
            <a:extLst>
              <a:ext uri="{FF2B5EF4-FFF2-40B4-BE49-F238E27FC236}">
                <a16:creationId xmlns="" xmlns:a16="http://schemas.microsoft.com/office/drawing/2014/main" id="{83F4E52C-2F65-4219-83E2-E9C0FDEFBBBB}"/>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
        <p:nvSpPr>
          <p:cNvPr id="22" name="Freeform 9">
            <a:extLst>
              <a:ext uri="{FF2B5EF4-FFF2-40B4-BE49-F238E27FC236}">
                <a16:creationId xmlns="" xmlns:a16="http://schemas.microsoft.com/office/drawing/2014/main" id="{67AE7782-5205-4C64-A1A1-72767956890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1">
            <a:extLst>
              <a:ext uri="{FF2B5EF4-FFF2-40B4-BE49-F238E27FC236}">
                <a16:creationId xmlns="" xmlns:a16="http://schemas.microsoft.com/office/drawing/2014/main" id="{56172C6A-B9EB-4945-87F8-A6FC4B1F9EB8}"/>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4" name="组合 23">
            <a:extLst>
              <a:ext uri="{FF2B5EF4-FFF2-40B4-BE49-F238E27FC236}">
                <a16:creationId xmlns="" xmlns:a16="http://schemas.microsoft.com/office/drawing/2014/main" id="{51B2654F-B2EB-4003-9C56-F3F7C13EDE19}"/>
              </a:ext>
            </a:extLst>
          </p:cNvPr>
          <p:cNvGrpSpPr/>
          <p:nvPr userDrawn="1"/>
        </p:nvGrpSpPr>
        <p:grpSpPr>
          <a:xfrm>
            <a:off x="479376" y="480268"/>
            <a:ext cx="496581" cy="496581"/>
            <a:chOff x="4485904" y="3429000"/>
            <a:chExt cx="2003425" cy="2003425"/>
          </a:xfrm>
          <a:solidFill>
            <a:schemeClr val="bg1"/>
          </a:solidFill>
        </p:grpSpPr>
        <p:sp>
          <p:nvSpPr>
            <p:cNvPr id="25" name="Freeform 6">
              <a:extLst>
                <a:ext uri="{FF2B5EF4-FFF2-40B4-BE49-F238E27FC236}">
                  <a16:creationId xmlns="" xmlns:a16="http://schemas.microsoft.com/office/drawing/2014/main" id="{913BF653-8F19-4896-A3C5-FD5C657F20BD}"/>
                </a:ext>
              </a:extLst>
            </p:cNvPr>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7">
              <a:extLst>
                <a:ext uri="{FF2B5EF4-FFF2-40B4-BE49-F238E27FC236}">
                  <a16:creationId xmlns="" xmlns:a16="http://schemas.microsoft.com/office/drawing/2014/main" id="{9FE93C34-99E5-43DB-A9AD-4AAAE522FC4D}"/>
                </a:ext>
              </a:extLst>
            </p:cNvPr>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8">
              <a:extLst>
                <a:ext uri="{FF2B5EF4-FFF2-40B4-BE49-F238E27FC236}">
                  <a16:creationId xmlns="" xmlns:a16="http://schemas.microsoft.com/office/drawing/2014/main" id="{3BFC72F9-B51B-4292-9D58-51496D790398}"/>
                </a:ext>
              </a:extLst>
            </p:cNvPr>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9">
              <a:extLst>
                <a:ext uri="{FF2B5EF4-FFF2-40B4-BE49-F238E27FC236}">
                  <a16:creationId xmlns="" xmlns:a16="http://schemas.microsoft.com/office/drawing/2014/main" id="{88C4CCD9-953D-48EA-A971-7F7D1A8375A5}"/>
                </a:ext>
              </a:extLst>
            </p:cNvPr>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1783580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3#学习推荐(可选)">
    <p:spTree>
      <p:nvGrpSpPr>
        <p:cNvPr id="1" name=""/>
        <p:cNvGrpSpPr/>
        <p:nvPr/>
      </p:nvGrpSpPr>
      <p:grpSpPr>
        <a:xfrm>
          <a:off x="0" y="0"/>
          <a:ext cx="0" cy="0"/>
          <a:chOff x="0" y="0"/>
          <a:chExt cx="0" cy="0"/>
        </a:xfrm>
      </p:grpSpPr>
      <p:sp>
        <p:nvSpPr>
          <p:cNvPr id="24" name="文本占位符 6">
            <a:extLst>
              <a:ext uri="{FF2B5EF4-FFF2-40B4-BE49-F238E27FC236}">
                <a16:creationId xmlns="" xmlns:a16="http://schemas.microsoft.com/office/drawing/2014/main" id="{5925F997-4DC4-4A97-A2CA-F6E67338549F}"/>
              </a:ext>
            </a:extLst>
          </p:cNvPr>
          <p:cNvSpPr>
            <a:spLocks noGrp="1"/>
          </p:cNvSpPr>
          <p:nvPr>
            <p:ph type="body" sz="quarter" idx="10" hasCustomPrompt="1"/>
          </p:nvPr>
        </p:nvSpPr>
        <p:spPr>
          <a:xfrm>
            <a:off x="451878" y="1242452"/>
            <a:ext cx="11306175" cy="4680000"/>
          </a:xfrm>
          <a:prstGeom prst="rect">
            <a:avLst/>
          </a:prstGeom>
        </p:spPr>
        <p:txBody>
          <a:bodyPr/>
          <a:lstStyle>
            <a:lvl1pPr marL="302279" marR="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marL="302279" marR="0" lvl="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a:pPr>
            <a:r>
              <a:rPr lang="en-US" altLang="zh-CN"/>
              <a:t>More information for trainees</a:t>
            </a:r>
            <a:endParaRPr lang="zh-CN" altLang="en-US"/>
          </a:p>
          <a:p>
            <a:endParaRPr lang="zh-CN" altLang="en-US" dirty="0"/>
          </a:p>
        </p:txBody>
      </p:sp>
      <p:sp>
        <p:nvSpPr>
          <p:cNvPr id="25" name="TextBox 10">
            <a:extLst>
              <a:ext uri="{FF2B5EF4-FFF2-40B4-BE49-F238E27FC236}">
                <a16:creationId xmlns="" xmlns:a16="http://schemas.microsoft.com/office/drawing/2014/main" id="{2A36096C-62EF-4784-A852-D80DB41F805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
        <p:nvSpPr>
          <p:cNvPr id="26" name="Freeform 9">
            <a:extLst>
              <a:ext uri="{FF2B5EF4-FFF2-40B4-BE49-F238E27FC236}">
                <a16:creationId xmlns="" xmlns:a16="http://schemas.microsoft.com/office/drawing/2014/main" id="{C3E6B92D-4F56-451B-A969-F33FFD7B5596}"/>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11">
            <a:extLst>
              <a:ext uri="{FF2B5EF4-FFF2-40B4-BE49-F238E27FC236}">
                <a16:creationId xmlns="" xmlns:a16="http://schemas.microsoft.com/office/drawing/2014/main" id="{4D1BFDBB-75E2-48B2-B09C-1B807C81952A}"/>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8" name="组合 27">
            <a:extLst>
              <a:ext uri="{FF2B5EF4-FFF2-40B4-BE49-F238E27FC236}">
                <a16:creationId xmlns="" xmlns:a16="http://schemas.microsoft.com/office/drawing/2014/main" id="{B61332C9-A2C1-4661-A190-9D4473E87607}"/>
              </a:ext>
            </a:extLst>
          </p:cNvPr>
          <p:cNvGrpSpPr/>
          <p:nvPr userDrawn="1"/>
        </p:nvGrpSpPr>
        <p:grpSpPr>
          <a:xfrm>
            <a:off x="515380" y="456929"/>
            <a:ext cx="461963" cy="485190"/>
            <a:chOff x="-779463" y="1835151"/>
            <a:chExt cx="1136650" cy="1193799"/>
          </a:xfrm>
          <a:solidFill>
            <a:schemeClr val="bg1"/>
          </a:solidFill>
        </p:grpSpPr>
        <p:sp>
          <p:nvSpPr>
            <p:cNvPr id="29" name="Freeform 6">
              <a:extLst>
                <a:ext uri="{FF2B5EF4-FFF2-40B4-BE49-F238E27FC236}">
                  <a16:creationId xmlns="" xmlns:a16="http://schemas.microsoft.com/office/drawing/2014/main" id="{82A9BBD5-6775-48A2-A296-CD096ABBA8AE}"/>
                </a:ext>
              </a:extLst>
            </p:cNvPr>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7">
              <a:extLst>
                <a:ext uri="{FF2B5EF4-FFF2-40B4-BE49-F238E27FC236}">
                  <a16:creationId xmlns="" xmlns:a16="http://schemas.microsoft.com/office/drawing/2014/main" id="{D7F437DB-F937-48D0-884F-7A306DDFF48D}"/>
                </a:ext>
              </a:extLst>
            </p:cNvPr>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8">
              <a:extLst>
                <a:ext uri="{FF2B5EF4-FFF2-40B4-BE49-F238E27FC236}">
                  <a16:creationId xmlns="" xmlns:a16="http://schemas.microsoft.com/office/drawing/2014/main" id="{10EA7787-8391-467D-A51C-7E68BADC87DE}"/>
                </a:ext>
              </a:extLst>
            </p:cNvPr>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9">
              <a:extLst>
                <a:ext uri="{FF2B5EF4-FFF2-40B4-BE49-F238E27FC236}">
                  <a16:creationId xmlns="" xmlns:a16="http://schemas.microsoft.com/office/drawing/2014/main" id="{94728891-ED7D-40F2-8167-5038AD0D1E3B}"/>
                </a:ext>
              </a:extLst>
            </p:cNvPr>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10">
              <a:extLst>
                <a:ext uri="{FF2B5EF4-FFF2-40B4-BE49-F238E27FC236}">
                  <a16:creationId xmlns="" xmlns:a16="http://schemas.microsoft.com/office/drawing/2014/main" id="{8F5E0130-7164-459A-AA92-A957A8E21FAB}"/>
                </a:ext>
              </a:extLst>
            </p:cNvPr>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11">
              <a:extLst>
                <a:ext uri="{FF2B5EF4-FFF2-40B4-BE49-F238E27FC236}">
                  <a16:creationId xmlns="" xmlns:a16="http://schemas.microsoft.com/office/drawing/2014/main" id="{B904A554-2A74-40E1-96BB-8C0A0A5C723E}"/>
                </a:ext>
              </a:extLst>
            </p:cNvPr>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3484886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t"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mn-lt"/>
              <a:ea typeface="+mn-ea"/>
            </a:endParaRPr>
          </a:p>
        </p:txBody>
      </p:sp>
      <p:grpSp>
        <p:nvGrpSpPr>
          <p:cNvPr id="16" name="组合 15"/>
          <p:cNvGrpSpPr/>
          <p:nvPr/>
        </p:nvGrpSpPr>
        <p:grpSpPr>
          <a:xfrm>
            <a:off x="4148952" y="2637135"/>
            <a:ext cx="3894096" cy="1598831"/>
            <a:chOff x="4302972" y="2345035"/>
            <a:chExt cx="3895617" cy="1598831"/>
          </a:xfrm>
        </p:grpSpPr>
        <p:sp>
          <p:nvSpPr>
            <p:cNvPr id="14" name="矩形 13"/>
            <p:cNvSpPr/>
            <p:nvPr/>
          </p:nvSpPr>
          <p:spPr>
            <a:xfrm>
              <a:off x="5357748" y="2345035"/>
              <a:ext cx="1786065" cy="923330"/>
            </a:xfrm>
            <a:prstGeom prst="rect">
              <a:avLst/>
            </a:prstGeom>
            <a:noFill/>
          </p:spPr>
          <p:txBody>
            <a:bodyPr wrap="none" lIns="91440" tIns="45720" rIns="91440" bIns="45720">
              <a:spAutoFit/>
            </a:bodyPr>
            <a:lstStyle/>
            <a:p>
              <a:pPr algn="ctr"/>
              <a:r>
                <a:rPr lang="zh-CN" altLang="en-US" sz="5398" b="0" cap="none" spc="0" dirty="0">
                  <a:ln w="0"/>
                  <a:solidFill>
                    <a:schemeClr val="bg1"/>
                  </a:solidFill>
                  <a:effectLst>
                    <a:outerShdw blurRad="38100" dist="19050" dir="2700000" algn="tl" rotWithShape="0">
                      <a:schemeClr val="dk1">
                        <a:alpha val="40000"/>
                      </a:schemeClr>
                    </a:outerShdw>
                  </a:effectLst>
                </a:rPr>
                <a:t>谢 谢</a:t>
              </a:r>
              <a:endParaRPr lang="en-US" altLang="zh-CN" sz="5398" b="0" cap="none" spc="0" dirty="0">
                <a:ln w="0"/>
                <a:solidFill>
                  <a:schemeClr val="bg1"/>
                </a:solidFill>
                <a:effectLst>
                  <a:outerShdw blurRad="38100" dist="19050" dir="2700000" algn="tl" rotWithShape="0">
                    <a:schemeClr val="dk1">
                      <a:alpha val="40000"/>
                    </a:schemeClr>
                  </a:outerShdw>
                </a:effectLst>
              </a:endParaRPr>
            </a:p>
          </p:txBody>
        </p:sp>
        <p:sp>
          <p:nvSpPr>
            <p:cNvPr id="15" name="矩形 14"/>
            <p:cNvSpPr/>
            <p:nvPr/>
          </p:nvSpPr>
          <p:spPr>
            <a:xfrm>
              <a:off x="4302972" y="3297535"/>
              <a:ext cx="3895617" cy="646331"/>
            </a:xfrm>
            <a:prstGeom prst="rect">
              <a:avLst/>
            </a:prstGeom>
            <a:noFill/>
          </p:spPr>
          <p:txBody>
            <a:bodyPr wrap="none" lIns="91440" tIns="45720" rIns="91440" bIns="45720">
              <a:spAutoFit/>
            </a:bodyPr>
            <a:lstStyle/>
            <a:p>
              <a:pPr algn="ctr"/>
              <a:r>
                <a:rPr lang="en-US" altLang="zh-CN" sz="3599" b="0" cap="none" spc="0" dirty="0">
                  <a:ln w="0"/>
                  <a:solidFill>
                    <a:schemeClr val="bg1"/>
                  </a:solidFill>
                  <a:effectLst>
                    <a:outerShdw blurRad="38100" dist="19050" dir="2700000" algn="tl" rotWithShape="0">
                      <a:schemeClr val="dk1">
                        <a:alpha val="40000"/>
                      </a:schemeClr>
                    </a:outerShdw>
                  </a:effectLst>
                </a:rPr>
                <a:t>www.huawei.com</a:t>
              </a:r>
              <a:endParaRPr lang="zh-CN" altLang="en-US" sz="3599" b="0" cap="none" spc="0" dirty="0">
                <a:ln w="0"/>
                <a:solidFill>
                  <a:schemeClr val="bg1"/>
                </a:solidFill>
                <a:effectLst>
                  <a:outerShdw blurRad="38100" dist="19050" dir="2700000" algn="tl" rotWithShape="0">
                    <a:schemeClr val="dk1">
                      <a:alpha val="40000"/>
                    </a:schemeClr>
                  </a:outerShdw>
                </a:effectLst>
              </a:endParaRPr>
            </a:p>
          </p:txBody>
        </p:sp>
      </p:grpSp>
      <p:pic>
        <p:nvPicPr>
          <p:cNvPr id="7" name="Picture 2" descr="D:\201207257配图\培训\shutterstock_242224906.jpg">
            <a:extLst>
              <a:ext uri="{FF2B5EF4-FFF2-40B4-BE49-F238E27FC236}">
                <a16:creationId xmlns="" xmlns:a16="http://schemas.microsoft.com/office/drawing/2014/main" id="{65BCD74E-7E7C-4B92-8635-9FF18FDA660A}"/>
              </a:ext>
            </a:extLst>
          </p:cNvPr>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a:extLst>
              <a:ext uri="{FF2B5EF4-FFF2-40B4-BE49-F238E27FC236}">
                <a16:creationId xmlns="" xmlns:a16="http://schemas.microsoft.com/office/drawing/2014/main" id="{D6E2E60C-1D27-4CCD-B5A6-25D35A38D82B}"/>
              </a:ext>
            </a:extLst>
          </p:cNvPr>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1" name="组合 10">
            <a:extLst>
              <a:ext uri="{FF2B5EF4-FFF2-40B4-BE49-F238E27FC236}">
                <a16:creationId xmlns="" xmlns:a16="http://schemas.microsoft.com/office/drawing/2014/main" id="{6E9E357D-4A5D-475D-BD00-F349BB12D82F}"/>
              </a:ext>
            </a:extLst>
          </p:cNvPr>
          <p:cNvGrpSpPr/>
          <p:nvPr userDrawn="1"/>
        </p:nvGrpSpPr>
        <p:grpSpPr>
          <a:xfrm>
            <a:off x="4148952" y="2637135"/>
            <a:ext cx="3894096" cy="1598831"/>
            <a:chOff x="4302972" y="2345035"/>
            <a:chExt cx="3895617" cy="1598831"/>
          </a:xfrm>
        </p:grpSpPr>
        <p:sp>
          <p:nvSpPr>
            <p:cNvPr id="12" name="矩形 11">
              <a:extLst>
                <a:ext uri="{FF2B5EF4-FFF2-40B4-BE49-F238E27FC236}">
                  <a16:creationId xmlns="" xmlns:a16="http://schemas.microsoft.com/office/drawing/2014/main" id="{4C35F99E-0323-481B-95ED-103D2105054E}"/>
                </a:ext>
              </a:extLst>
            </p:cNvPr>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3" name="矩形 12">
              <a:extLst>
                <a:ext uri="{FF2B5EF4-FFF2-40B4-BE49-F238E27FC236}">
                  <a16:creationId xmlns="" xmlns:a16="http://schemas.microsoft.com/office/drawing/2014/main" id="{66F89B4B-981C-47E3-93FE-53AA999C2700}"/>
                </a:ext>
              </a:extLst>
            </p:cNvPr>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616591696"/>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3-封面">
    <p:spTree>
      <p:nvGrpSpPr>
        <p:cNvPr id="1" name=""/>
        <p:cNvGrpSpPr/>
        <p:nvPr/>
      </p:nvGrpSpPr>
      <p:grpSpPr>
        <a:xfrm>
          <a:off x="0" y="0"/>
          <a:ext cx="0" cy="0"/>
          <a:chOff x="0" y="0"/>
          <a:chExt cx="0" cy="0"/>
        </a:xfrm>
      </p:grpSpPr>
      <p:pic>
        <p:nvPicPr>
          <p:cNvPr id="20" name="Picture 4">
            <a:extLst>
              <a:ext uri="{FF2B5EF4-FFF2-40B4-BE49-F238E27FC236}">
                <a16:creationId xmlns="" xmlns:a16="http://schemas.microsoft.com/office/drawing/2014/main" id="{D41ED637-23F7-4EF1-8244-C6F587DE15EC}"/>
              </a:ext>
            </a:extLst>
          </p:cNvPr>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41">
            <a:extLst>
              <a:ext uri="{FF2B5EF4-FFF2-40B4-BE49-F238E27FC236}">
                <a16:creationId xmlns="" xmlns:a16="http://schemas.microsoft.com/office/drawing/2014/main" id="{8A4E814C-6A0E-4D7B-A72D-A89F1472C079}"/>
              </a:ext>
            </a:extLst>
          </p:cNvPr>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to Edit Title</a:t>
            </a:r>
            <a:endParaRPr lang="zh-CN" altLang="en-US" dirty="0"/>
          </a:p>
        </p:txBody>
      </p:sp>
      <p:sp>
        <p:nvSpPr>
          <p:cNvPr id="22" name="文本占位符 29">
            <a:extLst>
              <a:ext uri="{FF2B5EF4-FFF2-40B4-BE49-F238E27FC236}">
                <a16:creationId xmlns="" xmlns:a16="http://schemas.microsoft.com/office/drawing/2014/main" id="{32066CDE-A937-4A09-BC1A-2E31B37E80DC}"/>
              </a:ext>
            </a:extLst>
          </p:cNvPr>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Click to Edit Title</a:t>
            </a:r>
            <a:endParaRPr lang="zh-CN" altLang="en-US" dirty="0"/>
          </a:p>
        </p:txBody>
      </p:sp>
      <p:sp>
        <p:nvSpPr>
          <p:cNvPr id="23" name="Rectangle 54">
            <a:extLst>
              <a:ext uri="{FF2B5EF4-FFF2-40B4-BE49-F238E27FC236}">
                <a16:creationId xmlns="" xmlns:a16="http://schemas.microsoft.com/office/drawing/2014/main" id="{E41F9D83-F5AF-4470-B1CB-86B915AC09E9}"/>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pic>
        <p:nvPicPr>
          <p:cNvPr id="24" name="图片 23">
            <a:extLst>
              <a:ext uri="{FF2B5EF4-FFF2-40B4-BE49-F238E27FC236}">
                <a16:creationId xmlns="" xmlns:a16="http://schemas.microsoft.com/office/drawing/2014/main" id="{06AACCFD-902A-47E3-8CA1-B063B9921D6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26987446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3-前言">
    <p:spTree>
      <p:nvGrpSpPr>
        <p:cNvPr id="1" name=""/>
        <p:cNvGrpSpPr/>
        <p:nvPr/>
      </p:nvGrpSpPr>
      <p:grpSpPr>
        <a:xfrm>
          <a:off x="0" y="0"/>
          <a:ext cx="0" cy="0"/>
          <a:chOff x="0" y="0"/>
          <a:chExt cx="0" cy="0"/>
        </a:xfrm>
      </p:grpSpPr>
      <p:sp>
        <p:nvSpPr>
          <p:cNvPr id="49" name="文本占位符 6">
            <a:extLst>
              <a:ext uri="{FF2B5EF4-FFF2-40B4-BE49-F238E27FC236}">
                <a16:creationId xmlns="" xmlns:a16="http://schemas.microsoft.com/office/drawing/2014/main" id="{8C73FD82-EB99-4947-878F-1DD1E63F972D}"/>
              </a:ext>
            </a:extLst>
          </p:cNvPr>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a:t>The chapter describes ...</a:t>
            </a:r>
            <a:endParaRPr lang="zh-CN" altLang="en-US" dirty="0"/>
          </a:p>
        </p:txBody>
      </p:sp>
      <p:sp>
        <p:nvSpPr>
          <p:cNvPr id="50" name="TextBox 10">
            <a:extLst>
              <a:ext uri="{FF2B5EF4-FFF2-40B4-BE49-F238E27FC236}">
                <a16:creationId xmlns="" xmlns:a16="http://schemas.microsoft.com/office/drawing/2014/main" id="{DEB02227-B7C7-4864-A89F-D342B7B26541}"/>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1" name="Freeform 9">
            <a:extLst>
              <a:ext uri="{FF2B5EF4-FFF2-40B4-BE49-F238E27FC236}">
                <a16:creationId xmlns="" xmlns:a16="http://schemas.microsoft.com/office/drawing/2014/main" id="{4486C45C-28BC-4098-83A7-B227D302894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11">
            <a:extLst>
              <a:ext uri="{FF2B5EF4-FFF2-40B4-BE49-F238E27FC236}">
                <a16:creationId xmlns="" xmlns:a16="http://schemas.microsoft.com/office/drawing/2014/main" id="{23E18921-7CA1-4719-92DE-26DEADAE18A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3" name="组合 52">
            <a:extLst>
              <a:ext uri="{FF2B5EF4-FFF2-40B4-BE49-F238E27FC236}">
                <a16:creationId xmlns="" xmlns:a16="http://schemas.microsoft.com/office/drawing/2014/main" id="{0E45543D-99ED-4C39-9FFD-515A6CEFAFF7}"/>
              </a:ext>
            </a:extLst>
          </p:cNvPr>
          <p:cNvGrpSpPr/>
          <p:nvPr userDrawn="1"/>
        </p:nvGrpSpPr>
        <p:grpSpPr>
          <a:xfrm>
            <a:off x="335360" y="498828"/>
            <a:ext cx="628158" cy="459460"/>
            <a:chOff x="3275013" y="1363663"/>
            <a:chExt cx="5645150" cy="4129087"/>
          </a:xfrm>
          <a:solidFill>
            <a:schemeClr val="bg1"/>
          </a:solidFill>
        </p:grpSpPr>
        <p:sp>
          <p:nvSpPr>
            <p:cNvPr id="54" name="Freeform 6">
              <a:extLst>
                <a:ext uri="{FF2B5EF4-FFF2-40B4-BE49-F238E27FC236}">
                  <a16:creationId xmlns="" xmlns:a16="http://schemas.microsoft.com/office/drawing/2014/main" id="{31C7733E-847C-47D3-9B7B-78B260914E89}"/>
                </a:ext>
              </a:extLst>
            </p:cNvPr>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7">
              <a:extLst>
                <a:ext uri="{FF2B5EF4-FFF2-40B4-BE49-F238E27FC236}">
                  <a16:creationId xmlns="" xmlns:a16="http://schemas.microsoft.com/office/drawing/2014/main" id="{A14C69E7-40B5-4C45-8014-3E1DED5AB5AF}"/>
                </a:ext>
              </a:extLst>
            </p:cNvPr>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8">
              <a:extLst>
                <a:ext uri="{FF2B5EF4-FFF2-40B4-BE49-F238E27FC236}">
                  <a16:creationId xmlns="" xmlns:a16="http://schemas.microsoft.com/office/drawing/2014/main" id="{AD0599CF-7EB6-4172-A9F8-A441F3A6BBFD}"/>
                </a:ext>
              </a:extLst>
            </p:cNvPr>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9">
              <a:extLst>
                <a:ext uri="{FF2B5EF4-FFF2-40B4-BE49-F238E27FC236}">
                  <a16:creationId xmlns="" xmlns:a16="http://schemas.microsoft.com/office/drawing/2014/main" id="{3F708D5A-355D-46B1-A41B-C5D95A7249D1}"/>
                </a:ext>
              </a:extLst>
            </p:cNvPr>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10">
              <a:extLst>
                <a:ext uri="{FF2B5EF4-FFF2-40B4-BE49-F238E27FC236}">
                  <a16:creationId xmlns="" xmlns:a16="http://schemas.microsoft.com/office/drawing/2014/main" id="{65BAFEFB-6899-421D-BA90-47616CFD586F}"/>
                </a:ext>
              </a:extLst>
            </p:cNvPr>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59" name="Freeform 6">
            <a:extLst>
              <a:ext uri="{FF2B5EF4-FFF2-40B4-BE49-F238E27FC236}">
                <a16:creationId xmlns="" xmlns:a16="http://schemas.microsoft.com/office/drawing/2014/main" id="{836E46CD-8AE2-457F-9264-CF20811F7DA2}"/>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11">
            <a:extLst>
              <a:ext uri="{FF2B5EF4-FFF2-40B4-BE49-F238E27FC236}">
                <a16:creationId xmlns="" xmlns:a16="http://schemas.microsoft.com/office/drawing/2014/main" id="{7EE81883-92C7-4F1C-8FA1-F558D213CDFD}"/>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234255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4.3">
    <p:spTree>
      <p:nvGrpSpPr>
        <p:cNvPr id="1" name=""/>
        <p:cNvGrpSpPr/>
        <p:nvPr/>
      </p:nvGrpSpPr>
      <p:grpSpPr>
        <a:xfrm>
          <a:off x="0" y="0"/>
          <a:ext cx="0" cy="0"/>
          <a:chOff x="0" y="0"/>
          <a:chExt cx="0" cy="0"/>
        </a:xfrm>
      </p:grpSpPr>
      <p:sp>
        <p:nvSpPr>
          <p:cNvPr id="41" name="TextBox 10">
            <a:extLst>
              <a:ext uri="{FF2B5EF4-FFF2-40B4-BE49-F238E27FC236}">
                <a16:creationId xmlns="" xmlns:a16="http://schemas.microsoft.com/office/drawing/2014/main" id="{F902D1C6-F660-4A5B-9723-3132BF7062CA}"/>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Objectives</a:t>
            </a:r>
          </a:p>
        </p:txBody>
      </p:sp>
      <p:sp>
        <p:nvSpPr>
          <p:cNvPr id="42" name="Freeform 9">
            <a:extLst>
              <a:ext uri="{FF2B5EF4-FFF2-40B4-BE49-F238E27FC236}">
                <a16:creationId xmlns="" xmlns:a16="http://schemas.microsoft.com/office/drawing/2014/main" id="{F696D86C-6DC3-414E-A929-5F283A4D79B9}"/>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43" name="Freeform 11">
            <a:extLst>
              <a:ext uri="{FF2B5EF4-FFF2-40B4-BE49-F238E27FC236}">
                <a16:creationId xmlns="" xmlns:a16="http://schemas.microsoft.com/office/drawing/2014/main" id="{708E1C34-DC20-4488-B77D-AC1A6D70ED0B}"/>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44" name="组合 43">
            <a:extLst>
              <a:ext uri="{FF2B5EF4-FFF2-40B4-BE49-F238E27FC236}">
                <a16:creationId xmlns="" xmlns:a16="http://schemas.microsoft.com/office/drawing/2014/main" id="{3EA294EE-AA0E-4058-A97F-BE215F815E04}"/>
              </a:ext>
            </a:extLst>
          </p:cNvPr>
          <p:cNvGrpSpPr/>
          <p:nvPr userDrawn="1"/>
        </p:nvGrpSpPr>
        <p:grpSpPr>
          <a:xfrm>
            <a:off x="443372" y="440668"/>
            <a:ext cx="533970" cy="533470"/>
            <a:chOff x="2960687" y="4865687"/>
            <a:chExt cx="1698626" cy="1697038"/>
          </a:xfrm>
          <a:solidFill>
            <a:schemeClr val="bg1"/>
          </a:solidFill>
        </p:grpSpPr>
        <p:sp>
          <p:nvSpPr>
            <p:cNvPr id="45" name="Freeform 6">
              <a:extLst>
                <a:ext uri="{FF2B5EF4-FFF2-40B4-BE49-F238E27FC236}">
                  <a16:creationId xmlns="" xmlns:a16="http://schemas.microsoft.com/office/drawing/2014/main" id="{54429A12-14D4-4E2F-A1F5-849279EDA40B}"/>
                </a:ext>
              </a:extLst>
            </p:cNvPr>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46" name="Freeform 7">
              <a:extLst>
                <a:ext uri="{FF2B5EF4-FFF2-40B4-BE49-F238E27FC236}">
                  <a16:creationId xmlns="" xmlns:a16="http://schemas.microsoft.com/office/drawing/2014/main" id="{BDF5F100-F0E0-4984-A8B8-B2E89DD1FF75}"/>
                </a:ext>
              </a:extLst>
            </p:cNvPr>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47" name="Freeform 8">
              <a:extLst>
                <a:ext uri="{FF2B5EF4-FFF2-40B4-BE49-F238E27FC236}">
                  <a16:creationId xmlns="" xmlns:a16="http://schemas.microsoft.com/office/drawing/2014/main" id="{49BD50E1-D0D8-4CA7-861A-A17CE81701C7}"/>
                </a:ext>
              </a:extLst>
            </p:cNvPr>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48" name="Freeform 9">
              <a:extLst>
                <a:ext uri="{FF2B5EF4-FFF2-40B4-BE49-F238E27FC236}">
                  <a16:creationId xmlns="" xmlns:a16="http://schemas.microsoft.com/office/drawing/2014/main" id="{9AFD2171-9AC5-4D13-8627-B417FD599268}"/>
                </a:ext>
              </a:extLst>
            </p:cNvPr>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49" name="Freeform 10">
              <a:extLst>
                <a:ext uri="{FF2B5EF4-FFF2-40B4-BE49-F238E27FC236}">
                  <a16:creationId xmlns="" xmlns:a16="http://schemas.microsoft.com/office/drawing/2014/main" id="{D6522BD6-863A-4C5D-86FA-963CC64970DE}"/>
                </a:ext>
              </a:extLst>
            </p:cNvPr>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50" name="Freeform 11">
              <a:extLst>
                <a:ext uri="{FF2B5EF4-FFF2-40B4-BE49-F238E27FC236}">
                  <a16:creationId xmlns="" xmlns:a16="http://schemas.microsoft.com/office/drawing/2014/main" id="{C5105B76-E2E4-4966-A89C-BDDADE0C49C9}"/>
                </a:ext>
              </a:extLst>
            </p:cNvPr>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51" name="Freeform 6">
            <a:extLst>
              <a:ext uri="{FF2B5EF4-FFF2-40B4-BE49-F238E27FC236}">
                <a16:creationId xmlns="" xmlns:a16="http://schemas.microsoft.com/office/drawing/2014/main" id="{E99927AF-FE37-4B6A-9DDB-8C7385585044}"/>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52" name="Freeform 11">
            <a:extLst>
              <a:ext uri="{FF2B5EF4-FFF2-40B4-BE49-F238E27FC236}">
                <a16:creationId xmlns="" xmlns:a16="http://schemas.microsoft.com/office/drawing/2014/main" id="{1A41FA38-F92F-4F8F-BB7A-E1971C18A4A5}"/>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53" name="内容占位符 6">
            <a:extLst>
              <a:ext uri="{FF2B5EF4-FFF2-40B4-BE49-F238E27FC236}">
                <a16:creationId xmlns="" xmlns:a16="http://schemas.microsoft.com/office/drawing/2014/main" id="{B73CEF41-4D17-4B86-B4D8-E5BC4BC761DD}"/>
              </a:ext>
            </a:extLst>
          </p:cNvPr>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a:ln>
                  <a:noFill/>
                </a:ln>
                <a:solidFill>
                  <a:srgbClr val="000000"/>
                </a:solidFill>
                <a:effectLst/>
                <a:uLnTx/>
                <a:uFillTx/>
                <a:latin typeface="+mn-lt"/>
                <a:ea typeface="+mn-ea"/>
                <a:cs typeface="+mn-cs"/>
              </a:rPr>
              <a:t>On completion of this course, you will be able to:</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9706790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3-目录">
    <p:spTree>
      <p:nvGrpSpPr>
        <p:cNvPr id="1" name=""/>
        <p:cNvGrpSpPr/>
        <p:nvPr/>
      </p:nvGrpSpPr>
      <p:grpSpPr>
        <a:xfrm>
          <a:off x="0" y="0"/>
          <a:ext cx="0" cy="0"/>
          <a:chOff x="0" y="0"/>
          <a:chExt cx="0" cy="0"/>
        </a:xfrm>
      </p:grpSpPr>
      <p:sp>
        <p:nvSpPr>
          <p:cNvPr id="48" name="TextBox 10">
            <a:extLst>
              <a:ext uri="{FF2B5EF4-FFF2-40B4-BE49-F238E27FC236}">
                <a16:creationId xmlns="" xmlns:a16="http://schemas.microsoft.com/office/drawing/2014/main" id="{60562E70-EA64-4C39-9C74-91D254CF066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
        <p:nvSpPr>
          <p:cNvPr id="49" name="Freeform 9">
            <a:extLst>
              <a:ext uri="{FF2B5EF4-FFF2-40B4-BE49-F238E27FC236}">
                <a16:creationId xmlns="" xmlns:a16="http://schemas.microsoft.com/office/drawing/2014/main" id="{34912B06-4D92-410F-8A36-F7ED0063D53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11">
            <a:extLst>
              <a:ext uri="{FF2B5EF4-FFF2-40B4-BE49-F238E27FC236}">
                <a16:creationId xmlns="" xmlns:a16="http://schemas.microsoft.com/office/drawing/2014/main" id="{E6AD2399-9636-4C70-98FA-237F210DB525}"/>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1" name="组合 50">
            <a:extLst>
              <a:ext uri="{FF2B5EF4-FFF2-40B4-BE49-F238E27FC236}">
                <a16:creationId xmlns="" xmlns:a16="http://schemas.microsoft.com/office/drawing/2014/main" id="{1D7F378E-61BF-4BFC-B521-B9A10D76DF8B}"/>
              </a:ext>
            </a:extLst>
          </p:cNvPr>
          <p:cNvGrpSpPr/>
          <p:nvPr userDrawn="1"/>
        </p:nvGrpSpPr>
        <p:grpSpPr>
          <a:xfrm>
            <a:off x="587388" y="515379"/>
            <a:ext cx="358335" cy="426359"/>
            <a:chOff x="3295650" y="230188"/>
            <a:chExt cx="936625" cy="1114426"/>
          </a:xfrm>
          <a:solidFill>
            <a:schemeClr val="bg1"/>
          </a:solidFill>
        </p:grpSpPr>
        <p:sp>
          <p:nvSpPr>
            <p:cNvPr id="52" name="Rectangle 16">
              <a:extLst>
                <a:ext uri="{FF2B5EF4-FFF2-40B4-BE49-F238E27FC236}">
                  <a16:creationId xmlns="" xmlns:a16="http://schemas.microsoft.com/office/drawing/2014/main" id="{70A7F669-787E-48ED-910F-2F98D17E4697}"/>
                </a:ext>
              </a:extLst>
            </p:cNvPr>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17">
              <a:extLst>
                <a:ext uri="{FF2B5EF4-FFF2-40B4-BE49-F238E27FC236}">
                  <a16:creationId xmlns="" xmlns:a16="http://schemas.microsoft.com/office/drawing/2014/main" id="{B453CBFC-3B22-4965-9877-D0CD75CC5527}"/>
                </a:ext>
              </a:extLst>
            </p:cNvPr>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18">
              <a:extLst>
                <a:ext uri="{FF2B5EF4-FFF2-40B4-BE49-F238E27FC236}">
                  <a16:creationId xmlns="" xmlns:a16="http://schemas.microsoft.com/office/drawing/2014/main" id="{BE355EE9-2CE0-42F4-9A9C-7BFE6CCB7C0E}"/>
                </a:ext>
              </a:extLst>
            </p:cNvPr>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Rectangle 19">
              <a:extLst>
                <a:ext uri="{FF2B5EF4-FFF2-40B4-BE49-F238E27FC236}">
                  <a16:creationId xmlns="" xmlns:a16="http://schemas.microsoft.com/office/drawing/2014/main" id="{1DEE237C-09E1-46A7-94DC-0A3F6BC91439}"/>
                </a:ext>
              </a:extLst>
            </p:cNvPr>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Rectangle 20">
              <a:extLst>
                <a:ext uri="{FF2B5EF4-FFF2-40B4-BE49-F238E27FC236}">
                  <a16:creationId xmlns="" xmlns:a16="http://schemas.microsoft.com/office/drawing/2014/main" id="{8AB07180-FC58-4EE4-B6A6-2B16BC313F98}"/>
                </a:ext>
              </a:extLst>
            </p:cNvPr>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Rectangle 21">
              <a:extLst>
                <a:ext uri="{FF2B5EF4-FFF2-40B4-BE49-F238E27FC236}">
                  <a16:creationId xmlns="" xmlns:a16="http://schemas.microsoft.com/office/drawing/2014/main" id="{A89655B2-234E-4327-B71D-B698CC5F391B}"/>
                </a:ext>
              </a:extLst>
            </p:cNvPr>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22">
              <a:extLst>
                <a:ext uri="{FF2B5EF4-FFF2-40B4-BE49-F238E27FC236}">
                  <a16:creationId xmlns="" xmlns:a16="http://schemas.microsoft.com/office/drawing/2014/main" id="{A8A9F07B-8BD5-4F83-872F-C403E9B4A4C4}"/>
                </a:ext>
              </a:extLst>
            </p:cNvPr>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Rectangle 23">
              <a:extLst>
                <a:ext uri="{FF2B5EF4-FFF2-40B4-BE49-F238E27FC236}">
                  <a16:creationId xmlns="" xmlns:a16="http://schemas.microsoft.com/office/drawing/2014/main" id="{E594F776-3A29-414E-B8C1-4250982417E5}"/>
                </a:ext>
              </a:extLst>
            </p:cNvPr>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24">
              <a:extLst>
                <a:ext uri="{FF2B5EF4-FFF2-40B4-BE49-F238E27FC236}">
                  <a16:creationId xmlns="" xmlns:a16="http://schemas.microsoft.com/office/drawing/2014/main" id="{C77E1609-5B8F-4669-9EF2-F8A969A8C9BF}"/>
                </a:ext>
              </a:extLst>
            </p:cNvPr>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Rectangle 25">
              <a:extLst>
                <a:ext uri="{FF2B5EF4-FFF2-40B4-BE49-F238E27FC236}">
                  <a16:creationId xmlns="" xmlns:a16="http://schemas.microsoft.com/office/drawing/2014/main" id="{B740BEED-5CC0-43FB-A968-7309F3940F6C}"/>
                </a:ext>
              </a:extLst>
            </p:cNvPr>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2" name="Rectangle 26">
              <a:extLst>
                <a:ext uri="{FF2B5EF4-FFF2-40B4-BE49-F238E27FC236}">
                  <a16:creationId xmlns="" xmlns:a16="http://schemas.microsoft.com/office/drawing/2014/main" id="{C7CF2C92-3D56-48E3-90A0-F52DE866DB8F}"/>
                </a:ext>
              </a:extLst>
            </p:cNvPr>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3" name="Rectangle 27">
              <a:extLst>
                <a:ext uri="{FF2B5EF4-FFF2-40B4-BE49-F238E27FC236}">
                  <a16:creationId xmlns="" xmlns:a16="http://schemas.microsoft.com/office/drawing/2014/main" id="{4BA74944-9B1F-4096-B876-026232F9E5C0}"/>
                </a:ext>
              </a:extLst>
            </p:cNvPr>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4" name="Rectangle 28">
              <a:extLst>
                <a:ext uri="{FF2B5EF4-FFF2-40B4-BE49-F238E27FC236}">
                  <a16:creationId xmlns="" xmlns:a16="http://schemas.microsoft.com/office/drawing/2014/main" id="{E2DF2DE3-DF48-4F19-A70B-A100F67D5923}"/>
                </a:ext>
              </a:extLst>
            </p:cNvPr>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5" name="Rectangle 29">
              <a:extLst>
                <a:ext uri="{FF2B5EF4-FFF2-40B4-BE49-F238E27FC236}">
                  <a16:creationId xmlns="" xmlns:a16="http://schemas.microsoft.com/office/drawing/2014/main" id="{120478BD-3CA6-4AB6-9B16-975DCDDEA7A2}"/>
                </a:ext>
              </a:extLst>
            </p:cNvPr>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6" name="Rectangle 30">
              <a:extLst>
                <a:ext uri="{FF2B5EF4-FFF2-40B4-BE49-F238E27FC236}">
                  <a16:creationId xmlns="" xmlns:a16="http://schemas.microsoft.com/office/drawing/2014/main" id="{D483AB39-E044-4C75-B63B-E25B5A72C59B}"/>
                </a:ext>
              </a:extLst>
            </p:cNvPr>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7" name="Rectangle 31">
              <a:extLst>
                <a:ext uri="{FF2B5EF4-FFF2-40B4-BE49-F238E27FC236}">
                  <a16:creationId xmlns="" xmlns:a16="http://schemas.microsoft.com/office/drawing/2014/main" id="{92F17964-C91B-46FD-BBDA-1169F9A7913A}"/>
                </a:ext>
              </a:extLst>
            </p:cNvPr>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8" name="Freeform 6">
            <a:extLst>
              <a:ext uri="{FF2B5EF4-FFF2-40B4-BE49-F238E27FC236}">
                <a16:creationId xmlns="" xmlns:a16="http://schemas.microsoft.com/office/drawing/2014/main" id="{B3C018E7-E179-49F7-8403-8977FF5E1039}"/>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9" name="Freeform 11">
            <a:extLst>
              <a:ext uri="{FF2B5EF4-FFF2-40B4-BE49-F238E27FC236}">
                <a16:creationId xmlns="" xmlns:a16="http://schemas.microsoft.com/office/drawing/2014/main" id="{47A806AC-66EF-4BB7-B37C-FE129A074DDF}"/>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70" name="文本占位符 6">
            <a:extLst>
              <a:ext uri="{FF2B5EF4-FFF2-40B4-BE49-F238E27FC236}">
                <a16:creationId xmlns="" xmlns:a16="http://schemas.microsoft.com/office/drawing/2014/main" id="{3622C4EF-8730-4C65-B7F3-6F8A1EA9B96E}"/>
              </a:ext>
            </a:extLst>
          </p:cNvPr>
          <p:cNvSpPr>
            <a:spLocks noGrp="1"/>
          </p:cNvSpPr>
          <p:nvPr>
            <p:ph type="body" sz="quarter" idx="10" hasCustomPrompt="1"/>
          </p:nvPr>
        </p:nvSpPr>
        <p:spPr>
          <a:xfrm>
            <a:off x="454816" y="1233487"/>
            <a:ext cx="11307600" cy="4680000"/>
          </a:xfrm>
        </p:spPr>
        <p:txBody>
          <a:bodyPr/>
          <a:lstStyle>
            <a:lvl1pPr marL="457200" marR="0" indent="-457200"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en-US" altLang="zh-CN" dirty="0"/>
              <a:t>Directory </a:t>
            </a:r>
          </a:p>
          <a:p>
            <a:pPr marL="653788" lvl="1" indent="-457017">
              <a:buSzPct val="100000"/>
              <a:buFont typeface="+mj-lt"/>
              <a:buAutoNum type="arabicPeriod"/>
            </a:pPr>
            <a:endParaRPr lang="en-US" altLang="zh-CN" dirty="0"/>
          </a:p>
          <a:p>
            <a:pPr marL="457200" indent="-457200">
              <a:buSzPct val="100000"/>
              <a:buFont typeface="+mj-lt"/>
              <a:buAutoNum type="arabicPeriod"/>
            </a:pPr>
            <a:r>
              <a:rPr lang="en-US" altLang="zh-CN" dirty="0"/>
              <a:t>Directory </a:t>
            </a:r>
          </a:p>
          <a:p>
            <a:pPr marL="457200" indent="-457200">
              <a:buSzPct val="100000"/>
              <a:buFont typeface="+mj-lt"/>
              <a:buAutoNum type="arabicPeriod"/>
            </a:pPr>
            <a:r>
              <a:rPr lang="en-US" altLang="zh-CN" dirty="0"/>
              <a:t>Directory </a:t>
            </a:r>
          </a:p>
          <a:p>
            <a:pPr marL="457200" indent="-457200">
              <a:buSzPct val="100000"/>
              <a:buFont typeface="+mj-lt"/>
              <a:buAutoNum type="arabicPeriod"/>
            </a:pPr>
            <a:r>
              <a:rPr lang="en-US" altLang="zh-CN" dirty="0"/>
              <a:t>Directory </a:t>
            </a:r>
          </a:p>
          <a:p>
            <a:endParaRPr lang="zh-CN" altLang="en-US" dirty="0"/>
          </a:p>
        </p:txBody>
      </p:sp>
    </p:spTree>
    <p:extLst>
      <p:ext uri="{BB962C8B-B14F-4D97-AF65-F5344CB8AC3E}">
        <p14:creationId xmlns:p14="http://schemas.microsoft.com/office/powerpoint/2010/main" val="27027971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3#标题和内容">
    <p:spTree>
      <p:nvGrpSpPr>
        <p:cNvPr id="1" name=""/>
        <p:cNvGrpSpPr/>
        <p:nvPr/>
      </p:nvGrpSpPr>
      <p:grpSpPr>
        <a:xfrm>
          <a:off x="0" y="0"/>
          <a:ext cx="0" cy="0"/>
          <a:chOff x="0" y="0"/>
          <a:chExt cx="0" cy="0"/>
        </a:xfrm>
      </p:grpSpPr>
      <p:sp>
        <p:nvSpPr>
          <p:cNvPr id="15" name="内容占位符 6">
            <a:extLst>
              <a:ext uri="{FF2B5EF4-FFF2-40B4-BE49-F238E27FC236}">
                <a16:creationId xmlns="" xmlns:a16="http://schemas.microsoft.com/office/drawing/2014/main" id="{5CD7E4D6-53C6-49E4-8D0E-3ECF268B21AA}"/>
              </a:ext>
            </a:extLst>
          </p:cNvPr>
          <p:cNvSpPr>
            <a:spLocks noGrp="1"/>
          </p:cNvSpPr>
          <p:nvPr>
            <p:ph sz="quarter" idx="10" hasCustomPrompt="1"/>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6" name="TextBox 10">
            <a:extLst>
              <a:ext uri="{FF2B5EF4-FFF2-40B4-BE49-F238E27FC236}">
                <a16:creationId xmlns="" xmlns:a16="http://schemas.microsoft.com/office/drawing/2014/main" id="{612AA2CD-A693-477D-B7E0-0E241C15CADD}"/>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
        <p:nvSpPr>
          <p:cNvPr id="17" name="Freeform 9">
            <a:extLst>
              <a:ext uri="{FF2B5EF4-FFF2-40B4-BE49-F238E27FC236}">
                <a16:creationId xmlns="" xmlns:a16="http://schemas.microsoft.com/office/drawing/2014/main" id="{DE659DBF-9FDE-4406-89F6-07D962F71C4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11">
            <a:extLst>
              <a:ext uri="{FF2B5EF4-FFF2-40B4-BE49-F238E27FC236}">
                <a16:creationId xmlns="" xmlns:a16="http://schemas.microsoft.com/office/drawing/2014/main" id="{4783769E-B410-4DDA-8D9D-405FE455EBF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9" name="组合 18">
            <a:extLst>
              <a:ext uri="{FF2B5EF4-FFF2-40B4-BE49-F238E27FC236}">
                <a16:creationId xmlns="" xmlns:a16="http://schemas.microsoft.com/office/drawing/2014/main" id="{658611CC-F945-472C-93F5-C3BDE08914F1}"/>
              </a:ext>
            </a:extLst>
          </p:cNvPr>
          <p:cNvGrpSpPr/>
          <p:nvPr userDrawn="1"/>
        </p:nvGrpSpPr>
        <p:grpSpPr>
          <a:xfrm>
            <a:off x="587388" y="505779"/>
            <a:ext cx="374708" cy="445558"/>
            <a:chOff x="-1647825" y="2492375"/>
            <a:chExt cx="1947863" cy="2316163"/>
          </a:xfrm>
          <a:solidFill>
            <a:schemeClr val="bg1"/>
          </a:solidFill>
        </p:grpSpPr>
        <p:sp>
          <p:nvSpPr>
            <p:cNvPr id="20" name="Freeform 6">
              <a:extLst>
                <a:ext uri="{FF2B5EF4-FFF2-40B4-BE49-F238E27FC236}">
                  <a16:creationId xmlns="" xmlns:a16="http://schemas.microsoft.com/office/drawing/2014/main" id="{4B0A8268-F27A-4589-89D1-F0C2F473F961}"/>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7">
              <a:extLst>
                <a:ext uri="{FF2B5EF4-FFF2-40B4-BE49-F238E27FC236}">
                  <a16:creationId xmlns="" xmlns:a16="http://schemas.microsoft.com/office/drawing/2014/main" id="{B2778130-4243-49D8-8657-98EAC7FC770E}"/>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4373967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3#本节概述和学习目标(可选)">
    <p:spTree>
      <p:nvGrpSpPr>
        <p:cNvPr id="1" name=""/>
        <p:cNvGrpSpPr/>
        <p:nvPr/>
      </p:nvGrpSpPr>
      <p:grpSpPr>
        <a:xfrm>
          <a:off x="0" y="0"/>
          <a:ext cx="0" cy="0"/>
          <a:chOff x="0" y="0"/>
          <a:chExt cx="0" cy="0"/>
        </a:xfrm>
      </p:grpSpPr>
      <p:sp>
        <p:nvSpPr>
          <p:cNvPr id="39" name="文本占位符 6">
            <a:extLst>
              <a:ext uri="{FF2B5EF4-FFF2-40B4-BE49-F238E27FC236}">
                <a16:creationId xmlns="" xmlns:a16="http://schemas.microsoft.com/office/drawing/2014/main" id="{0DEA8CC3-00B5-480D-A8A2-6E4D38E90DFE}"/>
              </a:ext>
            </a:extLst>
          </p:cNvPr>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
        <p:nvSpPr>
          <p:cNvPr id="40" name="Freeform 9">
            <a:extLst>
              <a:ext uri="{FF2B5EF4-FFF2-40B4-BE49-F238E27FC236}">
                <a16:creationId xmlns="" xmlns:a16="http://schemas.microsoft.com/office/drawing/2014/main" id="{9ECAC806-D576-440D-9E20-D42B22E148A7}"/>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Freeform 11">
            <a:extLst>
              <a:ext uri="{FF2B5EF4-FFF2-40B4-BE49-F238E27FC236}">
                <a16:creationId xmlns="" xmlns:a16="http://schemas.microsoft.com/office/drawing/2014/main" id="{3B48FFB7-57AE-4878-B720-20D731D01EA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2" name="组合 41">
            <a:extLst>
              <a:ext uri="{FF2B5EF4-FFF2-40B4-BE49-F238E27FC236}">
                <a16:creationId xmlns="" xmlns:a16="http://schemas.microsoft.com/office/drawing/2014/main" id="{14C609F1-C833-4183-A0A6-355695B783F4}"/>
              </a:ext>
            </a:extLst>
          </p:cNvPr>
          <p:cNvGrpSpPr/>
          <p:nvPr userDrawn="1"/>
        </p:nvGrpSpPr>
        <p:grpSpPr>
          <a:xfrm>
            <a:off x="587388" y="505779"/>
            <a:ext cx="374708" cy="445558"/>
            <a:chOff x="-1647825" y="2492375"/>
            <a:chExt cx="1947863" cy="2316163"/>
          </a:xfrm>
          <a:solidFill>
            <a:schemeClr val="bg1"/>
          </a:solidFill>
        </p:grpSpPr>
        <p:sp>
          <p:nvSpPr>
            <p:cNvPr id="43" name="Freeform 6">
              <a:extLst>
                <a:ext uri="{FF2B5EF4-FFF2-40B4-BE49-F238E27FC236}">
                  <a16:creationId xmlns="" xmlns:a16="http://schemas.microsoft.com/office/drawing/2014/main" id="{3F01B644-95A0-4CD6-B033-613104CEE716}"/>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Freeform 7">
              <a:extLst>
                <a:ext uri="{FF2B5EF4-FFF2-40B4-BE49-F238E27FC236}">
                  <a16:creationId xmlns="" xmlns:a16="http://schemas.microsoft.com/office/drawing/2014/main" id="{7C8861E0-87C3-4912-AD04-CCA8DF06A364}"/>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5" name="标题 1">
            <a:extLst>
              <a:ext uri="{FF2B5EF4-FFF2-40B4-BE49-F238E27FC236}">
                <a16:creationId xmlns="" xmlns:a16="http://schemas.microsoft.com/office/drawing/2014/main" id="{00DCB90E-DC67-451A-9F1D-7681AE621630}"/>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16398158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3#仅标题">
    <p:spTree>
      <p:nvGrpSpPr>
        <p:cNvPr id="1" name=""/>
        <p:cNvGrpSpPr/>
        <p:nvPr/>
      </p:nvGrpSpPr>
      <p:grpSpPr>
        <a:xfrm>
          <a:off x="0" y="0"/>
          <a:ext cx="0" cy="0"/>
          <a:chOff x="0" y="0"/>
          <a:chExt cx="0" cy="0"/>
        </a:xfrm>
      </p:grpSpPr>
      <p:sp>
        <p:nvSpPr>
          <p:cNvPr id="10" name="Freeform 9">
            <a:extLst>
              <a:ext uri="{FF2B5EF4-FFF2-40B4-BE49-F238E27FC236}">
                <a16:creationId xmlns="" xmlns:a16="http://schemas.microsoft.com/office/drawing/2014/main" id="{DF6CCE27-9DA1-4E7F-B7F9-BCA889AC194E}"/>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1" name="Freeform 11">
            <a:extLst>
              <a:ext uri="{FF2B5EF4-FFF2-40B4-BE49-F238E27FC236}">
                <a16:creationId xmlns="" xmlns:a16="http://schemas.microsoft.com/office/drawing/2014/main" id="{E178DBE3-C2F4-41CD-B21B-32915C1686C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2" name="Freeform 12">
            <a:extLst>
              <a:ext uri="{FF2B5EF4-FFF2-40B4-BE49-F238E27FC236}">
                <a16:creationId xmlns="" xmlns:a16="http://schemas.microsoft.com/office/drawing/2014/main" id="{39776166-C7DF-4BB5-A02E-A146639D3F44}"/>
              </a:ext>
            </a:extLst>
          </p:cNvPr>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13" name="标题 1">
            <a:extLst>
              <a:ext uri="{FF2B5EF4-FFF2-40B4-BE49-F238E27FC236}">
                <a16:creationId xmlns="" xmlns:a16="http://schemas.microsoft.com/office/drawing/2014/main" id="{DBA843E6-2036-4E0C-85ED-E8F67BDFA099}"/>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33898039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4.3#全白背景">
    <p:spTree>
      <p:nvGrpSpPr>
        <p:cNvPr id="1" name=""/>
        <p:cNvGrpSpPr/>
        <p:nvPr/>
      </p:nvGrpSpPr>
      <p:grpSpPr>
        <a:xfrm>
          <a:off x="0" y="0"/>
          <a:ext cx="0" cy="0"/>
          <a:chOff x="0" y="0"/>
          <a:chExt cx="0" cy="0"/>
        </a:xfrm>
      </p:grpSpPr>
      <p:grpSp>
        <p:nvGrpSpPr>
          <p:cNvPr id="2" name="组合 1"/>
          <p:cNvGrpSpPr/>
          <p:nvPr/>
        </p:nvGrpSpPr>
        <p:grpSpPr>
          <a:xfrm>
            <a:off x="12162528" y="4653136"/>
            <a:ext cx="638734" cy="1729234"/>
            <a:chOff x="12162528" y="4653136"/>
            <a:chExt cx="638734" cy="1729234"/>
          </a:xfrm>
        </p:grpSpPr>
        <p:sp>
          <p:nvSpPr>
            <p:cNvPr id="3" name="矩形 2">
              <a:extLst>
                <a:ext uri="{FF2B5EF4-FFF2-40B4-BE49-F238E27FC236}">
                  <a16:creationId xmlns="" xmlns:a16="http://schemas.microsoft.com/office/drawing/2014/main" id="{32AEB80E-D574-4C1A-9EB9-3369A2BB96C5}"/>
                </a:ext>
              </a:extLst>
            </p:cNvPr>
            <p:cNvSpPr/>
            <p:nvPr/>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4" name="矩形 3">
              <a:extLst>
                <a:ext uri="{FF2B5EF4-FFF2-40B4-BE49-F238E27FC236}">
                  <a16:creationId xmlns="" xmlns:a16="http://schemas.microsoft.com/office/drawing/2014/main" id="{E94F5345-F49B-42D0-B35C-CA4FB19A3DA6}"/>
                </a:ext>
              </a:extLst>
            </p:cNvPr>
            <p:cNvSpPr/>
            <p:nvPr/>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5" name="矩形 4">
              <a:extLst>
                <a:ext uri="{FF2B5EF4-FFF2-40B4-BE49-F238E27FC236}">
                  <a16:creationId xmlns="" xmlns:a16="http://schemas.microsoft.com/office/drawing/2014/main" id="{BA62EB75-581F-4CD2-92A6-87BDFE3BDBC3}"/>
                </a:ext>
              </a:extLst>
            </p:cNvPr>
            <p:cNvSpPr/>
            <p:nvPr/>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6" name="矩形 5">
              <a:extLst>
                <a:ext uri="{FF2B5EF4-FFF2-40B4-BE49-F238E27FC236}">
                  <a16:creationId xmlns="" xmlns:a16="http://schemas.microsoft.com/office/drawing/2014/main" id="{947DE7E3-EC9F-4331-B252-7BCE51B7F0DA}"/>
                </a:ext>
              </a:extLst>
            </p:cNvPr>
            <p:cNvSpPr/>
            <p:nvPr/>
          </p:nvSpPr>
          <p:spPr>
            <a:xfrm>
              <a:off x="12212029" y="5518168"/>
              <a:ext cx="539729"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7" name="矩形 6">
              <a:extLst>
                <a:ext uri="{FF2B5EF4-FFF2-40B4-BE49-F238E27FC236}">
                  <a16:creationId xmlns="" xmlns:a16="http://schemas.microsoft.com/office/drawing/2014/main" id="{BE210CD8-3823-4C2E-B3EA-E42C40CFB29F}"/>
                </a:ext>
              </a:extLst>
            </p:cNvPr>
            <p:cNvSpPr/>
            <p:nvPr/>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8" name="矩形 7">
              <a:extLst>
                <a:ext uri="{FF2B5EF4-FFF2-40B4-BE49-F238E27FC236}">
                  <a16:creationId xmlns="" xmlns:a16="http://schemas.microsoft.com/office/drawing/2014/main" id="{BE8A406D-0F03-42D8-9159-77B9DE9EB30E}"/>
                </a:ext>
              </a:extLst>
            </p:cNvPr>
            <p:cNvSpPr/>
            <p:nvPr/>
          </p:nvSpPr>
          <p:spPr>
            <a:xfrm>
              <a:off x="12212029" y="6094370"/>
              <a:ext cx="539729" cy="288000"/>
            </a:xfrm>
            <a:prstGeom prst="rect">
              <a:avLst/>
            </a:prstGeom>
            <a:solidFill>
              <a:schemeClr val="accent6"/>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9" name="文本框 8">
              <a:extLst>
                <a:ext uri="{FF2B5EF4-FFF2-40B4-BE49-F238E27FC236}">
                  <a16:creationId xmlns="" xmlns:a16="http://schemas.microsoft.com/office/drawing/2014/main" id="{98A3A11A-AB61-497E-B3AE-12E999A6BBBA}"/>
                </a:ext>
              </a:extLst>
            </p:cNvPr>
            <p:cNvSpPr txBox="1"/>
            <p:nvPr/>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10" name="文本框 9">
              <a:extLst>
                <a:ext uri="{FF2B5EF4-FFF2-40B4-BE49-F238E27FC236}">
                  <a16:creationId xmlns="" xmlns:a16="http://schemas.microsoft.com/office/drawing/2014/main" id="{CF824ACE-31EE-452D-A81D-32E189AFE158}"/>
                </a:ext>
              </a:extLst>
            </p:cNvPr>
            <p:cNvSpPr txBox="1"/>
            <p:nvPr/>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11" name="文本框 10">
              <a:extLst>
                <a:ext uri="{FF2B5EF4-FFF2-40B4-BE49-F238E27FC236}">
                  <a16:creationId xmlns="" xmlns:a16="http://schemas.microsoft.com/office/drawing/2014/main" id="{7399143C-FDAD-45F1-BC44-030BD92ABA98}"/>
                </a:ext>
              </a:extLst>
            </p:cNvPr>
            <p:cNvSpPr txBox="1"/>
            <p:nvPr/>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12" name="文本框 11">
              <a:extLst>
                <a:ext uri="{FF2B5EF4-FFF2-40B4-BE49-F238E27FC236}">
                  <a16:creationId xmlns="" xmlns:a16="http://schemas.microsoft.com/office/drawing/2014/main" id="{308D80BD-0AC4-4D30-BDF8-F241047905A7}"/>
                </a:ext>
              </a:extLst>
            </p:cNvPr>
            <p:cNvSpPr txBox="1"/>
            <p:nvPr/>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13" name="文本框 12">
              <a:extLst>
                <a:ext uri="{FF2B5EF4-FFF2-40B4-BE49-F238E27FC236}">
                  <a16:creationId xmlns="" xmlns:a16="http://schemas.microsoft.com/office/drawing/2014/main" id="{B9CBC549-23CA-4012-B493-FF768D1829F1}"/>
                </a:ext>
              </a:extLst>
            </p:cNvPr>
            <p:cNvSpPr txBox="1"/>
            <p:nvPr/>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14" name="文本框 13">
              <a:extLst>
                <a:ext uri="{FF2B5EF4-FFF2-40B4-BE49-F238E27FC236}">
                  <a16:creationId xmlns="" xmlns:a16="http://schemas.microsoft.com/office/drawing/2014/main" id="{DA49D1AE-05B4-4A19-9F6F-8B89D09C41DD}"/>
                </a:ext>
              </a:extLst>
            </p:cNvPr>
            <p:cNvSpPr txBox="1"/>
            <p:nvPr/>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grpSp>
        <p:nvGrpSpPr>
          <p:cNvPr id="15" name="组合 14">
            <a:extLst>
              <a:ext uri="{FF2B5EF4-FFF2-40B4-BE49-F238E27FC236}">
                <a16:creationId xmlns="" xmlns:a16="http://schemas.microsoft.com/office/drawing/2014/main" id="{EF77FC49-AD3E-47E0-BC1A-86834D77510A}"/>
              </a:ext>
            </a:extLst>
          </p:cNvPr>
          <p:cNvGrpSpPr/>
          <p:nvPr userDrawn="1"/>
        </p:nvGrpSpPr>
        <p:grpSpPr>
          <a:xfrm>
            <a:off x="12162528" y="4653136"/>
            <a:ext cx="638734" cy="1729234"/>
            <a:chOff x="12162528" y="4653136"/>
            <a:chExt cx="638734" cy="1729234"/>
          </a:xfrm>
        </p:grpSpPr>
        <p:sp>
          <p:nvSpPr>
            <p:cNvPr id="16" name="矩形 15">
              <a:extLst>
                <a:ext uri="{FF2B5EF4-FFF2-40B4-BE49-F238E27FC236}">
                  <a16:creationId xmlns="" xmlns:a16="http://schemas.microsoft.com/office/drawing/2014/main" id="{6AF3D7B9-C98D-4658-89DF-BFEBD8B3BE4A}"/>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7" name="矩形 16">
              <a:extLst>
                <a:ext uri="{FF2B5EF4-FFF2-40B4-BE49-F238E27FC236}">
                  <a16:creationId xmlns="" xmlns:a16="http://schemas.microsoft.com/office/drawing/2014/main" id="{E224A3F7-2FD9-4EE2-B6B4-DEE68BF1077D}"/>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8" name="矩形 17">
              <a:extLst>
                <a:ext uri="{FF2B5EF4-FFF2-40B4-BE49-F238E27FC236}">
                  <a16:creationId xmlns="" xmlns:a16="http://schemas.microsoft.com/office/drawing/2014/main" id="{9B7634F4-0D38-460D-8F6B-51F840DD6E5C}"/>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9" name="矩形 18">
              <a:extLst>
                <a:ext uri="{FF2B5EF4-FFF2-40B4-BE49-F238E27FC236}">
                  <a16:creationId xmlns="" xmlns:a16="http://schemas.microsoft.com/office/drawing/2014/main" id="{DA0133E8-BAD3-4DFA-A178-BBDB3090C430}"/>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0" name="矩形 19">
              <a:extLst>
                <a:ext uri="{FF2B5EF4-FFF2-40B4-BE49-F238E27FC236}">
                  <a16:creationId xmlns="" xmlns:a16="http://schemas.microsoft.com/office/drawing/2014/main" id="{A6257880-ACA4-4CB0-A2DA-B8A95474C710}"/>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1" name="矩形 20">
              <a:extLst>
                <a:ext uri="{FF2B5EF4-FFF2-40B4-BE49-F238E27FC236}">
                  <a16:creationId xmlns="" xmlns:a16="http://schemas.microsoft.com/office/drawing/2014/main" id="{C941CDE8-18B0-4D33-B091-C0BB7CC7CF33}"/>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2" name="文本框 21">
              <a:extLst>
                <a:ext uri="{FF2B5EF4-FFF2-40B4-BE49-F238E27FC236}">
                  <a16:creationId xmlns="" xmlns:a16="http://schemas.microsoft.com/office/drawing/2014/main" id="{BBC825CB-359B-4FF7-81FB-3E7CBD4BA534}"/>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23" name="文本框 22">
              <a:extLst>
                <a:ext uri="{FF2B5EF4-FFF2-40B4-BE49-F238E27FC236}">
                  <a16:creationId xmlns="" xmlns:a16="http://schemas.microsoft.com/office/drawing/2014/main" id="{2CE983A1-3157-42F4-AAD7-2B857E4DF45B}"/>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24" name="文本框 23">
              <a:extLst>
                <a:ext uri="{FF2B5EF4-FFF2-40B4-BE49-F238E27FC236}">
                  <a16:creationId xmlns="" xmlns:a16="http://schemas.microsoft.com/office/drawing/2014/main" id="{9315B069-3A35-492D-9DF1-9E42FDCFBA55}"/>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25" name="文本框 24">
              <a:extLst>
                <a:ext uri="{FF2B5EF4-FFF2-40B4-BE49-F238E27FC236}">
                  <a16:creationId xmlns="" xmlns:a16="http://schemas.microsoft.com/office/drawing/2014/main" id="{8FD31C9F-77CE-4750-BE07-0DC78B4E33DA}"/>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26" name="文本框 25">
              <a:extLst>
                <a:ext uri="{FF2B5EF4-FFF2-40B4-BE49-F238E27FC236}">
                  <a16:creationId xmlns="" xmlns:a16="http://schemas.microsoft.com/office/drawing/2014/main" id="{ED2CB886-EEDB-4E8C-84F5-7F44E004FCAC}"/>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27" name="文本框 26">
              <a:extLst>
                <a:ext uri="{FF2B5EF4-FFF2-40B4-BE49-F238E27FC236}">
                  <a16:creationId xmlns="" xmlns:a16="http://schemas.microsoft.com/office/drawing/2014/main" id="{57D8B099-9613-4A52-BAE5-9E6682712E9C}"/>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spTree>
    <p:extLst>
      <p:ext uri="{BB962C8B-B14F-4D97-AF65-F5344CB8AC3E}">
        <p14:creationId xmlns:p14="http://schemas.microsoft.com/office/powerpoint/2010/main" val="31654401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8" name="Rectangle 54">
            <a:extLst>
              <a:ext uri="{FF2B5EF4-FFF2-40B4-BE49-F238E27FC236}">
                <a16:creationId xmlns="" xmlns:a16="http://schemas.microsoft.com/office/drawing/2014/main" id="{9C11C690-93F7-4E25-AFBF-41DD94DBBDC2}"/>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sp>
        <p:nvSpPr>
          <p:cNvPr id="37" name="Rectangle 69">
            <a:extLst>
              <a:ext uri="{FF2B5EF4-FFF2-40B4-BE49-F238E27FC236}">
                <a16:creationId xmlns="" xmlns:a16="http://schemas.microsoft.com/office/drawing/2014/main" id="{3F09C70C-837A-40C0-80AB-167981BAF3B1}"/>
              </a:ext>
            </a:extLst>
          </p:cNvPr>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 name="Rectangle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a:t>Click to</a:t>
            </a:r>
            <a:r>
              <a:rPr lang="zh-CN" altLang="en-US"/>
              <a:t> </a:t>
            </a:r>
            <a:r>
              <a:rPr lang="en-US" altLang="zh-CN"/>
              <a:t>Edit</a:t>
            </a:r>
            <a:endParaRPr lang="zh-CN" altLang="en-US" dirty="0"/>
          </a:p>
        </p:txBody>
      </p:sp>
      <p:sp>
        <p:nvSpPr>
          <p:cNvPr id="8" name="Rectangle 57"/>
          <p:cNvSpPr>
            <a:spLocks noGrp="1" noChangeArrowheads="1"/>
          </p:cNvSpPr>
          <p:nvPr>
            <p:ph type="body" idx="1"/>
          </p:nvPr>
        </p:nvSpPr>
        <p:spPr bwMode="auto">
          <a:xfrm>
            <a:off x="466221" y="1248074"/>
            <a:ext cx="11279865" cy="419576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pic>
        <p:nvPicPr>
          <p:cNvPr id="11" name="图片 10"/>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0670660" y="6504032"/>
            <a:ext cx="1248712" cy="273343"/>
          </a:xfrm>
          <a:prstGeom prst="rect">
            <a:avLst/>
          </a:prstGeom>
        </p:spPr>
      </p:pic>
      <p:sp>
        <p:nvSpPr>
          <p:cNvPr id="24" name="矩形 23">
            <a:extLst>
              <a:ext uri="{FF2B5EF4-FFF2-40B4-BE49-F238E27FC236}">
                <a16:creationId xmlns="" xmlns:a16="http://schemas.microsoft.com/office/drawing/2014/main" id="{32AEB80E-D574-4C1A-9EB9-3369A2BB96C5}"/>
              </a:ext>
            </a:extLst>
          </p:cNvPr>
          <p:cNvSpPr/>
          <p:nvPr/>
        </p:nvSpPr>
        <p:spPr>
          <a:xfrm>
            <a:off x="12246898" y="3916624"/>
            <a:ext cx="919908"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5" name="矩形 24">
            <a:extLst>
              <a:ext uri="{FF2B5EF4-FFF2-40B4-BE49-F238E27FC236}">
                <a16:creationId xmlns="" xmlns:a16="http://schemas.microsoft.com/office/drawing/2014/main" id="{E94F5345-F49B-42D0-B35C-CA4FB19A3DA6}"/>
              </a:ext>
            </a:extLst>
          </p:cNvPr>
          <p:cNvSpPr/>
          <p:nvPr/>
        </p:nvSpPr>
        <p:spPr>
          <a:xfrm>
            <a:off x="12246898" y="4205452"/>
            <a:ext cx="919908" cy="288000"/>
          </a:xfrm>
          <a:prstGeom prst="rect">
            <a:avLst/>
          </a:prstGeom>
          <a:solidFill>
            <a:srgbClr val="99DFF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6" name="矩形 25">
            <a:extLst>
              <a:ext uri="{FF2B5EF4-FFF2-40B4-BE49-F238E27FC236}">
                <a16:creationId xmlns="" xmlns:a16="http://schemas.microsoft.com/office/drawing/2014/main" id="{BA62EB75-581F-4CD2-92A6-87BDFE3BDBC3}"/>
              </a:ext>
            </a:extLst>
          </p:cNvPr>
          <p:cNvSpPr/>
          <p:nvPr/>
        </p:nvSpPr>
        <p:spPr>
          <a:xfrm>
            <a:off x="12246898" y="4493554"/>
            <a:ext cx="919908" cy="288000"/>
          </a:xfrm>
          <a:prstGeom prst="rect">
            <a:avLst/>
          </a:prstGeom>
          <a:solidFill>
            <a:srgbClr val="D9D9D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7" name="矩形 26">
            <a:extLst>
              <a:ext uri="{FF2B5EF4-FFF2-40B4-BE49-F238E27FC236}">
                <a16:creationId xmlns="" xmlns:a16="http://schemas.microsoft.com/office/drawing/2014/main" id="{947DE7E3-EC9F-4331-B252-7BCE51B7F0DA}"/>
              </a:ext>
            </a:extLst>
          </p:cNvPr>
          <p:cNvSpPr/>
          <p:nvPr/>
        </p:nvSpPr>
        <p:spPr>
          <a:xfrm>
            <a:off x="12246898" y="4781656"/>
            <a:ext cx="919908"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8" name="矩形 27">
            <a:extLst>
              <a:ext uri="{FF2B5EF4-FFF2-40B4-BE49-F238E27FC236}">
                <a16:creationId xmlns="" xmlns:a16="http://schemas.microsoft.com/office/drawing/2014/main" id="{BE210CD8-3823-4C2E-B3EA-E42C40CFB29F}"/>
              </a:ext>
            </a:extLst>
          </p:cNvPr>
          <p:cNvSpPr/>
          <p:nvPr/>
        </p:nvSpPr>
        <p:spPr>
          <a:xfrm>
            <a:off x="12246898" y="5069758"/>
            <a:ext cx="919908" cy="288000"/>
          </a:xfrm>
          <a:prstGeom prst="rect">
            <a:avLst/>
          </a:prstGeom>
          <a:solidFill>
            <a:srgbClr val="F4FBFE"/>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9" name="文本框 28">
            <a:extLst>
              <a:ext uri="{FF2B5EF4-FFF2-40B4-BE49-F238E27FC236}">
                <a16:creationId xmlns="" xmlns:a16="http://schemas.microsoft.com/office/drawing/2014/main" id="{98A3A11A-AB61-497E-B3AE-12E999A6BBBA}"/>
              </a:ext>
            </a:extLst>
          </p:cNvPr>
          <p:cNvSpPr txBox="1"/>
          <p:nvPr/>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30" name="文本框 29">
            <a:extLst>
              <a:ext uri="{FF2B5EF4-FFF2-40B4-BE49-F238E27FC236}">
                <a16:creationId xmlns="" xmlns:a16="http://schemas.microsoft.com/office/drawing/2014/main" id="{CF824ACE-31EE-452D-A81D-32E189AFE158}"/>
              </a:ext>
            </a:extLst>
          </p:cNvPr>
          <p:cNvSpPr txBox="1"/>
          <p:nvPr/>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文字边框</a:t>
            </a:r>
          </a:p>
        </p:txBody>
      </p:sp>
      <p:sp>
        <p:nvSpPr>
          <p:cNvPr id="31" name="文本框 30">
            <a:extLst>
              <a:ext uri="{FF2B5EF4-FFF2-40B4-BE49-F238E27FC236}">
                <a16:creationId xmlns="" xmlns:a16="http://schemas.microsoft.com/office/drawing/2014/main" id="{7399143C-FDAD-45F1-BC44-030BD92ABA98}"/>
              </a:ext>
            </a:extLst>
          </p:cNvPr>
          <p:cNvSpPr txBox="1"/>
          <p:nvPr/>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32" name="文本框 31">
            <a:extLst>
              <a:ext uri="{FF2B5EF4-FFF2-40B4-BE49-F238E27FC236}">
                <a16:creationId xmlns="" xmlns:a16="http://schemas.microsoft.com/office/drawing/2014/main" id="{308D80BD-0AC4-4D30-BDF8-F241047905A7}"/>
              </a:ext>
            </a:extLst>
          </p:cNvPr>
          <p:cNvSpPr txBox="1"/>
          <p:nvPr/>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红</a:t>
            </a:r>
          </a:p>
        </p:txBody>
      </p:sp>
      <p:sp>
        <p:nvSpPr>
          <p:cNvPr id="33" name="文本框 32">
            <a:extLst>
              <a:ext uri="{FF2B5EF4-FFF2-40B4-BE49-F238E27FC236}">
                <a16:creationId xmlns="" xmlns:a16="http://schemas.microsoft.com/office/drawing/2014/main" id="{B9CBC549-23CA-4012-B493-FF768D1829F1}"/>
              </a:ext>
            </a:extLst>
          </p:cNvPr>
          <p:cNvSpPr txBox="1"/>
          <p:nvPr/>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文字底色</a:t>
            </a:r>
          </a:p>
        </p:txBody>
      </p:sp>
      <p:sp>
        <p:nvSpPr>
          <p:cNvPr id="34" name="矩形 33">
            <a:extLst>
              <a:ext uri="{FF2B5EF4-FFF2-40B4-BE49-F238E27FC236}">
                <a16:creationId xmlns="" xmlns:a16="http://schemas.microsoft.com/office/drawing/2014/main" id="{BE210CD8-3823-4C2E-B3EA-E42C40CFB29F}"/>
              </a:ext>
            </a:extLst>
          </p:cNvPr>
          <p:cNvSpPr/>
          <p:nvPr/>
        </p:nvSpPr>
        <p:spPr>
          <a:xfrm>
            <a:off x="12246898" y="5485453"/>
            <a:ext cx="461833" cy="288000"/>
          </a:xfrm>
          <a:prstGeom prst="rect">
            <a:avLst/>
          </a:prstGeom>
          <a:solidFill>
            <a:srgbClr val="FFF2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5" name="矩形 34">
            <a:extLst>
              <a:ext uri="{FF2B5EF4-FFF2-40B4-BE49-F238E27FC236}">
                <a16:creationId xmlns="" xmlns:a16="http://schemas.microsoft.com/office/drawing/2014/main" id="{BE210CD8-3823-4C2E-B3EA-E42C40CFB29F}"/>
              </a:ext>
            </a:extLst>
          </p:cNvPr>
          <p:cNvSpPr/>
          <p:nvPr/>
        </p:nvSpPr>
        <p:spPr>
          <a:xfrm>
            <a:off x="12708730" y="5485453"/>
            <a:ext cx="458075" cy="288000"/>
          </a:xfrm>
          <a:prstGeom prst="rect">
            <a:avLst/>
          </a:prstGeom>
          <a:solidFill>
            <a:srgbClr val="FFD17D"/>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6" name="文本框 35">
            <a:extLst>
              <a:ext uri="{FF2B5EF4-FFF2-40B4-BE49-F238E27FC236}">
                <a16:creationId xmlns="" xmlns:a16="http://schemas.microsoft.com/office/drawing/2014/main" id="{B9CBC549-23CA-4012-B493-FF768D1829F1}"/>
              </a:ext>
            </a:extLst>
          </p:cNvPr>
          <p:cNvSpPr txBox="1"/>
          <p:nvPr/>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备用</a:t>
            </a:r>
          </a:p>
        </p:txBody>
      </p:sp>
      <p:sp>
        <p:nvSpPr>
          <p:cNvPr id="20" name="矩形 19">
            <a:extLst>
              <a:ext uri="{FF2B5EF4-FFF2-40B4-BE49-F238E27FC236}">
                <a16:creationId xmlns="" xmlns:a16="http://schemas.microsoft.com/office/drawing/2014/main" id="{947DE7E3-EC9F-4331-B252-7BCE51B7F0DA}"/>
              </a:ext>
            </a:extLst>
          </p:cNvPr>
          <p:cNvSpPr/>
          <p:nvPr/>
        </p:nvSpPr>
        <p:spPr>
          <a:xfrm>
            <a:off x="12246898" y="5773453"/>
            <a:ext cx="919908" cy="288000"/>
          </a:xfrm>
          <a:prstGeom prst="rect">
            <a:avLst/>
          </a:prstGeom>
          <a:solidFill>
            <a:schemeClr val="accent3"/>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2" name="文本框 21">
            <a:extLst>
              <a:ext uri="{FF2B5EF4-FFF2-40B4-BE49-F238E27FC236}">
                <a16:creationId xmlns="" xmlns:a16="http://schemas.microsoft.com/office/drawing/2014/main" id="{308D80BD-0AC4-4D30-BDF8-F241047905A7}"/>
              </a:ext>
            </a:extLst>
          </p:cNvPr>
          <p:cNvSpPr txBox="1"/>
          <p:nvPr/>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绿</a:t>
            </a:r>
          </a:p>
        </p:txBody>
      </p:sp>
      <p:pic>
        <p:nvPicPr>
          <p:cNvPr id="23" name="图片 22">
            <a:extLst>
              <a:ext uri="{FF2B5EF4-FFF2-40B4-BE49-F238E27FC236}">
                <a16:creationId xmlns="" xmlns:a16="http://schemas.microsoft.com/office/drawing/2014/main" id="{5970046C-B045-45B3-8B66-254EC745B8E0}"/>
              </a:ext>
            </a:extLst>
          </p:cNvPr>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grpSp>
        <p:nvGrpSpPr>
          <p:cNvPr id="39" name="组合 38">
            <a:extLst>
              <a:ext uri="{FF2B5EF4-FFF2-40B4-BE49-F238E27FC236}">
                <a16:creationId xmlns="" xmlns:a16="http://schemas.microsoft.com/office/drawing/2014/main" id="{247F647F-E673-4366-AE3D-3A748383551D}"/>
              </a:ext>
            </a:extLst>
          </p:cNvPr>
          <p:cNvGrpSpPr/>
          <p:nvPr userDrawn="1"/>
        </p:nvGrpSpPr>
        <p:grpSpPr>
          <a:xfrm>
            <a:off x="12162526" y="3916624"/>
            <a:ext cx="1088654" cy="2144829"/>
            <a:chOff x="12162526" y="3916624"/>
            <a:chExt cx="1088654" cy="2144829"/>
          </a:xfrm>
        </p:grpSpPr>
        <p:sp>
          <p:nvSpPr>
            <p:cNvPr id="40" name="矩形 39">
              <a:extLst>
                <a:ext uri="{FF2B5EF4-FFF2-40B4-BE49-F238E27FC236}">
                  <a16:creationId xmlns="" xmlns:a16="http://schemas.microsoft.com/office/drawing/2014/main" id="{AD98A3E0-1485-4B41-BD1F-2AAF6C336B31}"/>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1" name="矩形 40">
              <a:extLst>
                <a:ext uri="{FF2B5EF4-FFF2-40B4-BE49-F238E27FC236}">
                  <a16:creationId xmlns="" xmlns:a16="http://schemas.microsoft.com/office/drawing/2014/main" id="{7D6F2354-F1EA-479B-BF1F-A97E62C0D6A8}"/>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2" name="矩形 41">
              <a:extLst>
                <a:ext uri="{FF2B5EF4-FFF2-40B4-BE49-F238E27FC236}">
                  <a16:creationId xmlns="" xmlns:a16="http://schemas.microsoft.com/office/drawing/2014/main" id="{374E8DFC-2BF2-40D3-9DE7-489E1691966D}"/>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3" name="矩形 42">
              <a:extLst>
                <a:ext uri="{FF2B5EF4-FFF2-40B4-BE49-F238E27FC236}">
                  <a16:creationId xmlns="" xmlns:a16="http://schemas.microsoft.com/office/drawing/2014/main" id="{2F45BBA4-F708-4B33-80D2-197C3972E35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44" name="矩形 43">
              <a:extLst>
                <a:ext uri="{FF2B5EF4-FFF2-40B4-BE49-F238E27FC236}">
                  <a16:creationId xmlns="" xmlns:a16="http://schemas.microsoft.com/office/drawing/2014/main" id="{2B90E295-AA91-4FAB-A2AE-389F59C0678B}"/>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5" name="文本框 44">
              <a:extLst>
                <a:ext uri="{FF2B5EF4-FFF2-40B4-BE49-F238E27FC236}">
                  <a16:creationId xmlns="" xmlns:a16="http://schemas.microsoft.com/office/drawing/2014/main" id="{1C5F2893-FB0B-43EE-9AB0-3445B957D279}"/>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表格表头</a:t>
              </a:r>
            </a:p>
          </p:txBody>
        </p:sp>
        <p:sp>
          <p:nvSpPr>
            <p:cNvPr id="46" name="文本框 45">
              <a:extLst>
                <a:ext uri="{FF2B5EF4-FFF2-40B4-BE49-F238E27FC236}">
                  <a16:creationId xmlns="" xmlns:a16="http://schemas.microsoft.com/office/drawing/2014/main" id="{B496045F-0BD7-4B1C-BAF1-EA1E11F4A893}"/>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文字边框</a:t>
              </a:r>
            </a:p>
          </p:txBody>
        </p:sp>
        <p:sp>
          <p:nvSpPr>
            <p:cNvPr id="47" name="文本框 46">
              <a:extLst>
                <a:ext uri="{FF2B5EF4-FFF2-40B4-BE49-F238E27FC236}">
                  <a16:creationId xmlns="" xmlns:a16="http://schemas.microsoft.com/office/drawing/2014/main" id="{FE75530C-05AE-416C-A421-E91F995888A4}"/>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导航灰底</a:t>
              </a:r>
            </a:p>
          </p:txBody>
        </p:sp>
        <p:sp>
          <p:nvSpPr>
            <p:cNvPr id="48" name="文本框 47">
              <a:extLst>
                <a:ext uri="{FF2B5EF4-FFF2-40B4-BE49-F238E27FC236}">
                  <a16:creationId xmlns="" xmlns:a16="http://schemas.microsoft.com/office/drawing/2014/main" id="{20459E2D-AA6D-4C08-853E-7A4868CBFA6E}"/>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红</a:t>
              </a:r>
            </a:p>
          </p:txBody>
        </p:sp>
        <p:sp>
          <p:nvSpPr>
            <p:cNvPr id="49" name="文本框 48">
              <a:extLst>
                <a:ext uri="{FF2B5EF4-FFF2-40B4-BE49-F238E27FC236}">
                  <a16:creationId xmlns="" xmlns:a16="http://schemas.microsoft.com/office/drawing/2014/main" id="{21E0D4D3-3D37-4231-B209-ED67A57A1F69}"/>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文字底色</a:t>
              </a:r>
            </a:p>
          </p:txBody>
        </p:sp>
        <p:sp>
          <p:nvSpPr>
            <p:cNvPr id="50" name="矩形 49">
              <a:extLst>
                <a:ext uri="{FF2B5EF4-FFF2-40B4-BE49-F238E27FC236}">
                  <a16:creationId xmlns="" xmlns:a16="http://schemas.microsoft.com/office/drawing/2014/main" id="{D4EDCA5D-087A-4595-91D1-8842D7C89C7B}"/>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1" name="矩形 50">
              <a:extLst>
                <a:ext uri="{FF2B5EF4-FFF2-40B4-BE49-F238E27FC236}">
                  <a16:creationId xmlns="" xmlns:a16="http://schemas.microsoft.com/office/drawing/2014/main" id="{C9F72971-793E-4D9C-8B6F-312F3C15251B}"/>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2" name="文本框 51">
              <a:extLst>
                <a:ext uri="{FF2B5EF4-FFF2-40B4-BE49-F238E27FC236}">
                  <a16:creationId xmlns="" xmlns:a16="http://schemas.microsoft.com/office/drawing/2014/main" id="{F429924E-A276-4DFF-915B-B585751A3F8E}"/>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备用</a:t>
              </a:r>
            </a:p>
          </p:txBody>
        </p:sp>
        <p:sp>
          <p:nvSpPr>
            <p:cNvPr id="53" name="矩形 52">
              <a:extLst>
                <a:ext uri="{FF2B5EF4-FFF2-40B4-BE49-F238E27FC236}">
                  <a16:creationId xmlns="" xmlns:a16="http://schemas.microsoft.com/office/drawing/2014/main" id="{8CFA1AEC-A9E5-4DF5-89D5-001EDAE530FB}"/>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54" name="文本框 53">
              <a:extLst>
                <a:ext uri="{FF2B5EF4-FFF2-40B4-BE49-F238E27FC236}">
                  <a16:creationId xmlns="" xmlns:a16="http://schemas.microsoft.com/office/drawing/2014/main" id="{A67AA1ED-8362-4B30-965A-4A2AA60876DC}"/>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绿</a:t>
              </a:r>
            </a:p>
          </p:txBody>
        </p:sp>
      </p:grpSp>
    </p:spTree>
    <p:extLst>
      <p:ext uri="{BB962C8B-B14F-4D97-AF65-F5344CB8AC3E}">
        <p14:creationId xmlns:p14="http://schemas.microsoft.com/office/powerpoint/2010/main" val="969449641"/>
      </p:ext>
    </p:extLst>
  </p:cSld>
  <p:clrMap bg1="lt1" tx1="dk1" bg2="lt2" tx2="dk2" accent1="accent1" accent2="accent2" accent3="accent3" accent4="accent4" accent5="accent5" accent6="accent6" hlink="hlink" folHlink="folHlink"/>
  <p:sldLayoutIdLst>
    <p:sldLayoutId id="2147483873" r:id="rId1"/>
    <p:sldLayoutId id="2147483859" r:id="rId2"/>
    <p:sldLayoutId id="2147483860" r:id="rId3"/>
    <p:sldLayoutId id="2147483874" r:id="rId4"/>
    <p:sldLayoutId id="2147483862" r:id="rId5"/>
    <p:sldLayoutId id="2147483864" r:id="rId6"/>
    <p:sldLayoutId id="2147483863" r:id="rId7"/>
    <p:sldLayoutId id="2147483865" r:id="rId8"/>
    <p:sldLayoutId id="2147483866" r:id="rId9"/>
    <p:sldLayoutId id="2147483867" r:id="rId10"/>
    <p:sldLayoutId id="2147483868" r:id="rId11"/>
    <p:sldLayoutId id="2147483875" r:id="rId12"/>
    <p:sldLayoutId id="2147483870" r:id="rId13"/>
    <p:sldLayoutId id="2147483871" r:id="rId14"/>
    <p:sldLayoutId id="2147483872" r:id="rId15"/>
  </p:sldLayoutIdLst>
  <p:txStyles>
    <p:titleStyle>
      <a:lvl1pPr algn="l" defTabSz="914034" rtl="0" eaLnBrk="1" latinLnBrk="0" hangingPunct="1">
        <a:lnSpc>
          <a:spcPct val="90000"/>
        </a:lnSpc>
        <a:spcBef>
          <a:spcPct val="0"/>
        </a:spcBef>
        <a:buNone/>
        <a:defRPr sz="3499" kern="1200">
          <a:solidFill>
            <a:schemeClr val="tx1"/>
          </a:solidFill>
          <a:latin typeface="+mj-lt"/>
          <a:ea typeface="+mj-ea"/>
          <a:cs typeface="+mj-cs"/>
        </a:defRPr>
      </a:lvl1pPr>
    </p:titleStyle>
    <p:body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2" pos="281">
          <p15:clr>
            <a:srgbClr val="F26B43"/>
          </p15:clr>
        </p15:guide>
        <p15:guide id="4" pos="7399">
          <p15:clr>
            <a:srgbClr val="F26B43"/>
          </p15:clr>
        </p15:guide>
        <p15:guide id="5" orient="horz" pos="2341">
          <p15:clr>
            <a:srgbClr val="F26B43"/>
          </p15:clr>
        </p15:guide>
        <p15:guide id="6" orient="horz" pos="4020">
          <p15:clr>
            <a:srgbClr val="F26B43"/>
          </p15:clr>
        </p15:guide>
        <p15:guide id="7" orient="horz" pos="777">
          <p15:clr>
            <a:srgbClr val="F26B43"/>
          </p15:clr>
        </p15:guide>
        <p15:guide id="8"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8.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3.xml"/><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6" name="文本占位符 11"/>
          <p:cNvSpPr>
            <a:spLocks noGrp="1"/>
          </p:cNvSpPr>
          <p:nvPr>
            <p:ph type="body" sz="quarter" idx="17"/>
          </p:nvPr>
        </p:nvSpPr>
        <p:spPr/>
        <p:txBody>
          <a:bodyPr/>
          <a:lstStyle/>
          <a:p>
            <a:r>
              <a:rPr lang="en-US"/>
              <a:t>V300R019C10</a:t>
            </a:r>
            <a:endParaRPr lang="en-US" altLang="zh-CN" dirty="0">
              <a:sym typeface="Huawei Sans" panose="020C0503030203020204" pitchFamily="34" charset="0"/>
            </a:endParaRPr>
          </a:p>
        </p:txBody>
      </p:sp>
      <p:sp>
        <p:nvSpPr>
          <p:cNvPr id="17" name="文本占位符 12"/>
          <p:cNvSpPr>
            <a:spLocks noGrp="1"/>
          </p:cNvSpPr>
          <p:nvPr>
            <p:ph type="body" sz="quarter" idx="18"/>
          </p:nvPr>
        </p:nvSpPr>
        <p:spPr/>
        <p:txBody>
          <a:bodyPr/>
          <a:lstStyle/>
          <a:p>
            <a:r>
              <a:rPr lang="en-US" altLang="zh-CN">
                <a:sym typeface="Huawei Sans" panose="020C0503030203020204" pitchFamily="34" charset="0"/>
              </a:rPr>
              <a:t>V1R1</a:t>
            </a:r>
            <a:endParaRPr lang="zh-CN" altLang="en-US">
              <a:sym typeface="Huawei Sans" panose="020C0503030203020204" pitchFamily="34" charset="0"/>
            </a:endParaRPr>
          </a:p>
        </p:txBody>
      </p:sp>
      <p:sp>
        <p:nvSpPr>
          <p:cNvPr id="8" name="文本占位符 7"/>
          <p:cNvSpPr>
            <a:spLocks noGrp="1"/>
          </p:cNvSpPr>
          <p:nvPr>
            <p:ph type="body" sz="quarter" idx="19"/>
          </p:nvPr>
        </p:nvSpPr>
        <p:spPr/>
        <p:txBody>
          <a:bodyPr/>
          <a:lstStyle/>
          <a:p>
            <a:endParaRPr lang="zh-CN" altLang="en-US"/>
          </a:p>
        </p:txBody>
      </p:sp>
      <p:sp>
        <p:nvSpPr>
          <p:cNvPr id="9" name="文本占位符 8"/>
          <p:cNvSpPr>
            <a:spLocks noGrp="1"/>
          </p:cNvSpPr>
          <p:nvPr>
            <p:ph type="body" sz="quarter" idx="20"/>
          </p:nvPr>
        </p:nvSpPr>
        <p:spPr/>
        <p:txBody>
          <a:bodyPr/>
          <a:lstStyle/>
          <a:p>
            <a:endParaRPr lang="zh-CN" altLang="en-US"/>
          </a:p>
        </p:txBody>
      </p:sp>
      <p:sp>
        <p:nvSpPr>
          <p:cNvPr id="18" name="文本占位符 2"/>
          <p:cNvSpPr>
            <a:spLocks noGrp="1"/>
          </p:cNvSpPr>
          <p:nvPr>
            <p:ph type="body" sz="quarter" idx="13"/>
          </p:nvPr>
        </p:nvSpPr>
        <p:spPr/>
        <p:txBody>
          <a:bodyPr/>
          <a:lstStyle/>
          <a:p>
            <a:r>
              <a:rPr lang="en-US"/>
              <a:t>Lu Binghao 00396298</a:t>
            </a:r>
            <a:endParaRPr lang="zh-CN" altLang="en-US" dirty="0">
              <a:sym typeface="Huawei Sans" panose="020C0503030203020204" pitchFamily="34" charset="0"/>
            </a:endParaRPr>
          </a:p>
        </p:txBody>
      </p:sp>
      <p:sp>
        <p:nvSpPr>
          <p:cNvPr id="19" name="文本占位符 3"/>
          <p:cNvSpPr>
            <a:spLocks noGrp="1"/>
          </p:cNvSpPr>
          <p:nvPr>
            <p:ph type="body" sz="quarter" idx="14"/>
          </p:nvPr>
        </p:nvSpPr>
        <p:spPr/>
        <p:txBody>
          <a:bodyPr/>
          <a:lstStyle/>
          <a:p>
            <a:r>
              <a:rPr lang="en-US" altLang="zh-CN"/>
              <a:t>2019.12.06</a:t>
            </a:r>
            <a:endParaRPr lang="zh-CN" altLang="en-US" dirty="0">
              <a:sym typeface="Huawei Sans" panose="020C0503030203020204" pitchFamily="34" charset="0"/>
            </a:endParaRPr>
          </a:p>
        </p:txBody>
      </p:sp>
      <p:sp>
        <p:nvSpPr>
          <p:cNvPr id="21" name="文本占位符 5"/>
          <p:cNvSpPr>
            <a:spLocks noGrp="1"/>
          </p:cNvSpPr>
          <p:nvPr>
            <p:ph type="body" sz="quarter" idx="15"/>
          </p:nvPr>
        </p:nvSpPr>
        <p:spPr/>
        <p:txBody>
          <a:bodyPr/>
          <a:lstStyle/>
          <a:p>
            <a:r>
              <a:rPr lang="en-US"/>
              <a:t>N</a:t>
            </a:r>
            <a:r>
              <a:rPr lang="en-US" altLang="zh-CN"/>
              <a:t>ew</a:t>
            </a:r>
            <a:endParaRPr lang="zh-CN" altLang="en-US" dirty="0">
              <a:sym typeface="Huawei Sans" panose="020C0503030203020204" pitchFamily="34" charset="0"/>
            </a:endParaRPr>
          </a:p>
        </p:txBody>
      </p:sp>
      <p:sp>
        <p:nvSpPr>
          <p:cNvPr id="15" name="文本占位符 10"/>
          <p:cNvSpPr>
            <a:spLocks noGrp="1"/>
          </p:cNvSpPr>
          <p:nvPr>
            <p:ph type="body" sz="quarter" idx="16"/>
          </p:nvPr>
        </p:nvSpPr>
        <p:spPr/>
        <p:txBody>
          <a:bodyPr/>
          <a:lstStyle/>
          <a:p>
            <a:r>
              <a:rPr lang="en-US"/>
              <a:t>iMaster NCE-Fabric</a:t>
            </a:r>
            <a:endParaRPr lang="en-US" altLang="zh-CN" dirty="0">
              <a:sym typeface="Huawei Sans" panose="020C0503030203020204" pitchFamily="34" charset="0"/>
            </a:endParaRPr>
          </a:p>
        </p:txBody>
      </p:sp>
      <p:sp>
        <p:nvSpPr>
          <p:cNvPr id="10" name="文本占位符 9"/>
          <p:cNvSpPr>
            <a:spLocks noGrp="1"/>
          </p:cNvSpPr>
          <p:nvPr>
            <p:ph type="body" sz="quarter" idx="21"/>
          </p:nvPr>
        </p:nvSpPr>
        <p:spPr/>
        <p:txBody>
          <a:bodyPr/>
          <a:lstStyle/>
          <a:p>
            <a:endParaRPr lang="zh-CN" altLang="en-US"/>
          </a:p>
        </p:txBody>
      </p:sp>
      <p:sp>
        <p:nvSpPr>
          <p:cNvPr id="11" name="文本占位符 10"/>
          <p:cNvSpPr>
            <a:spLocks noGrp="1"/>
          </p:cNvSpPr>
          <p:nvPr>
            <p:ph type="body" sz="quarter" idx="22"/>
          </p:nvPr>
        </p:nvSpPr>
        <p:spPr/>
        <p:txBody>
          <a:bodyPr/>
          <a:lstStyle/>
          <a:p>
            <a:endParaRPr lang="zh-CN" altLang="en-US"/>
          </a:p>
        </p:txBody>
      </p:sp>
      <p:sp>
        <p:nvSpPr>
          <p:cNvPr id="12" name="文本占位符 11"/>
          <p:cNvSpPr>
            <a:spLocks noGrp="1"/>
          </p:cNvSpPr>
          <p:nvPr>
            <p:ph type="body" sz="quarter" idx="23"/>
          </p:nvPr>
        </p:nvSpPr>
        <p:spPr/>
        <p:txBody>
          <a:bodyPr/>
          <a:lstStyle/>
          <a:p>
            <a:endParaRPr lang="zh-CN" altLang="en-US"/>
          </a:p>
        </p:txBody>
      </p:sp>
      <p:sp>
        <p:nvSpPr>
          <p:cNvPr id="13" name="文本占位符 12"/>
          <p:cNvSpPr>
            <a:spLocks noGrp="1"/>
          </p:cNvSpPr>
          <p:nvPr>
            <p:ph type="body" sz="quarter" idx="24"/>
          </p:nvPr>
        </p:nvSpPr>
        <p:spPr/>
        <p:txBody>
          <a:bodyPr/>
          <a:lstStyle/>
          <a:p>
            <a:endParaRPr lang="zh-CN" altLang="en-US"/>
          </a:p>
        </p:txBody>
      </p:sp>
      <p:sp>
        <p:nvSpPr>
          <p:cNvPr id="22" name="文本占位符 21"/>
          <p:cNvSpPr>
            <a:spLocks noGrp="1"/>
          </p:cNvSpPr>
          <p:nvPr>
            <p:ph type="body" sz="quarter" idx="25"/>
          </p:nvPr>
        </p:nvSpPr>
        <p:spPr/>
        <p:txBody>
          <a:bodyPr/>
          <a:lstStyle/>
          <a:p>
            <a:endParaRPr lang="zh-CN" altLang="en-US"/>
          </a:p>
        </p:txBody>
      </p:sp>
      <p:sp>
        <p:nvSpPr>
          <p:cNvPr id="23" name="文本占位符 22"/>
          <p:cNvSpPr>
            <a:spLocks noGrp="1"/>
          </p:cNvSpPr>
          <p:nvPr>
            <p:ph type="body" sz="quarter" idx="26"/>
          </p:nvPr>
        </p:nvSpPr>
        <p:spPr/>
        <p:txBody>
          <a:bodyPr/>
          <a:lstStyle/>
          <a:p>
            <a:endParaRPr lang="zh-CN" altLang="en-US"/>
          </a:p>
        </p:txBody>
      </p:sp>
      <p:sp>
        <p:nvSpPr>
          <p:cNvPr id="24" name="文本占位符 23"/>
          <p:cNvSpPr>
            <a:spLocks noGrp="1"/>
          </p:cNvSpPr>
          <p:nvPr>
            <p:ph type="body" sz="quarter" idx="27"/>
          </p:nvPr>
        </p:nvSpPr>
        <p:spPr/>
        <p:txBody>
          <a:bodyPr/>
          <a:lstStyle/>
          <a:p>
            <a:endParaRPr lang="zh-CN" altLang="en-US"/>
          </a:p>
        </p:txBody>
      </p:sp>
      <p:sp>
        <p:nvSpPr>
          <p:cNvPr id="25" name="文本占位符 24"/>
          <p:cNvSpPr>
            <a:spLocks noGrp="1"/>
          </p:cNvSpPr>
          <p:nvPr>
            <p:ph type="body" sz="quarter" idx="28"/>
          </p:nvPr>
        </p:nvSpPr>
        <p:spPr/>
        <p:txBody>
          <a:bodyPr/>
          <a:lstStyle/>
          <a:p>
            <a:endParaRPr lang="zh-CN" altLang="en-US"/>
          </a:p>
        </p:txBody>
      </p:sp>
      <p:sp>
        <p:nvSpPr>
          <p:cNvPr id="26" name="文本占位符 25"/>
          <p:cNvSpPr>
            <a:spLocks noGrp="1"/>
          </p:cNvSpPr>
          <p:nvPr>
            <p:ph type="body" sz="quarter" idx="29"/>
          </p:nvPr>
        </p:nvSpPr>
        <p:spPr/>
        <p:txBody>
          <a:bodyPr/>
          <a:lstStyle/>
          <a:p>
            <a:endParaRPr lang="zh-CN" altLang="en-US"/>
          </a:p>
        </p:txBody>
      </p:sp>
      <p:sp>
        <p:nvSpPr>
          <p:cNvPr id="27" name="文本占位符 26"/>
          <p:cNvSpPr>
            <a:spLocks noGrp="1"/>
          </p:cNvSpPr>
          <p:nvPr>
            <p:ph type="body" sz="quarter" idx="30"/>
          </p:nvPr>
        </p:nvSpPr>
        <p:spPr/>
        <p:txBody>
          <a:bodyPr/>
          <a:lstStyle/>
          <a:p>
            <a:endParaRPr lang="zh-CN" altLang="en-US"/>
          </a:p>
        </p:txBody>
      </p:sp>
      <p:sp>
        <p:nvSpPr>
          <p:cNvPr id="28" name="文本占位符 27"/>
          <p:cNvSpPr>
            <a:spLocks noGrp="1"/>
          </p:cNvSpPr>
          <p:nvPr>
            <p:ph type="body" sz="quarter" idx="31"/>
          </p:nvPr>
        </p:nvSpPr>
        <p:spPr/>
        <p:txBody>
          <a:bodyPr/>
          <a:lstStyle/>
          <a:p>
            <a:endParaRPr lang="zh-CN" altLang="en-US"/>
          </a:p>
        </p:txBody>
      </p:sp>
      <p:sp>
        <p:nvSpPr>
          <p:cNvPr id="29" name="文本占位符 28"/>
          <p:cNvSpPr>
            <a:spLocks noGrp="1"/>
          </p:cNvSpPr>
          <p:nvPr>
            <p:ph type="body" sz="quarter" idx="32"/>
          </p:nvPr>
        </p:nvSpPr>
        <p:spPr/>
        <p:txBody>
          <a:bodyPr/>
          <a:lstStyle/>
          <a:p>
            <a:endParaRPr lang="zh-CN" altLang="en-US"/>
          </a:p>
        </p:txBody>
      </p:sp>
      <p:sp>
        <p:nvSpPr>
          <p:cNvPr id="30" name="文本占位符 29"/>
          <p:cNvSpPr>
            <a:spLocks noGrp="1"/>
          </p:cNvSpPr>
          <p:nvPr>
            <p:ph type="body" sz="quarter" idx="33"/>
          </p:nvPr>
        </p:nvSpPr>
        <p:spPr/>
        <p:txBody>
          <a:bodyPr/>
          <a:lstStyle/>
          <a:p>
            <a:endParaRPr lang="zh-CN" altLang="en-US"/>
          </a:p>
        </p:txBody>
      </p:sp>
      <p:sp>
        <p:nvSpPr>
          <p:cNvPr id="31" name="文本占位符 30"/>
          <p:cNvSpPr>
            <a:spLocks noGrp="1"/>
          </p:cNvSpPr>
          <p:nvPr>
            <p:ph type="body" sz="quarter" idx="34"/>
          </p:nvPr>
        </p:nvSpPr>
        <p:spPr/>
        <p:txBody>
          <a:bodyPr/>
          <a:lstStyle/>
          <a:p>
            <a:endParaRPr lang="zh-CN" altLang="en-US"/>
          </a:p>
        </p:txBody>
      </p:sp>
      <p:sp>
        <p:nvSpPr>
          <p:cNvPr id="52" name="文本占位符 51"/>
          <p:cNvSpPr>
            <a:spLocks noGrp="1"/>
          </p:cNvSpPr>
          <p:nvPr>
            <p:ph type="body" sz="quarter" idx="35"/>
          </p:nvPr>
        </p:nvSpPr>
        <p:spPr/>
        <p:txBody>
          <a:bodyPr/>
          <a:lstStyle/>
          <a:p>
            <a:endParaRPr lang="zh-CN" altLang="en-US"/>
          </a:p>
        </p:txBody>
      </p:sp>
      <p:sp>
        <p:nvSpPr>
          <p:cNvPr id="53" name="文本占位符 52"/>
          <p:cNvSpPr>
            <a:spLocks noGrp="1"/>
          </p:cNvSpPr>
          <p:nvPr>
            <p:ph type="body" sz="quarter" idx="36"/>
          </p:nvPr>
        </p:nvSpPr>
        <p:spPr/>
        <p:txBody>
          <a:bodyPr/>
          <a:lstStyle/>
          <a:p>
            <a:endParaRPr lang="zh-CN" altLang="en-US"/>
          </a:p>
        </p:txBody>
      </p:sp>
      <p:sp>
        <p:nvSpPr>
          <p:cNvPr id="54" name="文本占位符 53"/>
          <p:cNvSpPr>
            <a:spLocks noGrp="1"/>
          </p:cNvSpPr>
          <p:nvPr>
            <p:ph type="body" sz="quarter" idx="37"/>
          </p:nvPr>
        </p:nvSpPr>
        <p:spPr/>
        <p:txBody>
          <a:bodyPr/>
          <a:lstStyle/>
          <a:p>
            <a:endParaRPr lang="zh-CN" altLang="en-US"/>
          </a:p>
        </p:txBody>
      </p:sp>
      <p:sp>
        <p:nvSpPr>
          <p:cNvPr id="55" name="文本占位符 54"/>
          <p:cNvSpPr>
            <a:spLocks noGrp="1"/>
          </p:cNvSpPr>
          <p:nvPr>
            <p:ph type="body" sz="quarter" idx="38"/>
          </p:nvPr>
        </p:nvSpPr>
        <p:spPr/>
        <p:txBody>
          <a:bodyPr/>
          <a:lstStyle/>
          <a:p>
            <a:endParaRPr lang="zh-CN" altLang="en-US"/>
          </a:p>
        </p:txBody>
      </p:sp>
      <p:sp>
        <p:nvSpPr>
          <p:cNvPr id="56" name="文本占位符 55"/>
          <p:cNvSpPr>
            <a:spLocks noGrp="1"/>
          </p:cNvSpPr>
          <p:nvPr>
            <p:ph type="body" sz="quarter" idx="39"/>
          </p:nvPr>
        </p:nvSpPr>
        <p:spPr/>
        <p:txBody>
          <a:bodyPr/>
          <a:lstStyle/>
          <a:p>
            <a:endParaRPr lang="zh-CN" altLang="en-US"/>
          </a:p>
        </p:txBody>
      </p:sp>
      <p:sp>
        <p:nvSpPr>
          <p:cNvPr id="57" name="文本占位符 56"/>
          <p:cNvSpPr>
            <a:spLocks noGrp="1"/>
          </p:cNvSpPr>
          <p:nvPr>
            <p:ph type="body" sz="quarter" idx="40"/>
          </p:nvPr>
        </p:nvSpPr>
        <p:spPr/>
        <p:txBody>
          <a:bodyPr/>
          <a:lstStyle/>
          <a:p>
            <a:endParaRPr lang="zh-CN" altLang="en-US"/>
          </a:p>
        </p:txBody>
      </p:sp>
    </p:spTree>
    <p:extLst>
      <p:ext uri="{BB962C8B-B14F-4D97-AF65-F5344CB8AC3E}">
        <p14:creationId xmlns:p14="http://schemas.microsoft.com/office/powerpoint/2010/main" val="3584348935"/>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en-US" sz="1800" dirty="0">
                <a:sym typeface="Huawei Sans" panose="020C0503030203020204" pitchFamily="34" charset="0"/>
              </a:rPr>
              <a:t>URL: http(s)://</a:t>
            </a:r>
            <a:r>
              <a:rPr lang="en-US" sz="1800" dirty="0" err="1">
                <a:sym typeface="Huawei Sans" panose="020C0503030203020204" pitchFamily="34" charset="0"/>
              </a:rPr>
              <a:t>IP:port</a:t>
            </a:r>
            <a:r>
              <a:rPr lang="en-US" sz="1800" dirty="0">
                <a:sym typeface="Huawei Sans" panose="020C0503030203020204" pitchFamily="34" charset="0"/>
              </a:rPr>
              <a:t>/controller/product/version/interface type/{module name}</a:t>
            </a:r>
          </a:p>
          <a:p>
            <a:r>
              <a:rPr lang="en-US" sz="1800" dirty="0">
                <a:sym typeface="Huawei Sans" panose="020C0503030203020204" pitchFamily="34" charset="0"/>
              </a:rPr>
              <a:t>The value of each field in the URL (product, version, interface type, and module name) is case-sensitive.</a:t>
            </a:r>
            <a:endParaRPr lang="en-US" altLang="zh-CN" sz="1800" dirty="0">
              <a:sym typeface="Huawei Sans" panose="020C0503030203020204" pitchFamily="34" charset="0"/>
            </a:endParaRPr>
          </a:p>
          <a:p>
            <a:endParaRPr lang="en-US" altLang="zh-CN" sz="1800" dirty="0">
              <a:sym typeface="Huawei Sans" panose="020C0503030203020204" pitchFamily="34" charset="0"/>
            </a:endParaRPr>
          </a:p>
        </p:txBody>
      </p:sp>
      <p:sp>
        <p:nvSpPr>
          <p:cNvPr id="2" name="标题 1"/>
          <p:cNvSpPr>
            <a:spLocks noGrp="1"/>
          </p:cNvSpPr>
          <p:nvPr>
            <p:ph type="title"/>
          </p:nvPr>
        </p:nvSpPr>
        <p:spPr/>
        <p:txBody>
          <a:bodyPr/>
          <a:lstStyle/>
          <a:p>
            <a:r>
              <a:rPr lang="en-US">
                <a:sym typeface="Huawei Sans" panose="020C0503030203020204" pitchFamily="34" charset="0"/>
              </a:rPr>
              <a:t>URL Format</a:t>
            </a:r>
            <a:endParaRPr lang="en-US" dirty="0">
              <a:sym typeface="Huawei Sans" panose="020C0503030203020204" pitchFamily="34" charset="0"/>
            </a:endParaRPr>
          </a:p>
        </p:txBody>
      </p:sp>
      <p:graphicFrame>
        <p:nvGraphicFramePr>
          <p:cNvPr id="16" name="表格 15"/>
          <p:cNvGraphicFramePr>
            <a:graphicFrameLocks noGrp="1"/>
          </p:cNvGraphicFramePr>
          <p:nvPr>
            <p:extLst>
              <p:ext uri="{D42A27DB-BD31-4B8C-83A1-F6EECF244321}">
                <p14:modId xmlns:p14="http://schemas.microsoft.com/office/powerpoint/2010/main" val="2058791669"/>
              </p:ext>
            </p:extLst>
          </p:nvPr>
        </p:nvGraphicFramePr>
        <p:xfrm>
          <a:off x="847725" y="2269094"/>
          <a:ext cx="10024986" cy="3312368"/>
        </p:xfrm>
        <a:graphic>
          <a:graphicData uri="http://schemas.openxmlformats.org/drawingml/2006/table">
            <a:tbl>
              <a:tblPr firstRow="1" firstCol="1" lastRow="1" lastCol="1" bandRow="1" bandCol="1">
                <a:tableStyleId>{5940675A-B579-460E-94D1-54222C63F5DA}</a:tableStyleId>
              </a:tblPr>
              <a:tblGrid>
                <a:gridCol w="1846708">
                  <a:extLst>
                    <a:ext uri="{9D8B030D-6E8A-4147-A177-3AD203B41FA5}">
                      <a16:colId xmlns="" xmlns:a16="http://schemas.microsoft.com/office/drawing/2014/main" val="20000"/>
                    </a:ext>
                  </a:extLst>
                </a:gridCol>
                <a:gridCol w="8178278">
                  <a:extLst>
                    <a:ext uri="{9D8B030D-6E8A-4147-A177-3AD203B41FA5}">
                      <a16:colId xmlns="" xmlns:a16="http://schemas.microsoft.com/office/drawing/2014/main" val="20001"/>
                    </a:ext>
                  </a:extLst>
                </a:gridCol>
              </a:tblGrid>
              <a:tr h="313875">
                <a:tc>
                  <a:txBody>
                    <a:bodyPr/>
                    <a:lstStyle/>
                    <a:p>
                      <a:pPr algn="ctr" fontAlgn="ctr">
                        <a:lnSpc>
                          <a:spcPts val="1600"/>
                        </a:lnSpc>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Parameter</a:t>
                      </a:r>
                      <a:endParaRPr lang="en-US" altLang="zh-CN" sz="1400" b="1" kern="100" dirty="0">
                        <a:solidFill>
                          <a:schemeClr val="bg1"/>
                        </a:solidFill>
                        <a:effectLst/>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a:txBody>
                  <a:tcPr marL="72000" marR="72000"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fontAlgn="ctr">
                        <a:lnSpc>
                          <a:spcPts val="1600"/>
                        </a:lnSpc>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Description</a:t>
                      </a:r>
                      <a:endParaRPr lang="en-US" altLang="zh-CN" sz="1400" b="1" kern="100" dirty="0">
                        <a:solidFill>
                          <a:schemeClr val="bg1"/>
                        </a:solidFill>
                        <a:effectLst/>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a:txBody>
                  <a:tcPr marL="72000" marR="72000"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extLst>
                  <a:ext uri="{0D108BD9-81ED-4DB2-BD59-A6C34878D82A}">
                    <a16:rowId xmlns="" xmlns:a16="http://schemas.microsoft.com/office/drawing/2014/main" val="10000"/>
                  </a:ext>
                </a:extLst>
              </a:tr>
              <a:tr h="354717">
                <a:tc>
                  <a:txBody>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http(s)</a:t>
                      </a:r>
                      <a:endParaRPr lang="en-US" altLang="zh-CN"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HTTP and HTTPS are supported, and HTTPS is recommended. </a:t>
                      </a:r>
                      <a:endParaRPr lang="en-US" altLang="zh-CN"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r h="400882">
                <a:tc>
                  <a:txBody>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IP</a:t>
                      </a:r>
                      <a:endParaRPr lang="en-US" altLang="zh-CN"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Controller IP address</a:t>
                      </a:r>
                      <a:endParaRPr lang="en-US" altLang="zh-CN"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2"/>
                  </a:ext>
                </a:extLst>
              </a:tr>
              <a:tr h="411043">
                <a:tc>
                  <a:txBody>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port</a:t>
                      </a:r>
                      <a:endParaRPr lang="en-US" altLang="zh-CN"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Port number. For example, in https://189.200.44.100:18002, 18002 is the port number. </a:t>
                      </a:r>
                    </a:p>
                  </a:txBody>
                  <a:tcPr marL="72000" marR="72000"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3"/>
                  </a:ext>
                </a:extLst>
              </a:tr>
              <a:tr h="355687">
                <a:tc>
                  <a:txBody>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controller</a:t>
                      </a:r>
                      <a:endParaRPr lang="en-US" altLang="zh-CN"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Fixed value</a:t>
                      </a:r>
                    </a:p>
                  </a:txBody>
                  <a:tcPr marL="72000" marR="72000"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4"/>
                  </a:ext>
                </a:extLst>
              </a:tr>
              <a:tr h="360040">
                <a:tc>
                  <a:txBody>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Product</a:t>
                      </a:r>
                    </a:p>
                  </a:txBody>
                  <a:tcPr marL="72000" marR="72000"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Product name: dc</a:t>
                      </a:r>
                      <a:endParaRPr lang="en-US" altLang="zh-CN"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5"/>
                  </a:ext>
                </a:extLst>
              </a:tr>
              <a:tr h="396044">
                <a:tc>
                  <a:txBody>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Version</a:t>
                      </a:r>
                    </a:p>
                  </a:txBody>
                  <a:tcPr marL="72000" marR="72000"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API version: v2 and v3</a:t>
                      </a:r>
                    </a:p>
                  </a:txBody>
                  <a:tcPr marL="72000" marR="72000"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6"/>
                  </a:ext>
                </a:extLst>
              </a:tr>
              <a:tr h="360040">
                <a:tc>
                  <a:txBody>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Interface type</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API type name: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neutronapi</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logicnetwork</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multicast, and so on.</a:t>
                      </a:r>
                    </a:p>
                  </a:txBody>
                  <a:tcPr marL="72000" marR="72000"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7"/>
                  </a:ext>
                </a:extLst>
              </a:tr>
              <a:tr h="360040">
                <a:tc>
                  <a:txBody>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Module name</a:t>
                      </a:r>
                    </a:p>
                  </a:txBody>
                  <a:tcPr marL="72000" marR="72000"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Service module of an API type, for example, network and subnet under the Neutron API.</a:t>
                      </a:r>
                      <a:endParaRPr lang="en-US" altLang="zh-CN"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8"/>
                  </a:ext>
                </a:extLst>
              </a:tr>
            </a:tbl>
          </a:graphicData>
        </a:graphic>
      </p:graphicFrame>
    </p:spTree>
    <p:extLst>
      <p:ext uri="{BB962C8B-B14F-4D97-AF65-F5344CB8AC3E}">
        <p14:creationId xmlns:p14="http://schemas.microsoft.com/office/powerpoint/2010/main" val="415309878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sz="1600" dirty="0">
                <a:sym typeface="Huawei Sans" panose="020C0503030203020204" pitchFamily="34" charset="0"/>
              </a:rPr>
              <a:t>HTTP request mode:</a:t>
            </a:r>
            <a:endParaRPr lang="en-US" altLang="zh-CN" sz="1600" dirty="0">
              <a:sym typeface="Huawei Sans" panose="020C0503030203020204" pitchFamily="34" charset="0"/>
            </a:endParaRPr>
          </a:p>
          <a:p>
            <a:pPr lvl="1"/>
            <a:r>
              <a:rPr lang="en-US" sz="1400" dirty="0">
                <a:sym typeface="Huawei Sans" panose="020C0503030203020204" pitchFamily="34" charset="0"/>
              </a:rPr>
              <a:t>GET: Obtain detailed information about specified resources. You can choose an Internet media type as needed (for example, XML and JSON). This document uses </a:t>
            </a:r>
            <a:r>
              <a:rPr lang="en-US" sz="1400" dirty="0" smtClean="0">
                <a:sym typeface="Huawei Sans" panose="020C0503030203020204" pitchFamily="34" charset="0"/>
              </a:rPr>
              <a:t>JSON</a:t>
            </a:r>
            <a:r>
              <a:rPr lang="en-US" sz="1400" dirty="0">
                <a:sym typeface="Huawei Sans" panose="020C0503030203020204" pitchFamily="34" charset="0"/>
              </a:rPr>
              <a:t>.</a:t>
            </a:r>
          </a:p>
          <a:p>
            <a:pPr lvl="1"/>
            <a:r>
              <a:rPr lang="en-US" sz="1400" dirty="0">
                <a:sym typeface="Huawei Sans" panose="020C0503030203020204" pitchFamily="34" charset="0"/>
              </a:rPr>
              <a:t>PUT: Update a specified </a:t>
            </a:r>
            <a:r>
              <a:rPr lang="en-US" sz="1400" dirty="0" smtClean="0">
                <a:sym typeface="Huawei Sans" panose="020C0503030203020204" pitchFamily="34" charset="0"/>
              </a:rPr>
              <a:t>element</a:t>
            </a:r>
            <a:r>
              <a:rPr lang="en-US" sz="1400" dirty="0">
                <a:sym typeface="Huawei Sans" panose="020C0503030203020204" pitchFamily="34" charset="0"/>
              </a:rPr>
              <a:t>.</a:t>
            </a:r>
          </a:p>
          <a:p>
            <a:pPr lvl="1"/>
            <a:r>
              <a:rPr lang="en-US" sz="1400" dirty="0">
                <a:sym typeface="Huawei Sans" panose="020C0503030203020204" pitchFamily="34" charset="0"/>
              </a:rPr>
              <a:t>POST: Treat URI as a resource group and create an element in </a:t>
            </a:r>
            <a:r>
              <a:rPr lang="en-US" sz="1400" dirty="0" smtClean="0">
                <a:sym typeface="Huawei Sans" panose="020C0503030203020204" pitchFamily="34" charset="0"/>
              </a:rPr>
              <a:t>it.</a:t>
            </a:r>
            <a:endParaRPr lang="en-US" sz="1400" dirty="0">
              <a:sym typeface="Huawei Sans" panose="020C0503030203020204" pitchFamily="34" charset="0"/>
            </a:endParaRPr>
          </a:p>
          <a:p>
            <a:pPr lvl="1"/>
            <a:r>
              <a:rPr lang="en-US" sz="1400" dirty="0">
                <a:sym typeface="Huawei Sans" panose="020C0503030203020204" pitchFamily="34" charset="0"/>
              </a:rPr>
              <a:t>DELETE: Delete a specified </a:t>
            </a:r>
            <a:r>
              <a:rPr lang="en-US" sz="1400" dirty="0" smtClean="0">
                <a:sym typeface="Huawei Sans" panose="020C0503030203020204" pitchFamily="34" charset="0"/>
              </a:rPr>
              <a:t>element.</a:t>
            </a:r>
            <a:endParaRPr lang="en-US" altLang="zh-CN" sz="1400" dirty="0">
              <a:sym typeface="Huawei Sans" panose="020C0503030203020204" pitchFamily="34" charset="0"/>
            </a:endParaRPr>
          </a:p>
          <a:p>
            <a:r>
              <a:rPr lang="en-US" sz="1600" dirty="0">
                <a:sym typeface="Huawei Sans" panose="020C0503030203020204" pitchFamily="34" charset="0"/>
              </a:rPr>
              <a:t>Parameter format: application/</a:t>
            </a:r>
            <a:r>
              <a:rPr lang="en-US" sz="1600" dirty="0" err="1">
                <a:sym typeface="Huawei Sans" panose="020C0503030203020204" pitchFamily="34" charset="0"/>
              </a:rPr>
              <a:t>json;charset</a:t>
            </a:r>
            <a:r>
              <a:rPr lang="en-US" sz="1600" dirty="0">
                <a:sym typeface="Huawei Sans" panose="020C0503030203020204" pitchFamily="34" charset="0"/>
              </a:rPr>
              <a:t>=UTF-8</a:t>
            </a:r>
            <a:endParaRPr lang="en-US" altLang="zh-CN" sz="1600" dirty="0">
              <a:sym typeface="Huawei Sans" panose="020C0503030203020204" pitchFamily="34" charset="0"/>
            </a:endParaRPr>
          </a:p>
          <a:p>
            <a:r>
              <a:rPr lang="en-US" sz="1600" dirty="0">
                <a:sym typeface="Huawei Sans" panose="020C0503030203020204" pitchFamily="34" charset="0"/>
              </a:rPr>
              <a:t>HTTP </a:t>
            </a:r>
            <a:r>
              <a:rPr lang="en-US" altLang="zh-CN" sz="1600" dirty="0">
                <a:sym typeface="Huawei Sans" panose="020C0503030203020204" pitchFamily="34" charset="0"/>
              </a:rPr>
              <a:t>h</a:t>
            </a:r>
            <a:r>
              <a:rPr lang="en-US" sz="1600" dirty="0">
                <a:sym typeface="Huawei Sans" panose="020C0503030203020204" pitchFamily="34" charset="0"/>
              </a:rPr>
              <a:t>eader: The following three parameters must be added to the header before APIs </a:t>
            </a:r>
            <a:r>
              <a:rPr lang="en-US" altLang="zh-CN" sz="1600" dirty="0">
                <a:sym typeface="Huawei Sans" panose="020C0503030203020204" pitchFamily="34" charset="0"/>
              </a:rPr>
              <a:t>(except the authentication interface) </a:t>
            </a:r>
            <a:r>
              <a:rPr lang="en-US" sz="1600" dirty="0">
                <a:sym typeface="Huawei Sans" panose="020C0503030203020204" pitchFamily="34" charset="0"/>
              </a:rPr>
              <a:t>are invoked.</a:t>
            </a:r>
            <a:endParaRPr lang="en-US" altLang="zh-CN" sz="1600" dirty="0">
              <a:sym typeface="Huawei Sans" panose="020C0503030203020204" pitchFamily="34" charset="0"/>
            </a:endParaRPr>
          </a:p>
          <a:p>
            <a:pPr lvl="1"/>
            <a:r>
              <a:rPr lang="en-US" sz="1400" dirty="0">
                <a:sym typeface="Huawei Sans" panose="020C0503030203020204" pitchFamily="34" charset="0"/>
              </a:rPr>
              <a:t>Content-Type: format of the data received by the entity header. Value: application/</a:t>
            </a:r>
            <a:r>
              <a:rPr lang="en-US" sz="1400" dirty="0" err="1">
                <a:sym typeface="Huawei Sans" panose="020C0503030203020204" pitchFamily="34" charset="0"/>
              </a:rPr>
              <a:t>json</a:t>
            </a:r>
            <a:endParaRPr lang="en-US" altLang="zh-CN" sz="1400" dirty="0">
              <a:sym typeface="Huawei Sans" panose="020C0503030203020204" pitchFamily="34" charset="0"/>
            </a:endParaRPr>
          </a:p>
          <a:p>
            <a:pPr lvl="1"/>
            <a:r>
              <a:rPr lang="en-US" sz="1400" dirty="0">
                <a:sym typeface="Huawei Sans" panose="020C0503030203020204" pitchFamily="34" charset="0"/>
              </a:rPr>
              <a:t>Accept: type of data received by the request header. Value: application/</a:t>
            </a:r>
            <a:r>
              <a:rPr lang="en-US" sz="1400" dirty="0" err="1">
                <a:sym typeface="Huawei Sans" panose="020C0503030203020204" pitchFamily="34" charset="0"/>
              </a:rPr>
              <a:t>json</a:t>
            </a:r>
            <a:endParaRPr lang="en-US" altLang="zh-CN" sz="1400" dirty="0">
              <a:sym typeface="Huawei Sans" panose="020C0503030203020204" pitchFamily="34" charset="0"/>
            </a:endParaRPr>
          </a:p>
          <a:p>
            <a:pPr lvl="1"/>
            <a:r>
              <a:rPr lang="en-US" sz="1400" dirty="0">
                <a:sym typeface="Huawei Sans" panose="020C0503030203020204" pitchFamily="34" charset="0"/>
              </a:rPr>
              <a:t>X-ACCESS-TOKEN: variable name of the token in the HTTP header. Value: token ID obtained through the authentication </a:t>
            </a:r>
            <a:r>
              <a:rPr lang="en-US" sz="1400" dirty="0" smtClean="0">
                <a:sym typeface="Huawei Sans" panose="020C0503030203020204" pitchFamily="34" charset="0"/>
              </a:rPr>
              <a:t>API</a:t>
            </a:r>
            <a:r>
              <a:rPr lang="en-US" sz="1400" dirty="0">
                <a:sym typeface="Huawei Sans" panose="020C0503030203020204" pitchFamily="34" charset="0"/>
              </a:rPr>
              <a:t>.</a:t>
            </a:r>
          </a:p>
        </p:txBody>
      </p:sp>
      <p:sp>
        <p:nvSpPr>
          <p:cNvPr id="2" name="标题 1"/>
          <p:cNvSpPr>
            <a:spLocks noGrp="1"/>
          </p:cNvSpPr>
          <p:nvPr>
            <p:ph type="title"/>
          </p:nvPr>
        </p:nvSpPr>
        <p:spPr/>
        <p:txBody>
          <a:bodyPr/>
          <a:lstStyle/>
          <a:p>
            <a:r>
              <a:rPr lang="en-US">
                <a:sym typeface="Huawei Sans" panose="020C0503030203020204" pitchFamily="34" charset="0"/>
              </a:rPr>
              <a:t>HTTP Request Mode/Header Parameters</a:t>
            </a:r>
            <a:endParaRPr lang="en-US" dirty="0">
              <a:sym typeface="Huawei Sans" panose="020C0503030203020204" pitchFamily="34" charset="0"/>
            </a:endParaRPr>
          </a:p>
        </p:txBody>
      </p:sp>
      <p:sp>
        <p:nvSpPr>
          <p:cNvPr id="6" name="文本占位符 1"/>
          <p:cNvSpPr txBox="1">
            <a:spLocks/>
          </p:cNvSpPr>
          <p:nvPr/>
        </p:nvSpPr>
        <p:spPr>
          <a:xfrm>
            <a:off x="839416" y="1232756"/>
            <a:ext cx="10729192" cy="5184576"/>
          </a:xfrm>
          <a:prstGeom prst="rect">
            <a:avLst/>
          </a:prstGeom>
        </p:spPr>
        <p:txBody>
          <a:bodyPr/>
          <a:lstStyle>
            <a:lvl1pPr marL="301625" indent="-301625" algn="l" defTabSz="801688" rtl="0" eaLnBrk="1" fontAlgn="auto" hangingPunct="1">
              <a:lnSpc>
                <a:spcPct val="140000"/>
              </a:lnSpc>
              <a:spcBef>
                <a:spcPct val="30000"/>
              </a:spcBef>
              <a:spcAft>
                <a:spcPct val="0"/>
              </a:spcAft>
              <a:buClrTx/>
              <a:buSzPct val="100000"/>
              <a:buFont typeface="微软雅黑" panose="020B0503020204020204" pitchFamily="34" charset="-122"/>
              <a:buChar char="•"/>
              <a:defRPr sz="2200">
                <a:solidFill>
                  <a:schemeClr val="tx1"/>
                </a:solidFill>
                <a:latin typeface="Arial"/>
                <a:ea typeface="+mn-ea"/>
                <a:cs typeface="+mn-cs"/>
              </a:defRPr>
            </a:lvl1pPr>
            <a:lvl2pPr marL="654050" indent="-252413" algn="l" defTabSz="801688" rtl="0" eaLnBrk="1" fontAlgn="auto" hangingPunct="1">
              <a:lnSpc>
                <a:spcPct val="140000"/>
              </a:lnSpc>
              <a:spcBef>
                <a:spcPct val="30000"/>
              </a:spcBef>
              <a:spcAft>
                <a:spcPct val="0"/>
              </a:spcAft>
              <a:buClrTx/>
              <a:buSzPct val="120000"/>
              <a:buFont typeface="微软雅黑" panose="020B0503020204020204" pitchFamily="34" charset="-122"/>
              <a:buChar char="▫"/>
              <a:defRPr sz="2000">
                <a:solidFill>
                  <a:schemeClr val="tx1"/>
                </a:solidFill>
                <a:latin typeface="Arial"/>
                <a:ea typeface="+mn-ea"/>
              </a:defRPr>
            </a:lvl2pPr>
            <a:lvl3pPr marL="1003300" indent="-201613" algn="l" defTabSz="801688" rtl="0" eaLnBrk="1" fontAlgn="auto" hangingPunct="1">
              <a:lnSpc>
                <a:spcPct val="140000"/>
              </a:lnSpc>
              <a:spcBef>
                <a:spcPct val="30000"/>
              </a:spcBef>
              <a:spcAft>
                <a:spcPct val="0"/>
              </a:spcAft>
              <a:buClrTx/>
              <a:buSzPct val="100000"/>
              <a:buFont typeface="微软雅黑" panose="020B0503020204020204" pitchFamily="34" charset="-122"/>
              <a:buChar char="▪"/>
              <a:defRPr>
                <a:solidFill>
                  <a:schemeClr val="tx1"/>
                </a:solidFill>
                <a:latin typeface="Arial" pitchFamily="34" charset="0"/>
                <a:ea typeface="+mn-ea"/>
              </a:defRPr>
            </a:lvl3pPr>
            <a:lvl4pPr marL="1400175" indent="-198438" algn="l" defTabSz="801688" rtl="0" eaLnBrk="1" fontAlgn="auto" hangingPunct="1">
              <a:lnSpc>
                <a:spcPct val="140000"/>
              </a:lnSpc>
              <a:spcBef>
                <a:spcPct val="30000"/>
              </a:spcBef>
              <a:spcAft>
                <a:spcPct val="0"/>
              </a:spcAft>
              <a:buClrTx/>
              <a:buChar char="–"/>
              <a:defRPr sz="1600">
                <a:solidFill>
                  <a:schemeClr val="tx1"/>
                </a:solidFill>
                <a:latin typeface="Arial"/>
                <a:ea typeface="+mn-ea"/>
              </a:defRPr>
            </a:lvl4pPr>
            <a:lvl5pPr marL="1801813" indent="-201613" algn="l" defTabSz="801688" rtl="0" eaLnBrk="1" fontAlgn="auto" hangingPunct="1">
              <a:lnSpc>
                <a:spcPct val="140000"/>
              </a:lnSpc>
              <a:spcBef>
                <a:spcPct val="30000"/>
              </a:spcBef>
              <a:spcAft>
                <a:spcPct val="0"/>
              </a:spcAft>
              <a:buClrTx/>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352425" lvl="1" indent="0" fontAlgn="ctr">
              <a:buNone/>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0" indent="0" fontAlgn="ctr">
              <a:buNone/>
            </a:pPr>
            <a:endPar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47175013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42913" y="3230763"/>
            <a:ext cx="5653088" cy="2792085"/>
          </a:xfrm>
          <a:prstGeom prst="rect">
            <a:avLst/>
          </a:prstGeom>
          <a:solidFill>
            <a:srgbClr val="F4FBFE"/>
          </a:solidFill>
          <a:ln>
            <a:solidFill>
              <a:srgbClr val="93D7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文本占位符 2"/>
          <p:cNvSpPr>
            <a:spLocks noGrp="1"/>
          </p:cNvSpPr>
          <p:nvPr>
            <p:ph type="body" sz="quarter" idx="10"/>
          </p:nvPr>
        </p:nvSpPr>
        <p:spPr>
          <a:xfrm>
            <a:off x="451877" y="1242453"/>
            <a:ext cx="11306175" cy="1732431"/>
          </a:xfrm>
        </p:spPr>
        <p:txBody>
          <a:bodyPr/>
          <a:lstStyle/>
          <a:p>
            <a:r>
              <a:rPr lang="en-US" sz="1200" dirty="0">
                <a:sym typeface="Huawei Sans" panose="020C0503030203020204" pitchFamily="34" charset="0"/>
              </a:rPr>
              <a:t>The northbound Neutron API of </a:t>
            </a:r>
            <a:r>
              <a:rPr lang="en-US" sz="1200" dirty="0" err="1">
                <a:sym typeface="Huawei Sans" panose="020C0503030203020204" pitchFamily="34" charset="0"/>
              </a:rPr>
              <a:t>iMaster</a:t>
            </a:r>
            <a:r>
              <a:rPr lang="en-US" sz="1200" dirty="0">
                <a:sym typeface="Huawei Sans" panose="020C0503030203020204" pitchFamily="34" charset="0"/>
              </a:rPr>
              <a:t> NCE-Fabric contains the </a:t>
            </a:r>
            <a:r>
              <a:rPr lang="en-US" sz="1200" dirty="0" err="1">
                <a:sym typeface="Huawei Sans" panose="020C0503030203020204" pitchFamily="34" charset="0"/>
              </a:rPr>
              <a:t>service_name</a:t>
            </a:r>
            <a:r>
              <a:rPr lang="en-US" sz="1200" dirty="0">
                <a:sym typeface="Huawei Sans" panose="020C0503030203020204" pitchFamily="34" charset="0"/>
              </a:rPr>
              <a:t> field. This field is a string containing 1 to 255 bytes. This field specifies the name of a cloud platform and helps </a:t>
            </a:r>
            <a:r>
              <a:rPr lang="en-US" sz="1200" dirty="0" err="1">
                <a:sym typeface="Huawei Sans" panose="020C0503030203020204" pitchFamily="34" charset="0"/>
              </a:rPr>
              <a:t>iMaster</a:t>
            </a:r>
            <a:r>
              <a:rPr lang="en-US" sz="1200" dirty="0">
                <a:sym typeface="Huawei Sans" panose="020C0503030203020204" pitchFamily="34" charset="0"/>
              </a:rPr>
              <a:t> NCE-Fabric identify the cloud platform from which services are delivered. </a:t>
            </a:r>
            <a:endParaRPr lang="en-US" altLang="zh-CN" sz="1200" dirty="0">
              <a:sym typeface="Huawei Sans" panose="020C0503030203020204" pitchFamily="34" charset="0"/>
            </a:endParaRPr>
          </a:p>
          <a:p>
            <a:r>
              <a:rPr lang="en-US" sz="1200" dirty="0">
                <a:sym typeface="Huawei Sans" panose="020C0503030203020204" pitchFamily="34" charset="0"/>
              </a:rPr>
              <a:t>The </a:t>
            </a:r>
            <a:r>
              <a:rPr lang="en-US" sz="1200" dirty="0" err="1">
                <a:sym typeface="Huawei Sans" panose="020C0503030203020204" pitchFamily="34" charset="0"/>
              </a:rPr>
              <a:t>service_name</a:t>
            </a:r>
            <a:r>
              <a:rPr lang="en-US" sz="1200" dirty="0">
                <a:sym typeface="Huawei Sans" panose="020C0503030203020204" pitchFamily="34" charset="0"/>
              </a:rPr>
              <a:t> field is mandatory for the creation operation of all modules through the Neutron API.</a:t>
            </a:r>
            <a:endParaRPr lang="en-US" altLang="zh-CN" sz="1200" dirty="0">
              <a:sym typeface="Huawei Sans" panose="020C0503030203020204" pitchFamily="34" charset="0"/>
            </a:endParaRPr>
          </a:p>
          <a:p>
            <a:pPr lvl="1"/>
            <a:r>
              <a:rPr lang="en-US" sz="1200" dirty="0">
                <a:sym typeface="Huawei Sans" panose="020C0503030203020204" pitchFamily="34" charset="0"/>
              </a:rPr>
              <a:t>L2-L3: subnet, network, port, router, router interface</a:t>
            </a:r>
          </a:p>
          <a:p>
            <a:pPr lvl="1"/>
            <a:r>
              <a:rPr lang="en-US" sz="1200" dirty="0">
                <a:sym typeface="Huawei Sans" panose="020C0503030203020204" pitchFamily="34" charset="0"/>
              </a:rPr>
              <a:t>L4-L7: all services</a:t>
            </a:r>
            <a:endParaRPr lang="en-US" altLang="zh-CN" sz="1200" dirty="0">
              <a:sym typeface="Huawei Sans" panose="020C0503030203020204" pitchFamily="34" charset="0"/>
            </a:endParaRPr>
          </a:p>
          <a:p>
            <a:r>
              <a:rPr lang="en-US" sz="1200" dirty="0">
                <a:sym typeface="Huawei Sans" panose="020C0503030203020204" pitchFamily="34" charset="0"/>
              </a:rPr>
              <a:t>The following uses network as an </a:t>
            </a:r>
            <a:r>
              <a:rPr lang="en-US" sz="1200">
                <a:sym typeface="Huawei Sans" panose="020C0503030203020204" pitchFamily="34" charset="0"/>
              </a:rPr>
              <a:t>example</a:t>
            </a:r>
            <a:r>
              <a:rPr lang="en-US" sz="1200" smtClean="0">
                <a:sym typeface="Huawei Sans" panose="020C0503030203020204" pitchFamily="34" charset="0"/>
              </a:rPr>
              <a:t>.</a:t>
            </a:r>
            <a:endParaRPr lang="en-US" altLang="zh-CN" sz="1200" smtClean="0">
              <a:sym typeface="Huawei Sans" panose="020C0503030203020204" pitchFamily="34" charset="0"/>
            </a:endParaRPr>
          </a:p>
          <a:p>
            <a:pPr marL="403039" lvl="1" indent="0">
              <a:lnSpc>
                <a:spcPct val="100000"/>
              </a:lnSpc>
              <a:buNone/>
            </a:pPr>
            <a:r>
              <a:rPr lang="en-US" sz="1100" smtClean="0">
                <a:sym typeface="Huawei Sans" panose="020C0503030203020204" pitchFamily="34" charset="0"/>
              </a:rPr>
              <a:t>{</a:t>
            </a:r>
          </a:p>
          <a:p>
            <a:pPr marL="403039" lvl="1" indent="0">
              <a:lnSpc>
                <a:spcPct val="100000"/>
              </a:lnSpc>
              <a:buNone/>
            </a:pPr>
            <a:r>
              <a:rPr lang="en-US" sz="1100" dirty="0">
                <a:sym typeface="Huawei Sans" panose="020C0503030203020204" pitchFamily="34" charset="0"/>
              </a:rPr>
              <a:t>	"</a:t>
            </a:r>
            <a:r>
              <a:rPr lang="en-US" sz="1100" dirty="0" err="1">
                <a:sym typeface="Huawei Sans" panose="020C0503030203020204" pitchFamily="34" charset="0"/>
              </a:rPr>
              <a:t>service_name</a:t>
            </a:r>
            <a:r>
              <a:rPr lang="en-US" sz="1100" dirty="0">
                <a:sym typeface="Huawei Sans" panose="020C0503030203020204" pitchFamily="34" charset="0"/>
              </a:rPr>
              <a:t>": "openstack11",</a:t>
            </a:r>
          </a:p>
          <a:p>
            <a:pPr marL="403039" lvl="1" indent="0">
              <a:lnSpc>
                <a:spcPct val="100000"/>
              </a:lnSpc>
              <a:buNone/>
            </a:pPr>
            <a:r>
              <a:rPr lang="en-US" sz="1100" dirty="0">
                <a:sym typeface="Huawei Sans" panose="020C0503030203020204" pitchFamily="34" charset="0"/>
              </a:rPr>
              <a:t>	"network":</a:t>
            </a:r>
          </a:p>
          <a:p>
            <a:pPr marL="403039" lvl="1" indent="0">
              <a:lnSpc>
                <a:spcPct val="100000"/>
              </a:lnSpc>
              <a:buNone/>
            </a:pPr>
            <a:r>
              <a:rPr lang="en-US" sz="1100" dirty="0">
                <a:sym typeface="Huawei Sans" panose="020C0503030203020204" pitchFamily="34" charset="0"/>
              </a:rPr>
              <a:t>	{</a:t>
            </a:r>
          </a:p>
          <a:p>
            <a:pPr marL="403039" lvl="1" indent="0">
              <a:lnSpc>
                <a:spcPct val="100000"/>
              </a:lnSpc>
              <a:buNone/>
            </a:pPr>
            <a:r>
              <a:rPr lang="en-US" sz="1100" dirty="0">
                <a:sym typeface="Huawei Sans" panose="020C0503030203020204" pitchFamily="34" charset="0"/>
              </a:rPr>
              <a:t>		"shared": "false",</a:t>
            </a:r>
          </a:p>
          <a:p>
            <a:pPr marL="403039" lvl="1" indent="0">
              <a:lnSpc>
                <a:spcPct val="100000"/>
              </a:lnSpc>
              <a:buNone/>
            </a:pPr>
            <a:r>
              <a:rPr lang="en-US" sz="1100" dirty="0">
                <a:sym typeface="Huawei Sans" panose="020C0503030203020204" pitchFamily="34" charset="0"/>
              </a:rPr>
              <a:t>		"name": "</a:t>
            </a:r>
            <a:r>
              <a:rPr lang="en-US" sz="1100" dirty="0" err="1">
                <a:sym typeface="Huawei Sans" panose="020C0503030203020204" pitchFamily="34" charset="0"/>
              </a:rPr>
              <a:t>liudongtest</a:t>
            </a:r>
            <a:r>
              <a:rPr lang="en-US" sz="1100" dirty="0">
                <a:sym typeface="Huawei Sans" panose="020C0503030203020204" pitchFamily="34" charset="0"/>
              </a:rPr>
              <a:t>",</a:t>
            </a:r>
          </a:p>
          <a:p>
            <a:pPr marL="403039" lvl="1" indent="0">
              <a:lnSpc>
                <a:spcPct val="100000"/>
              </a:lnSpc>
              <a:buNone/>
            </a:pPr>
            <a:r>
              <a:rPr lang="en-US" sz="1100" dirty="0">
                <a:sym typeface="Huawei Sans" panose="020C0503030203020204" pitchFamily="34" charset="0"/>
              </a:rPr>
              <a:t>		"</a:t>
            </a:r>
            <a:r>
              <a:rPr lang="en-US" sz="1100" dirty="0" err="1">
                <a:sym typeface="Huawei Sans" panose="020C0503030203020204" pitchFamily="34" charset="0"/>
              </a:rPr>
              <a:t>admin_state_up</a:t>
            </a:r>
            <a:r>
              <a:rPr lang="en-US" sz="1100" dirty="0">
                <a:sym typeface="Huawei Sans" panose="020C0503030203020204" pitchFamily="34" charset="0"/>
              </a:rPr>
              <a:t>": "true",</a:t>
            </a:r>
          </a:p>
          <a:p>
            <a:pPr marL="403039" lvl="1" indent="0">
              <a:lnSpc>
                <a:spcPct val="100000"/>
              </a:lnSpc>
              <a:buNone/>
            </a:pPr>
            <a:r>
              <a:rPr lang="en-US" sz="1100" dirty="0">
                <a:sym typeface="Huawei Sans" panose="020C0503030203020204" pitchFamily="34" charset="0"/>
              </a:rPr>
              <a:t>		"</a:t>
            </a:r>
            <a:r>
              <a:rPr lang="en-US" sz="1100" dirty="0" err="1">
                <a:sym typeface="Huawei Sans" panose="020C0503030203020204" pitchFamily="34" charset="0"/>
              </a:rPr>
              <a:t>tenant_id</a:t>
            </a:r>
            <a:r>
              <a:rPr lang="en-US" sz="1100" dirty="0">
                <a:sym typeface="Huawei Sans" panose="020C0503030203020204" pitchFamily="34" charset="0"/>
              </a:rPr>
              <a:t>": "6fbe9263116a4b68818cf1edce16bc4"</a:t>
            </a:r>
          </a:p>
          <a:p>
            <a:pPr marL="403039" lvl="1" indent="0">
              <a:lnSpc>
                <a:spcPct val="100000"/>
              </a:lnSpc>
              <a:buNone/>
            </a:pPr>
            <a:r>
              <a:rPr lang="en-US" sz="1100" dirty="0">
                <a:sym typeface="Huawei Sans" panose="020C0503030203020204" pitchFamily="34" charset="0"/>
              </a:rPr>
              <a:t>	}</a:t>
            </a:r>
          </a:p>
          <a:p>
            <a:pPr marL="403039" lvl="1" indent="0">
              <a:lnSpc>
                <a:spcPct val="100000"/>
              </a:lnSpc>
              <a:buNone/>
            </a:pPr>
            <a:r>
              <a:rPr lang="en-US" sz="1100" dirty="0">
                <a:sym typeface="Huawei Sans" panose="020C0503030203020204" pitchFamily="34" charset="0"/>
              </a:rPr>
              <a:t>}</a:t>
            </a:r>
          </a:p>
          <a:p>
            <a:endParaRPr lang="en-US" altLang="zh-CN" sz="1200" dirty="0">
              <a:sym typeface="Huawei Sans" panose="020C0503030203020204" pitchFamily="34" charset="0"/>
            </a:endParaRPr>
          </a:p>
        </p:txBody>
      </p:sp>
      <p:sp>
        <p:nvSpPr>
          <p:cNvPr id="2" name="标题 1"/>
          <p:cNvSpPr>
            <a:spLocks noGrp="1"/>
          </p:cNvSpPr>
          <p:nvPr>
            <p:ph type="title"/>
          </p:nvPr>
        </p:nvSpPr>
        <p:spPr/>
        <p:txBody>
          <a:bodyPr/>
          <a:lstStyle/>
          <a:p>
            <a:r>
              <a:rPr lang="en-US">
                <a:sym typeface="Huawei Sans" panose="020C0503030203020204" pitchFamily="34" charset="0"/>
              </a:rPr>
              <a:t>Service_name of the Neutron API</a:t>
            </a:r>
            <a:endParaRPr lang="en-US" altLang="zh-CN" dirty="0">
              <a:sym typeface="Huawei Sans" panose="020C0503030203020204" pitchFamily="34" charset="0"/>
            </a:endParaRPr>
          </a:p>
        </p:txBody>
      </p:sp>
      <p:sp>
        <p:nvSpPr>
          <p:cNvPr id="6" name="文本占位符 1"/>
          <p:cNvSpPr txBox="1">
            <a:spLocks/>
          </p:cNvSpPr>
          <p:nvPr/>
        </p:nvSpPr>
        <p:spPr>
          <a:xfrm>
            <a:off x="911424" y="1232756"/>
            <a:ext cx="10621180" cy="4790092"/>
          </a:xfrm>
          <a:prstGeom prst="rect">
            <a:avLst/>
          </a:prstGeom>
        </p:spPr>
        <p:txBody>
          <a:bodyPr/>
          <a:lstStyle>
            <a:lvl1pPr marL="301625" indent="-301625" algn="l" defTabSz="801688" rtl="0" eaLnBrk="1" fontAlgn="auto" hangingPunct="1">
              <a:lnSpc>
                <a:spcPct val="140000"/>
              </a:lnSpc>
              <a:spcBef>
                <a:spcPct val="30000"/>
              </a:spcBef>
              <a:spcAft>
                <a:spcPct val="0"/>
              </a:spcAft>
              <a:buClrTx/>
              <a:buSzPct val="100000"/>
              <a:buFont typeface="微软雅黑" panose="020B0503020204020204" pitchFamily="34" charset="-122"/>
              <a:buChar char="•"/>
              <a:defRPr sz="2200">
                <a:solidFill>
                  <a:schemeClr val="tx1"/>
                </a:solidFill>
                <a:latin typeface="Arial"/>
                <a:ea typeface="+mn-ea"/>
                <a:cs typeface="+mn-cs"/>
              </a:defRPr>
            </a:lvl1pPr>
            <a:lvl2pPr marL="654050" indent="-252413" algn="l" defTabSz="801688" rtl="0" eaLnBrk="1" fontAlgn="auto" hangingPunct="1">
              <a:lnSpc>
                <a:spcPct val="140000"/>
              </a:lnSpc>
              <a:spcBef>
                <a:spcPct val="30000"/>
              </a:spcBef>
              <a:spcAft>
                <a:spcPct val="0"/>
              </a:spcAft>
              <a:buClrTx/>
              <a:buSzPct val="120000"/>
              <a:buFont typeface="微软雅黑" panose="020B0503020204020204" pitchFamily="34" charset="-122"/>
              <a:buChar char="▫"/>
              <a:defRPr sz="2000">
                <a:solidFill>
                  <a:schemeClr val="tx1"/>
                </a:solidFill>
                <a:latin typeface="Arial"/>
                <a:ea typeface="+mn-ea"/>
              </a:defRPr>
            </a:lvl2pPr>
            <a:lvl3pPr marL="1003300" indent="-201613" algn="l" defTabSz="801688" rtl="0" eaLnBrk="1" fontAlgn="auto" hangingPunct="1">
              <a:lnSpc>
                <a:spcPct val="140000"/>
              </a:lnSpc>
              <a:spcBef>
                <a:spcPct val="30000"/>
              </a:spcBef>
              <a:spcAft>
                <a:spcPct val="0"/>
              </a:spcAft>
              <a:buClrTx/>
              <a:buSzPct val="100000"/>
              <a:buFont typeface="微软雅黑" panose="020B0503020204020204" pitchFamily="34" charset="-122"/>
              <a:buChar char="▪"/>
              <a:defRPr>
                <a:solidFill>
                  <a:schemeClr val="tx1"/>
                </a:solidFill>
                <a:latin typeface="Arial" pitchFamily="34" charset="0"/>
                <a:ea typeface="+mn-ea"/>
              </a:defRPr>
            </a:lvl3pPr>
            <a:lvl4pPr marL="1400175" indent="-198438" algn="l" defTabSz="801688" rtl="0" eaLnBrk="1" fontAlgn="auto" hangingPunct="1">
              <a:lnSpc>
                <a:spcPct val="140000"/>
              </a:lnSpc>
              <a:spcBef>
                <a:spcPct val="30000"/>
              </a:spcBef>
              <a:spcAft>
                <a:spcPct val="0"/>
              </a:spcAft>
              <a:buClrTx/>
              <a:buChar char="–"/>
              <a:defRPr sz="1600">
                <a:solidFill>
                  <a:schemeClr val="tx1"/>
                </a:solidFill>
                <a:latin typeface="Arial"/>
                <a:ea typeface="+mn-ea"/>
              </a:defRPr>
            </a:lvl4pPr>
            <a:lvl5pPr marL="1801813" indent="-201613" algn="l" defTabSz="801688" rtl="0" eaLnBrk="1" fontAlgn="auto" hangingPunct="1">
              <a:lnSpc>
                <a:spcPct val="140000"/>
              </a:lnSpc>
              <a:spcBef>
                <a:spcPct val="30000"/>
              </a:spcBef>
              <a:spcAft>
                <a:spcPct val="0"/>
              </a:spcAft>
              <a:buClrTx/>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fontAlgn="ctr">
              <a:buNone/>
            </a:pPr>
            <a:endPar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28836232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sym typeface="Huawei Sans" panose="020C0503030203020204" pitchFamily="34" charset="0"/>
              </a:rPr>
              <a:t>Response Value</a:t>
            </a:r>
            <a:endParaRPr lang="en-US" dirty="0">
              <a:sym typeface="Huawei Sans" panose="020C0503030203020204" pitchFamily="34" charset="0"/>
            </a:endParaRPr>
          </a:p>
        </p:txBody>
      </p:sp>
      <p:sp>
        <p:nvSpPr>
          <p:cNvPr id="28" name="TextBox 18"/>
          <p:cNvSpPr txBox="1"/>
          <p:nvPr/>
        </p:nvSpPr>
        <p:spPr>
          <a:xfrm>
            <a:off x="623392" y="1929594"/>
            <a:ext cx="4662983" cy="2677656"/>
          </a:xfrm>
          <a:prstGeom prst="rect">
            <a:avLst/>
          </a:prstGeom>
          <a:noFill/>
        </p:spPr>
        <p:txBody>
          <a:bodyPr wrap="square" rtlCol="0">
            <a:spAutoFit/>
          </a:bodyPr>
          <a:lstStyle/>
          <a:p>
            <a:pPr marL="266700" indent="-266700" fontAlgn="ctr">
              <a:lnSpc>
                <a:spcPct val="150000"/>
              </a:lnSpc>
              <a:buFont typeface="Arial" panose="020B0604020202020204" pitchFamily="34" charset="0"/>
              <a:buChar cha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status code 201 is returned if the POST operation succeeded.</a:t>
            </a:r>
          </a:p>
          <a:p>
            <a:pPr marL="266700" indent="-266700" fontAlgn="ctr">
              <a:lnSpc>
                <a:spcPct val="150000"/>
              </a:lnSpc>
              <a:buFont typeface="Arial" panose="020B0604020202020204" pitchFamily="34" charset="0"/>
              <a:buChar cha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status code 204 is returned if the DELETE operation succeeded.</a:t>
            </a:r>
          </a:p>
          <a:p>
            <a:pPr marL="266700" indent="-266700" fontAlgn="ctr">
              <a:lnSpc>
                <a:spcPct val="150000"/>
              </a:lnSpc>
              <a:buFont typeface="Arial" panose="020B0604020202020204" pitchFamily="34" charset="0"/>
              <a:buChar cha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status code 200 is returned if the GET operation succeeded.</a:t>
            </a:r>
          </a:p>
          <a:p>
            <a:pPr marL="266700" indent="-266700" fontAlgn="ctr">
              <a:lnSpc>
                <a:spcPct val="150000"/>
              </a:lnSpc>
              <a:buFont typeface="Arial" panose="020B0604020202020204" pitchFamily="34" charset="0"/>
              <a:buChar cha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status code 200 is returned if the PUT operation succeeded.</a:t>
            </a:r>
          </a:p>
        </p:txBody>
      </p:sp>
      <p:sp>
        <p:nvSpPr>
          <p:cNvPr id="29" name="TextBox 18"/>
          <p:cNvSpPr txBox="1"/>
          <p:nvPr/>
        </p:nvSpPr>
        <p:spPr>
          <a:xfrm>
            <a:off x="6269525" y="1929594"/>
            <a:ext cx="5262874" cy="3647152"/>
          </a:xfrm>
          <a:prstGeom prst="rect">
            <a:avLst/>
          </a:prstGeom>
          <a:noFill/>
        </p:spPr>
        <p:txBody>
          <a:bodyPr wrap="square" rtlCol="0">
            <a:spAutoFit/>
          </a:bodyPr>
          <a:lstStyle/>
          <a:p>
            <a:pPr marL="266700" indent="-266700" fontAlgn="ctr">
              <a:lnSpc>
                <a:spcPct val="150000"/>
              </a:lnSpc>
              <a:buFont typeface="Arial" panose="020B0604020202020204" pitchFamily="34" charset="0"/>
              <a:buChar cha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status code 208 is returned if the object ID already exists but the content differs during creation. The status code 201 is returned if the object content duplicates.</a:t>
            </a:r>
          </a:p>
          <a:p>
            <a:pPr marL="266700" indent="-266700" fontAlgn="ctr">
              <a:lnSpc>
                <a:spcPct val="150000"/>
              </a:lnSpc>
              <a:buFont typeface="Arial" panose="020B0604020202020204" pitchFamily="34" charset="0"/>
              <a:buChar cha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status code 400 is returned if the object ID does not exist during updating.</a:t>
            </a:r>
          </a:p>
          <a:p>
            <a:pPr marL="266700" indent="-266700" fontAlgn="ctr">
              <a:lnSpc>
                <a:spcPct val="150000"/>
              </a:lnSpc>
              <a:buFont typeface="Arial" panose="020B0604020202020204" pitchFamily="34" charset="0"/>
              <a:buChar cha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status code 404 is returned if the object ID does not exist during query.</a:t>
            </a:r>
          </a:p>
          <a:p>
            <a:pPr marL="266700" indent="-266700" fontAlgn="ctr">
              <a:lnSpc>
                <a:spcPct val="150000"/>
              </a:lnSpc>
              <a:buFont typeface="Arial" panose="020B0604020202020204" pitchFamily="34" charset="0"/>
              <a:buChar cha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status code 204 is returned if the object ID does not exist during deletion.</a:t>
            </a:r>
          </a:p>
          <a:p>
            <a:pPr marL="266700" indent="-266700" fontAlgn="ctr">
              <a:lnSpc>
                <a:spcPct val="150000"/>
              </a:lnSpc>
              <a:buFont typeface="Arial" panose="020B0604020202020204" pitchFamily="34" charset="0"/>
              <a:buChar cha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URL format is </a:t>
            </a:r>
            <a:r>
              <a:rPr lang="en-US" sz="1400" b="1" dirty="0" err="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context_path</a:t>
            </a:r>
            <a:r>
              <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/path</a:t>
            </a: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The status code 404 is returned if </a:t>
            </a:r>
            <a:r>
              <a:rPr lang="en-US" sz="1400" b="1" dirty="0" err="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context_path</a:t>
            </a: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or </a:t>
            </a:r>
            <a:r>
              <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path</a:t>
            </a: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does not exist.</a:t>
            </a:r>
          </a:p>
        </p:txBody>
      </p:sp>
      <p:sp>
        <p:nvSpPr>
          <p:cNvPr id="30" name="圆角矩形 75"/>
          <p:cNvSpPr/>
          <p:nvPr/>
        </p:nvSpPr>
        <p:spPr>
          <a:xfrm>
            <a:off x="6134472" y="1435613"/>
            <a:ext cx="5532980" cy="394020"/>
          </a:xfrm>
          <a:prstGeom prst="roundRect">
            <a:avLst>
              <a:gd name="adj" fmla="val 10604"/>
            </a:avLst>
          </a:prstGeom>
          <a:solidFill>
            <a:srgbClr val="00B0F0"/>
          </a:solidFill>
        </p:spPr>
        <p:txBody>
          <a:bodyPr wrap="square" rtlCol="0" anchor="ctr" anchorCtr="0">
            <a:noAutofit/>
          </a:bodyPr>
          <a:lstStyle/>
          <a:p>
            <a:pPr algn="ctr" fontAlgn="ctr">
              <a:spcBef>
                <a:spcPts val="0"/>
              </a:spcBef>
              <a:spcAft>
                <a:spcPts val="0"/>
              </a:spcAft>
            </a:pPr>
            <a:r>
              <a:rPr lang="en-US" sz="18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Special Response Values</a:t>
            </a:r>
          </a:p>
        </p:txBody>
      </p:sp>
      <p:sp>
        <p:nvSpPr>
          <p:cNvPr id="31" name="圆角矩形 75"/>
          <p:cNvSpPr/>
          <p:nvPr/>
        </p:nvSpPr>
        <p:spPr>
          <a:xfrm>
            <a:off x="524549" y="1435613"/>
            <a:ext cx="5532980" cy="394020"/>
          </a:xfrm>
          <a:prstGeom prst="roundRect">
            <a:avLst>
              <a:gd name="adj" fmla="val 10604"/>
            </a:avLst>
          </a:prstGeom>
          <a:solidFill>
            <a:srgbClr val="00B0F0"/>
          </a:solidFill>
        </p:spPr>
        <p:txBody>
          <a:bodyPr wrap="square" rtlCol="0" anchor="ctr" anchorCtr="0">
            <a:noAutofit/>
          </a:bodyPr>
          <a:lstStyle/>
          <a:p>
            <a:pPr algn="ctr" fontAlgn="ctr">
              <a:spcBef>
                <a:spcPts val="0"/>
              </a:spcBef>
              <a:spcAft>
                <a:spcPts val="0"/>
              </a:spcAft>
            </a:pPr>
            <a:r>
              <a:rPr lang="en-US" sz="18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Normal Response Values</a:t>
            </a:r>
          </a:p>
        </p:txBody>
      </p:sp>
      <p:sp>
        <p:nvSpPr>
          <p:cNvPr id="32" name="圆角矩形 75"/>
          <p:cNvSpPr/>
          <p:nvPr/>
        </p:nvSpPr>
        <p:spPr>
          <a:xfrm>
            <a:off x="6134472" y="1874414"/>
            <a:ext cx="5532980" cy="3930851"/>
          </a:xfrm>
          <a:prstGeom prst="roundRect">
            <a:avLst>
              <a:gd name="adj" fmla="val 874"/>
            </a:avLst>
          </a:prstGeom>
          <a:noFill/>
          <a:ln w="9525" cap="flat" cmpd="sng" algn="ctr">
            <a:solidFill>
              <a:srgbClr val="FFFFFF">
                <a:lumMod val="65000"/>
              </a:srgbClr>
            </a:solidFill>
            <a:prstDash val="solid"/>
          </a:ln>
          <a:effectLst/>
        </p:spPr>
        <p:txBody>
          <a:bodyPr wrap="square" lIns="0" tIns="0" rIns="0" bIns="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1" i="0" u="none" strike="noStrike" kern="0" cap="none" spc="0" normalizeH="0" baseline="0" noProof="0" dirty="0">
              <a:ln>
                <a:noFill/>
              </a:ln>
              <a:solidFill>
                <a:srgbClr val="000000">
                  <a:lumMod val="75000"/>
                  <a:lumOff val="25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3" name="圆角矩形 75"/>
          <p:cNvSpPr/>
          <p:nvPr/>
        </p:nvSpPr>
        <p:spPr>
          <a:xfrm>
            <a:off x="524549" y="1874415"/>
            <a:ext cx="5532980" cy="3930850"/>
          </a:xfrm>
          <a:prstGeom prst="roundRect">
            <a:avLst>
              <a:gd name="adj" fmla="val 874"/>
            </a:avLst>
          </a:prstGeom>
          <a:noFill/>
          <a:ln w="9525" cap="flat" cmpd="sng" algn="ctr">
            <a:solidFill>
              <a:srgbClr val="FFFFFF">
                <a:lumMod val="65000"/>
              </a:srgbClr>
            </a:solidFill>
            <a:prstDash val="solid"/>
          </a:ln>
          <a:effectLst/>
        </p:spPr>
        <p:txBody>
          <a:bodyPr wrap="square" lIns="0" tIns="0" rIns="0" bIns="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1" i="0" u="none" strike="noStrike" kern="0" cap="none" spc="0" normalizeH="0" baseline="0" noProof="0" dirty="0">
              <a:ln>
                <a:noFill/>
              </a:ln>
              <a:solidFill>
                <a:srgbClr val="000000">
                  <a:lumMod val="75000"/>
                  <a:lumOff val="25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Tree>
    <p:extLst>
      <p:ext uri="{BB962C8B-B14F-4D97-AF65-F5344CB8AC3E}">
        <p14:creationId xmlns:p14="http://schemas.microsoft.com/office/powerpoint/2010/main" val="16284717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z="1400" dirty="0">
                <a:sym typeface="Huawei Sans" panose="020C0503030203020204" pitchFamily="34" charset="0"/>
              </a:rPr>
              <a:t>As the first API invoked by a third-party application system, the authentication API returns a token ID. Before invoking any other API, the third-party application system must set X-ACCESS-TOKEN in the HTTP header to a token ID. Otherwise, the system will display "403: Authentication failed." when another API is invoked. The token is effective in a certain time period, and needs to be acquired again from the authentication API when the validity period expires.</a:t>
            </a:r>
            <a:endParaRPr lang="en-US" altLang="zh-CN" sz="1400" dirty="0">
              <a:sym typeface="Huawei Sans" panose="020C0503030203020204" pitchFamily="34" charset="0"/>
            </a:endParaRPr>
          </a:p>
          <a:p>
            <a:r>
              <a:rPr lang="en-US" sz="1400" dirty="0">
                <a:sym typeface="Huawei Sans" panose="020C0503030203020204" pitchFamily="34" charset="0"/>
              </a:rPr>
              <a:t>URL: https://{ip}:{port}/controller/v2/tokens</a:t>
            </a:r>
          </a:p>
          <a:p>
            <a:r>
              <a:rPr lang="en-US" sz="1400" dirty="0">
                <a:sym typeface="Huawei Sans" panose="020C0503030203020204" pitchFamily="34" charset="0"/>
              </a:rPr>
              <a:t>Method: POST</a:t>
            </a:r>
          </a:p>
          <a:p>
            <a:r>
              <a:rPr lang="en-US" sz="1400" dirty="0">
                <a:sym typeface="Huawei Sans" panose="020C0503030203020204" pitchFamily="34" charset="0"/>
              </a:rPr>
              <a:t>Request body</a:t>
            </a:r>
          </a:p>
          <a:p>
            <a:endParaRPr lang="en-US" altLang="zh-CN" sz="1400" dirty="0">
              <a:sym typeface="Huawei Sans" panose="020C0503030203020204" pitchFamily="34" charset="0"/>
            </a:endParaRPr>
          </a:p>
        </p:txBody>
      </p:sp>
      <p:sp>
        <p:nvSpPr>
          <p:cNvPr id="2" name="标题 1"/>
          <p:cNvSpPr>
            <a:spLocks noGrp="1"/>
          </p:cNvSpPr>
          <p:nvPr>
            <p:ph type="title"/>
          </p:nvPr>
        </p:nvSpPr>
        <p:spPr/>
        <p:txBody>
          <a:bodyPr/>
          <a:lstStyle/>
          <a:p>
            <a:r>
              <a:rPr lang="en-US">
                <a:sym typeface="Huawei Sans" panose="020C0503030203020204" pitchFamily="34" charset="0"/>
              </a:rPr>
              <a:t>Authentication API (1)</a:t>
            </a:r>
            <a:endParaRPr lang="en-US" altLang="zh-CN" dirty="0">
              <a:sym typeface="Huawei Sans" panose="020C0503030203020204" pitchFamily="34" charset="0"/>
            </a:endParaRPr>
          </a:p>
        </p:txBody>
      </p:sp>
      <p:graphicFrame>
        <p:nvGraphicFramePr>
          <p:cNvPr id="16" name="表格 15"/>
          <p:cNvGraphicFramePr>
            <a:graphicFrameLocks noGrp="1"/>
          </p:cNvGraphicFramePr>
          <p:nvPr>
            <p:extLst>
              <p:ext uri="{D42A27DB-BD31-4B8C-83A1-F6EECF244321}">
                <p14:modId xmlns:p14="http://schemas.microsoft.com/office/powerpoint/2010/main" val="2935755340"/>
              </p:ext>
            </p:extLst>
          </p:nvPr>
        </p:nvGraphicFramePr>
        <p:xfrm>
          <a:off x="839416" y="3982202"/>
          <a:ext cx="10225136" cy="1738035"/>
        </p:xfrm>
        <a:graphic>
          <a:graphicData uri="http://schemas.openxmlformats.org/drawingml/2006/table">
            <a:tbl>
              <a:tblPr firstRow="1" firstCol="1" lastRow="1" lastCol="1" bandRow="1" bandCol="1">
                <a:tableStyleId>{5940675A-B579-460E-94D1-54222C63F5DA}</a:tableStyleId>
              </a:tblPr>
              <a:tblGrid>
                <a:gridCol w="1584176">
                  <a:extLst>
                    <a:ext uri="{9D8B030D-6E8A-4147-A177-3AD203B41FA5}">
                      <a16:colId xmlns="" xmlns:a16="http://schemas.microsoft.com/office/drawing/2014/main" val="20000"/>
                    </a:ext>
                  </a:extLst>
                </a:gridCol>
                <a:gridCol w="1692188">
                  <a:extLst>
                    <a:ext uri="{9D8B030D-6E8A-4147-A177-3AD203B41FA5}">
                      <a16:colId xmlns="" xmlns:a16="http://schemas.microsoft.com/office/drawing/2014/main" val="20001"/>
                    </a:ext>
                  </a:extLst>
                </a:gridCol>
                <a:gridCol w="1836204">
                  <a:extLst>
                    <a:ext uri="{9D8B030D-6E8A-4147-A177-3AD203B41FA5}">
                      <a16:colId xmlns="" xmlns:a16="http://schemas.microsoft.com/office/drawing/2014/main" val="20002"/>
                    </a:ext>
                  </a:extLst>
                </a:gridCol>
                <a:gridCol w="5112568">
                  <a:extLst>
                    <a:ext uri="{9D8B030D-6E8A-4147-A177-3AD203B41FA5}">
                      <a16:colId xmlns="" xmlns:a16="http://schemas.microsoft.com/office/drawing/2014/main" val="20003"/>
                    </a:ext>
                  </a:extLst>
                </a:gridCol>
              </a:tblGrid>
              <a:tr h="313875">
                <a:tc>
                  <a:txBody>
                    <a:bodyPr/>
                    <a:lstStyle/>
                    <a:p>
                      <a:pPr algn="ctr" fontAlgn="ctr">
                        <a:lnSpc>
                          <a:spcPts val="1600"/>
                        </a:lnSpc>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Parameter</a:t>
                      </a:r>
                      <a:endParaRPr lang="en-US" altLang="zh-CN" sz="1400" b="1" kern="100" dirty="0">
                        <a:solidFill>
                          <a:schemeClr val="bg1"/>
                        </a:solidFill>
                        <a:effectLst/>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a:txBody>
                  <a:tcPr marL="43127" marR="43127"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fontAlgn="ctr">
                        <a:lnSpc>
                          <a:spcPts val="1600"/>
                        </a:lnSpc>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Type</a:t>
                      </a:r>
                      <a:endParaRPr lang="en-US" altLang="zh-CN" sz="1400" b="1" kern="100" dirty="0">
                        <a:solidFill>
                          <a:schemeClr val="bg1"/>
                        </a:solidFill>
                        <a:effectLst/>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a:txBody>
                  <a:tcPr marL="43127" marR="43127"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fontAlgn="ctr">
                        <a:lnSpc>
                          <a:spcPts val="1600"/>
                        </a:lnSpc>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Mandatory</a:t>
                      </a:r>
                      <a:endParaRPr lang="en-US" altLang="zh-CN" sz="1400" b="1" kern="100" dirty="0">
                        <a:solidFill>
                          <a:schemeClr val="bg1"/>
                        </a:solidFill>
                        <a:effectLst/>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a:txBody>
                  <a:tcPr marL="43127" marR="43127"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fontAlgn="ctr">
                        <a:lnSpc>
                          <a:spcPts val="1600"/>
                        </a:lnSpc>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Description</a:t>
                      </a:r>
                      <a:endParaRPr lang="en-US" altLang="zh-CN" sz="1400" b="1" kern="100" dirty="0">
                        <a:solidFill>
                          <a:schemeClr val="bg1"/>
                        </a:solidFill>
                        <a:effectLst/>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a:txBody>
                  <a:tcPr marL="43127" marR="43127"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extLst>
                  <a:ext uri="{0D108BD9-81ED-4DB2-BD59-A6C34878D82A}">
                    <a16:rowId xmlns="" xmlns:a16="http://schemas.microsoft.com/office/drawing/2014/main" val="10000"/>
                  </a:ext>
                </a:extLst>
              </a:tr>
              <a:tr h="629167">
                <a:tc>
                  <a:txBody>
                    <a:bodyPr/>
                    <a:lstStyle/>
                    <a:p>
                      <a:pPr fontAlgn="ct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userName</a:t>
                      </a:r>
                      <a:endParaRPr lang="en-US" altLang="zh-CN"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43127" marR="43127"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string</a:t>
                      </a:r>
                      <a:endParaRPr lang="en-US" altLang="zh-CN"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43127" marR="43127"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Yes</a:t>
                      </a:r>
                      <a:endParaRPr lang="en-US" altLang="zh-CN"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43127" marR="43127"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Name of a northbound </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API </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user.</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northbound </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API </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user is added to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NCE-Fabric using the </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admin</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account.</a:t>
                      </a:r>
                    </a:p>
                  </a:txBody>
                  <a:tcPr marL="43127" marR="43127"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r h="684076">
                <a:tc>
                  <a:txBody>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password</a:t>
                      </a:r>
                    </a:p>
                  </a:txBody>
                  <a:tcPr marL="43127" marR="43127"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string</a:t>
                      </a:r>
                      <a:endParaRPr lang="en-US" altLang="zh-CN"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43127" marR="43127"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Yes</a:t>
                      </a:r>
                      <a:endParaRPr lang="en-US" altLang="zh-CN"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43127" marR="43127"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Password of a northbound </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API </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user.</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northbound </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API </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user is added to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NCE-Fabric using the </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admin</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account.</a:t>
                      </a:r>
                    </a:p>
                  </a:txBody>
                  <a:tcPr marL="43127" marR="43127"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2"/>
                  </a:ext>
                </a:extLst>
              </a:tr>
            </a:tbl>
          </a:graphicData>
        </a:graphic>
      </p:graphicFrame>
      <p:sp>
        <p:nvSpPr>
          <p:cNvPr id="11" name="文本占位符 1"/>
          <p:cNvSpPr txBox="1">
            <a:spLocks/>
          </p:cNvSpPr>
          <p:nvPr/>
        </p:nvSpPr>
        <p:spPr>
          <a:xfrm>
            <a:off x="839416" y="1232756"/>
            <a:ext cx="10729192" cy="2268252"/>
          </a:xfrm>
          <a:prstGeom prst="rect">
            <a:avLst/>
          </a:prstGeom>
        </p:spPr>
        <p:txBody>
          <a:bodyPr/>
          <a:lstStyle>
            <a:lvl1pPr marL="301625" indent="-301625" algn="l" defTabSz="801688" rtl="0" eaLnBrk="1" fontAlgn="auto" hangingPunct="1">
              <a:lnSpc>
                <a:spcPct val="140000"/>
              </a:lnSpc>
              <a:spcBef>
                <a:spcPct val="30000"/>
              </a:spcBef>
              <a:spcAft>
                <a:spcPct val="0"/>
              </a:spcAft>
              <a:buClrTx/>
              <a:buSzPct val="100000"/>
              <a:buFont typeface="微软雅黑" panose="020B0503020204020204" pitchFamily="34" charset="-122"/>
              <a:buChar char="•"/>
              <a:defRPr sz="2200">
                <a:solidFill>
                  <a:schemeClr val="tx1"/>
                </a:solidFill>
                <a:latin typeface="Arial"/>
                <a:ea typeface="+mn-ea"/>
                <a:cs typeface="+mn-cs"/>
              </a:defRPr>
            </a:lvl1pPr>
            <a:lvl2pPr marL="654050" indent="-252413" algn="l" defTabSz="801688" rtl="0" eaLnBrk="1" fontAlgn="auto" hangingPunct="1">
              <a:lnSpc>
                <a:spcPct val="140000"/>
              </a:lnSpc>
              <a:spcBef>
                <a:spcPct val="30000"/>
              </a:spcBef>
              <a:spcAft>
                <a:spcPct val="0"/>
              </a:spcAft>
              <a:buClrTx/>
              <a:buSzPct val="120000"/>
              <a:buFont typeface="微软雅黑" panose="020B0503020204020204" pitchFamily="34" charset="-122"/>
              <a:buChar char="▫"/>
              <a:defRPr sz="2000">
                <a:solidFill>
                  <a:schemeClr val="tx1"/>
                </a:solidFill>
                <a:latin typeface="Arial"/>
                <a:ea typeface="+mn-ea"/>
              </a:defRPr>
            </a:lvl2pPr>
            <a:lvl3pPr marL="1003300" indent="-201613" algn="l" defTabSz="801688" rtl="0" eaLnBrk="1" fontAlgn="auto" hangingPunct="1">
              <a:lnSpc>
                <a:spcPct val="140000"/>
              </a:lnSpc>
              <a:spcBef>
                <a:spcPct val="30000"/>
              </a:spcBef>
              <a:spcAft>
                <a:spcPct val="0"/>
              </a:spcAft>
              <a:buClrTx/>
              <a:buSzPct val="100000"/>
              <a:buFont typeface="微软雅黑" panose="020B0503020204020204" pitchFamily="34" charset="-122"/>
              <a:buChar char="▪"/>
              <a:defRPr>
                <a:solidFill>
                  <a:schemeClr val="tx1"/>
                </a:solidFill>
                <a:latin typeface="Arial" pitchFamily="34" charset="0"/>
                <a:ea typeface="+mn-ea"/>
              </a:defRPr>
            </a:lvl3pPr>
            <a:lvl4pPr marL="1400175" indent="-198438" algn="l" defTabSz="801688" rtl="0" eaLnBrk="1" fontAlgn="auto" hangingPunct="1">
              <a:lnSpc>
                <a:spcPct val="140000"/>
              </a:lnSpc>
              <a:spcBef>
                <a:spcPct val="30000"/>
              </a:spcBef>
              <a:spcAft>
                <a:spcPct val="0"/>
              </a:spcAft>
              <a:buClrTx/>
              <a:buChar char="–"/>
              <a:defRPr sz="1600">
                <a:solidFill>
                  <a:schemeClr val="tx1"/>
                </a:solidFill>
                <a:latin typeface="Arial"/>
                <a:ea typeface="+mn-ea"/>
              </a:defRPr>
            </a:lvl4pPr>
            <a:lvl5pPr marL="1801813" indent="-201613" algn="l" defTabSz="801688" rtl="0" eaLnBrk="1" fontAlgn="auto" hangingPunct="1">
              <a:lnSpc>
                <a:spcPct val="140000"/>
              </a:lnSpc>
              <a:spcBef>
                <a:spcPct val="30000"/>
              </a:spcBef>
              <a:spcAft>
                <a:spcPct val="0"/>
              </a:spcAft>
              <a:buClrTx/>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fontAlgn="ctr"/>
            <a:endParaRPr lang="en-US" altLang="zh-CN" sz="16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61393933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dirty="0">
                <a:sym typeface="Huawei Sans" panose="020C0503030203020204" pitchFamily="34" charset="0"/>
              </a:rPr>
              <a:t>Response body</a:t>
            </a:r>
            <a:endParaRPr lang="en-US" altLang="zh-CN" dirty="0">
              <a:sym typeface="Huawei Sans" panose="020C0503030203020204" pitchFamily="34" charset="0"/>
            </a:endParaRPr>
          </a:p>
          <a:p>
            <a:endParaRPr lang="en-US" altLang="zh-CN" dirty="0">
              <a:sym typeface="Huawei Sans" panose="020C0503030203020204" pitchFamily="34" charset="0"/>
            </a:endParaRPr>
          </a:p>
          <a:p>
            <a:endParaRPr lang="en-US" altLang="zh-CN" dirty="0">
              <a:sym typeface="Huawei Sans" panose="020C0503030203020204" pitchFamily="34" charset="0"/>
            </a:endParaRPr>
          </a:p>
          <a:p>
            <a:endParaRPr lang="en-US" altLang="zh-CN" dirty="0">
              <a:sym typeface="Huawei Sans" panose="020C0503030203020204" pitchFamily="34" charset="0"/>
            </a:endParaRPr>
          </a:p>
          <a:p>
            <a:r>
              <a:rPr lang="en-US" dirty="0">
                <a:sym typeface="Huawei Sans" panose="020C0503030203020204" pitchFamily="34" charset="0"/>
              </a:rPr>
              <a:t>data structure</a:t>
            </a:r>
          </a:p>
          <a:p>
            <a:endParaRPr lang="en-US" altLang="zh-CN" dirty="0">
              <a:sym typeface="Huawei Sans" panose="020C0503030203020204" pitchFamily="34" charset="0"/>
            </a:endParaRPr>
          </a:p>
          <a:p>
            <a:endParaRPr lang="en-US" altLang="zh-CN" dirty="0">
              <a:sym typeface="Huawei Sans" panose="020C0503030203020204" pitchFamily="34" charset="0"/>
            </a:endParaRPr>
          </a:p>
          <a:p>
            <a:endParaRPr lang="en-US" altLang="zh-CN" dirty="0">
              <a:sym typeface="Huawei Sans" panose="020C0503030203020204" pitchFamily="34" charset="0"/>
            </a:endParaRPr>
          </a:p>
          <a:p>
            <a:endParaRPr lang="en-US" altLang="zh-CN" dirty="0">
              <a:sym typeface="Huawei Sans" panose="020C0503030203020204" pitchFamily="34" charset="0"/>
            </a:endParaRPr>
          </a:p>
        </p:txBody>
      </p:sp>
      <p:sp>
        <p:nvSpPr>
          <p:cNvPr id="2" name="标题 1"/>
          <p:cNvSpPr>
            <a:spLocks noGrp="1"/>
          </p:cNvSpPr>
          <p:nvPr>
            <p:ph type="title"/>
          </p:nvPr>
        </p:nvSpPr>
        <p:spPr/>
        <p:txBody>
          <a:bodyPr/>
          <a:lstStyle/>
          <a:p>
            <a:r>
              <a:rPr lang="en-US">
                <a:sym typeface="Huawei Sans" panose="020C0503030203020204" pitchFamily="34" charset="0"/>
              </a:rPr>
              <a:t>Authentication API (2)</a:t>
            </a:r>
            <a:endParaRPr lang="en-US" altLang="zh-CN" dirty="0">
              <a:sym typeface="Huawei Sans" panose="020C0503030203020204" pitchFamily="34" charset="0"/>
            </a:endParaRPr>
          </a:p>
        </p:txBody>
      </p:sp>
      <p:graphicFrame>
        <p:nvGraphicFramePr>
          <p:cNvPr id="16" name="表格 15"/>
          <p:cNvGraphicFramePr>
            <a:graphicFrameLocks noGrp="1"/>
          </p:cNvGraphicFramePr>
          <p:nvPr>
            <p:extLst>
              <p:ext uri="{D42A27DB-BD31-4B8C-83A1-F6EECF244321}">
                <p14:modId xmlns:p14="http://schemas.microsoft.com/office/powerpoint/2010/main" val="3535590148"/>
              </p:ext>
            </p:extLst>
          </p:nvPr>
        </p:nvGraphicFramePr>
        <p:xfrm>
          <a:off x="861545" y="1960526"/>
          <a:ext cx="10225136" cy="1496671"/>
        </p:xfrm>
        <a:graphic>
          <a:graphicData uri="http://schemas.openxmlformats.org/drawingml/2006/table">
            <a:tbl>
              <a:tblPr firstRow="1" firstCol="1" lastRow="1" lastCol="1" bandRow="1" bandCol="1">
                <a:tableStyleId>{5940675A-B579-460E-94D1-54222C63F5DA}</a:tableStyleId>
              </a:tblPr>
              <a:tblGrid>
                <a:gridCol w="1584176">
                  <a:extLst>
                    <a:ext uri="{9D8B030D-6E8A-4147-A177-3AD203B41FA5}">
                      <a16:colId xmlns="" xmlns:a16="http://schemas.microsoft.com/office/drawing/2014/main" val="20000"/>
                    </a:ext>
                  </a:extLst>
                </a:gridCol>
                <a:gridCol w="1692188">
                  <a:extLst>
                    <a:ext uri="{9D8B030D-6E8A-4147-A177-3AD203B41FA5}">
                      <a16:colId xmlns="" xmlns:a16="http://schemas.microsoft.com/office/drawing/2014/main" val="20001"/>
                    </a:ext>
                  </a:extLst>
                </a:gridCol>
                <a:gridCol w="1836204">
                  <a:extLst>
                    <a:ext uri="{9D8B030D-6E8A-4147-A177-3AD203B41FA5}">
                      <a16:colId xmlns="" xmlns:a16="http://schemas.microsoft.com/office/drawing/2014/main" val="20002"/>
                    </a:ext>
                  </a:extLst>
                </a:gridCol>
                <a:gridCol w="5112568">
                  <a:extLst>
                    <a:ext uri="{9D8B030D-6E8A-4147-A177-3AD203B41FA5}">
                      <a16:colId xmlns="" xmlns:a16="http://schemas.microsoft.com/office/drawing/2014/main" val="20003"/>
                    </a:ext>
                  </a:extLst>
                </a:gridCol>
              </a:tblGrid>
              <a:tr h="313875">
                <a:tc>
                  <a:txBody>
                    <a:bodyPr/>
                    <a:lstStyle/>
                    <a:p>
                      <a:pPr algn="ctr" fontAlgn="ctr">
                        <a:lnSpc>
                          <a:spcPts val="1600"/>
                        </a:lnSpc>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Parameter</a:t>
                      </a:r>
                      <a:endParaRPr lang="en-US" altLang="zh-CN" sz="1400" b="1" kern="100" dirty="0">
                        <a:solidFill>
                          <a:schemeClr val="bg1"/>
                        </a:solidFill>
                        <a:effectLst/>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a:txBody>
                  <a:tcPr marL="43127" marR="43127"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fontAlgn="ctr">
                        <a:lnSpc>
                          <a:spcPts val="1600"/>
                        </a:lnSpc>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Type</a:t>
                      </a:r>
                      <a:endParaRPr lang="en-US" altLang="zh-CN" sz="1400" b="1" kern="100" dirty="0">
                        <a:solidFill>
                          <a:schemeClr val="bg1"/>
                        </a:solidFill>
                        <a:effectLst/>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a:txBody>
                  <a:tcPr marL="43127" marR="43127"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fontAlgn="ctr">
                        <a:lnSpc>
                          <a:spcPts val="1600"/>
                        </a:lnSpc>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Mandatory</a:t>
                      </a:r>
                      <a:endParaRPr lang="en-US" altLang="zh-CN" sz="1400" b="1" kern="100" dirty="0">
                        <a:solidFill>
                          <a:schemeClr val="bg1"/>
                        </a:solidFill>
                        <a:effectLst/>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a:txBody>
                  <a:tcPr marL="43127" marR="43127"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fontAlgn="ctr">
                        <a:lnSpc>
                          <a:spcPts val="1600"/>
                        </a:lnSpc>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Description</a:t>
                      </a:r>
                      <a:endParaRPr lang="en-US" altLang="zh-CN" sz="1400" b="1" kern="100" dirty="0">
                        <a:solidFill>
                          <a:schemeClr val="bg1"/>
                        </a:solidFill>
                        <a:effectLst/>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a:txBody>
                  <a:tcPr marL="43127" marR="43127"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extLst>
                  <a:ext uri="{0D108BD9-81ED-4DB2-BD59-A6C34878D82A}">
                    <a16:rowId xmlns="" xmlns:a16="http://schemas.microsoft.com/office/drawing/2014/main" val="10000"/>
                  </a:ext>
                </a:extLst>
              </a:tr>
              <a:tr h="397777">
                <a:tc>
                  <a:txBody>
                    <a:bodyPr/>
                    <a:lstStyle/>
                    <a:p>
                      <a:pPr fontAlgn="ct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errcode</a:t>
                      </a:r>
                      <a:endParaRPr lang="en-US" altLang="zh-CN"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43127" marR="43127"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string</a:t>
                      </a:r>
                      <a:endParaRPr lang="en-US" altLang="zh-CN"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43127" marR="43127"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Yes</a:t>
                      </a:r>
                      <a:endParaRPr lang="en-US" altLang="zh-CN"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43127" marR="43127"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Returned error code. The value 0 indicates a success. For others, see description of </a:t>
                      </a:r>
                      <a:r>
                        <a:rPr lang="en-US" sz="1400" b="1" dirty="0" err="1">
                          <a:latin typeface="Huawei Sans" panose="020C0503030203020204" pitchFamily="34" charset="0"/>
                          <a:ea typeface="方正兰亭黑简体" panose="02000000000000000000" pitchFamily="2" charset="-122"/>
                          <a:sym typeface="Huawei Sans" panose="020C0503030203020204" pitchFamily="34" charset="0"/>
                        </a:rPr>
                        <a:t>errmsg</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p>
                  </a:txBody>
                  <a:tcPr marL="43127" marR="43127"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1"/>
                  </a:ext>
                </a:extLst>
              </a:tr>
              <a:tr h="342038">
                <a:tc>
                  <a:txBody>
                    <a:bodyPr/>
                    <a:lstStyle/>
                    <a:p>
                      <a:pPr fontAlgn="ct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errmsg</a:t>
                      </a:r>
                      <a:endParaRPr lang="en-US" altLang="zh-CN"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43127" marR="43127"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string</a:t>
                      </a:r>
                      <a:endParaRPr lang="en-US" altLang="zh-CN"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43127" marR="43127"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Yes</a:t>
                      </a:r>
                      <a:endParaRPr lang="en-US" altLang="zh-CN"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43127" marR="43127"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Information contained in the returned error message.</a:t>
                      </a:r>
                    </a:p>
                  </a:txBody>
                  <a:tcPr marL="43127" marR="43127"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2"/>
                  </a:ext>
                </a:extLst>
              </a:tr>
              <a:tr h="342038">
                <a:tc>
                  <a:txBody>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data</a:t>
                      </a:r>
                    </a:p>
                  </a:txBody>
                  <a:tcPr marL="43127" marR="43127"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data</a:t>
                      </a:r>
                      <a:endParaRPr lang="en-US" altLang="zh-CN"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43127" marR="43127"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Yes</a:t>
                      </a:r>
                      <a:endParaRPr lang="en-US" altLang="zh-CN"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43127" marR="43127"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Returned token information.</a:t>
                      </a:r>
                    </a:p>
                  </a:txBody>
                  <a:tcPr marL="43127" marR="43127"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3"/>
                  </a:ext>
                </a:extLst>
              </a:tr>
            </a:tbl>
          </a:graphicData>
        </a:graphic>
      </p:graphicFrame>
      <p:sp>
        <p:nvSpPr>
          <p:cNvPr id="11" name="文本占位符 1"/>
          <p:cNvSpPr txBox="1">
            <a:spLocks/>
          </p:cNvSpPr>
          <p:nvPr/>
        </p:nvSpPr>
        <p:spPr>
          <a:xfrm>
            <a:off x="839416" y="1232756"/>
            <a:ext cx="10729192" cy="540060"/>
          </a:xfrm>
          <a:prstGeom prst="rect">
            <a:avLst/>
          </a:prstGeom>
        </p:spPr>
        <p:txBody>
          <a:bodyPr/>
          <a:lstStyle>
            <a:lvl1pPr marL="301625" indent="-301625" algn="l" defTabSz="801688" rtl="0" eaLnBrk="1" fontAlgn="auto" hangingPunct="1">
              <a:lnSpc>
                <a:spcPct val="140000"/>
              </a:lnSpc>
              <a:spcBef>
                <a:spcPct val="30000"/>
              </a:spcBef>
              <a:spcAft>
                <a:spcPct val="0"/>
              </a:spcAft>
              <a:buClrTx/>
              <a:buSzPct val="100000"/>
              <a:buFont typeface="微软雅黑" panose="020B0503020204020204" pitchFamily="34" charset="-122"/>
              <a:buChar char="•"/>
              <a:defRPr sz="2200">
                <a:solidFill>
                  <a:schemeClr val="tx1"/>
                </a:solidFill>
                <a:latin typeface="Arial"/>
                <a:ea typeface="+mn-ea"/>
                <a:cs typeface="+mn-cs"/>
              </a:defRPr>
            </a:lvl1pPr>
            <a:lvl2pPr marL="654050" indent="-252413" algn="l" defTabSz="801688" rtl="0" eaLnBrk="1" fontAlgn="auto" hangingPunct="1">
              <a:lnSpc>
                <a:spcPct val="140000"/>
              </a:lnSpc>
              <a:spcBef>
                <a:spcPct val="30000"/>
              </a:spcBef>
              <a:spcAft>
                <a:spcPct val="0"/>
              </a:spcAft>
              <a:buClrTx/>
              <a:buSzPct val="120000"/>
              <a:buFont typeface="微软雅黑" panose="020B0503020204020204" pitchFamily="34" charset="-122"/>
              <a:buChar char="▫"/>
              <a:defRPr sz="2000">
                <a:solidFill>
                  <a:schemeClr val="tx1"/>
                </a:solidFill>
                <a:latin typeface="Arial"/>
                <a:ea typeface="+mn-ea"/>
              </a:defRPr>
            </a:lvl2pPr>
            <a:lvl3pPr marL="1003300" indent="-201613" algn="l" defTabSz="801688" rtl="0" eaLnBrk="1" fontAlgn="auto" hangingPunct="1">
              <a:lnSpc>
                <a:spcPct val="140000"/>
              </a:lnSpc>
              <a:spcBef>
                <a:spcPct val="30000"/>
              </a:spcBef>
              <a:spcAft>
                <a:spcPct val="0"/>
              </a:spcAft>
              <a:buClrTx/>
              <a:buSzPct val="100000"/>
              <a:buFont typeface="微软雅黑" panose="020B0503020204020204" pitchFamily="34" charset="-122"/>
              <a:buChar char="▪"/>
              <a:defRPr>
                <a:solidFill>
                  <a:schemeClr val="tx1"/>
                </a:solidFill>
                <a:latin typeface="Arial" pitchFamily="34" charset="0"/>
                <a:ea typeface="+mn-ea"/>
              </a:defRPr>
            </a:lvl3pPr>
            <a:lvl4pPr marL="1400175" indent="-198438" algn="l" defTabSz="801688" rtl="0" eaLnBrk="1" fontAlgn="auto" hangingPunct="1">
              <a:lnSpc>
                <a:spcPct val="140000"/>
              </a:lnSpc>
              <a:spcBef>
                <a:spcPct val="30000"/>
              </a:spcBef>
              <a:spcAft>
                <a:spcPct val="0"/>
              </a:spcAft>
              <a:buClrTx/>
              <a:buChar char="–"/>
              <a:defRPr sz="1600">
                <a:solidFill>
                  <a:schemeClr val="tx1"/>
                </a:solidFill>
                <a:latin typeface="Arial"/>
                <a:ea typeface="+mn-ea"/>
              </a:defRPr>
            </a:lvl4pPr>
            <a:lvl5pPr marL="1801813" indent="-201613" algn="l" defTabSz="801688" rtl="0" eaLnBrk="1" fontAlgn="auto" hangingPunct="1">
              <a:lnSpc>
                <a:spcPct val="140000"/>
              </a:lnSpc>
              <a:spcBef>
                <a:spcPct val="30000"/>
              </a:spcBef>
              <a:spcAft>
                <a:spcPct val="0"/>
              </a:spcAft>
              <a:buClrTx/>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fontAlgn="ctr"/>
            <a:endParaRPr lang="en-US" altLang="zh-CN" sz="16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5" name="表格 4"/>
          <p:cNvGraphicFramePr>
            <a:graphicFrameLocks noGrp="1"/>
          </p:cNvGraphicFramePr>
          <p:nvPr>
            <p:extLst>
              <p:ext uri="{D42A27DB-BD31-4B8C-83A1-F6EECF244321}">
                <p14:modId xmlns:p14="http://schemas.microsoft.com/office/powerpoint/2010/main" val="667242951"/>
              </p:ext>
            </p:extLst>
          </p:nvPr>
        </p:nvGraphicFramePr>
        <p:xfrm>
          <a:off x="839416" y="4387420"/>
          <a:ext cx="10225136" cy="1407900"/>
        </p:xfrm>
        <a:graphic>
          <a:graphicData uri="http://schemas.openxmlformats.org/drawingml/2006/table">
            <a:tbl>
              <a:tblPr firstRow="1" firstCol="1" lastRow="1" lastCol="1" bandRow="1" bandCol="1">
                <a:tableStyleId>{5940675A-B579-460E-94D1-54222C63F5DA}</a:tableStyleId>
              </a:tblPr>
              <a:tblGrid>
                <a:gridCol w="1584176">
                  <a:extLst>
                    <a:ext uri="{9D8B030D-6E8A-4147-A177-3AD203B41FA5}">
                      <a16:colId xmlns="" xmlns:a16="http://schemas.microsoft.com/office/drawing/2014/main" val="20000"/>
                    </a:ext>
                  </a:extLst>
                </a:gridCol>
                <a:gridCol w="1692188">
                  <a:extLst>
                    <a:ext uri="{9D8B030D-6E8A-4147-A177-3AD203B41FA5}">
                      <a16:colId xmlns="" xmlns:a16="http://schemas.microsoft.com/office/drawing/2014/main" val="20001"/>
                    </a:ext>
                  </a:extLst>
                </a:gridCol>
                <a:gridCol w="1836204">
                  <a:extLst>
                    <a:ext uri="{9D8B030D-6E8A-4147-A177-3AD203B41FA5}">
                      <a16:colId xmlns="" xmlns:a16="http://schemas.microsoft.com/office/drawing/2014/main" val="20002"/>
                    </a:ext>
                  </a:extLst>
                </a:gridCol>
                <a:gridCol w="5112568">
                  <a:extLst>
                    <a:ext uri="{9D8B030D-6E8A-4147-A177-3AD203B41FA5}">
                      <a16:colId xmlns="" xmlns:a16="http://schemas.microsoft.com/office/drawing/2014/main" val="20003"/>
                    </a:ext>
                  </a:extLst>
                </a:gridCol>
              </a:tblGrid>
              <a:tr h="303086">
                <a:tc>
                  <a:txBody>
                    <a:bodyPr/>
                    <a:lstStyle/>
                    <a:p>
                      <a:pPr algn="ctr" fontAlgn="ctr">
                        <a:lnSpc>
                          <a:spcPts val="1600"/>
                        </a:lnSpc>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Parameter</a:t>
                      </a:r>
                      <a:endParaRPr lang="en-US" altLang="zh-CN" sz="1400" b="1" kern="100" dirty="0">
                        <a:solidFill>
                          <a:schemeClr val="bg1"/>
                        </a:solidFill>
                        <a:effectLst/>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a:txBody>
                  <a:tcPr marL="43127" marR="43127"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fontAlgn="ctr">
                        <a:lnSpc>
                          <a:spcPts val="1600"/>
                        </a:lnSpc>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Type</a:t>
                      </a:r>
                      <a:endParaRPr lang="en-US" altLang="zh-CN" sz="1400" b="1" kern="100" dirty="0">
                        <a:solidFill>
                          <a:schemeClr val="bg1"/>
                        </a:solidFill>
                        <a:effectLst/>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a:txBody>
                  <a:tcPr marL="43127" marR="43127"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fontAlgn="ctr">
                        <a:lnSpc>
                          <a:spcPts val="1600"/>
                        </a:lnSpc>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Mandatory</a:t>
                      </a:r>
                      <a:endParaRPr lang="en-US" altLang="zh-CN" sz="1400" b="1" kern="100" dirty="0">
                        <a:solidFill>
                          <a:schemeClr val="bg1"/>
                        </a:solidFill>
                        <a:effectLst/>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a:txBody>
                  <a:tcPr marL="43127" marR="43127"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fontAlgn="ctr">
                        <a:lnSpc>
                          <a:spcPts val="1600"/>
                        </a:lnSpc>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Description</a:t>
                      </a:r>
                      <a:endParaRPr lang="en-US" altLang="zh-CN" sz="1400" b="1" kern="100" dirty="0">
                        <a:solidFill>
                          <a:schemeClr val="bg1"/>
                        </a:solidFill>
                        <a:effectLst/>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a:txBody>
                  <a:tcPr marL="43127" marR="43127"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extLst>
                  <a:ext uri="{0D108BD9-81ED-4DB2-BD59-A6C34878D82A}">
                    <a16:rowId xmlns="" xmlns:a16="http://schemas.microsoft.com/office/drawing/2014/main" val="10000"/>
                  </a:ext>
                </a:extLst>
              </a:tr>
              <a:tr h="629167">
                <a:tc>
                  <a:txBody>
                    <a:bodyPr/>
                    <a:lstStyle/>
                    <a:p>
                      <a:pPr fontAlgn="ct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expiredDate</a:t>
                      </a:r>
                      <a:endParaRPr lang="en-US" altLang="zh-CN"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43127" marR="43127"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date</a:t>
                      </a:r>
                      <a:endParaRPr lang="en-US" altLang="zh-CN"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43127" marR="43127"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Yes</a:t>
                      </a:r>
                      <a:endParaRPr lang="en-US" altLang="zh-CN"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43127" marR="43127"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Expiration time of the token.</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Format: </a:t>
                      </a:r>
                      <a:r>
                        <a:rPr lang="en-US" sz="1400">
                          <a:latin typeface="Huawei Sans" panose="020C0503030203020204" pitchFamily="34" charset="0"/>
                          <a:ea typeface="方正兰亭黑简体" panose="02000000000000000000" pitchFamily="2" charset="-122"/>
                          <a:sym typeface="Huawei Sans" panose="020C0503030203020204" pitchFamily="34" charset="0"/>
                        </a:rPr>
                        <a:t>2016-01-13 </a:t>
                      </a:r>
                      <a:r>
                        <a:rPr lang="en-US" sz="1400" smtClean="0">
                          <a:latin typeface="Huawei Sans" panose="020C0503030203020204" pitchFamily="34" charset="0"/>
                          <a:ea typeface="方正兰亭黑简体" panose="02000000000000000000" pitchFamily="2" charset="-122"/>
                          <a:sym typeface="Huawei Sans" panose="020C0503030203020204" pitchFamily="34" charset="0"/>
                        </a:rPr>
                        <a:t>19:52:40.</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43127" marR="43127"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r h="475647">
                <a:tc>
                  <a:txBody>
                    <a:bodyPr/>
                    <a:lstStyle/>
                    <a:p>
                      <a:pPr fontAlgn="ct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token_id</a:t>
                      </a:r>
                      <a:endParaRPr lang="en-US" altLang="zh-CN"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43127" marR="43127"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string</a:t>
                      </a:r>
                      <a:endParaRPr lang="en-US" altLang="zh-CN"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43127" marR="43127"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Yes</a:t>
                      </a:r>
                      <a:endParaRPr lang="en-US" altLang="zh-CN"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43127" marR="43127"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Token ID.</a:t>
                      </a:r>
                    </a:p>
                  </a:txBody>
                  <a:tcPr marL="43127" marR="43127"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2"/>
                  </a:ext>
                </a:extLst>
              </a:tr>
            </a:tbl>
          </a:graphicData>
        </a:graphic>
      </p:graphicFrame>
      <p:sp>
        <p:nvSpPr>
          <p:cNvPr id="6" name="文本占位符 1"/>
          <p:cNvSpPr txBox="1">
            <a:spLocks/>
          </p:cNvSpPr>
          <p:nvPr/>
        </p:nvSpPr>
        <p:spPr>
          <a:xfrm>
            <a:off x="1127448" y="3255918"/>
            <a:ext cx="8369952" cy="540060"/>
          </a:xfrm>
          <a:prstGeom prst="rect">
            <a:avLst/>
          </a:prstGeom>
        </p:spPr>
        <p:txBody>
          <a:bodyPr/>
          <a:lstStyle>
            <a:lvl1pPr marL="301625" indent="-301625" algn="l" defTabSz="801688" rtl="0" eaLnBrk="1" fontAlgn="auto" hangingPunct="1">
              <a:lnSpc>
                <a:spcPct val="140000"/>
              </a:lnSpc>
              <a:spcBef>
                <a:spcPct val="30000"/>
              </a:spcBef>
              <a:spcAft>
                <a:spcPct val="0"/>
              </a:spcAft>
              <a:buClrTx/>
              <a:buSzPct val="100000"/>
              <a:buFont typeface="微软雅黑" panose="020B0503020204020204" pitchFamily="34" charset="-122"/>
              <a:buChar char="•"/>
              <a:defRPr sz="2200">
                <a:solidFill>
                  <a:schemeClr val="tx1"/>
                </a:solidFill>
                <a:latin typeface="Arial"/>
                <a:ea typeface="+mn-ea"/>
                <a:cs typeface="+mn-cs"/>
              </a:defRPr>
            </a:lvl1pPr>
            <a:lvl2pPr marL="654050" indent="-252413" algn="l" defTabSz="801688" rtl="0" eaLnBrk="1" fontAlgn="auto" hangingPunct="1">
              <a:lnSpc>
                <a:spcPct val="140000"/>
              </a:lnSpc>
              <a:spcBef>
                <a:spcPct val="30000"/>
              </a:spcBef>
              <a:spcAft>
                <a:spcPct val="0"/>
              </a:spcAft>
              <a:buClrTx/>
              <a:buSzPct val="120000"/>
              <a:buFont typeface="微软雅黑" panose="020B0503020204020204" pitchFamily="34" charset="-122"/>
              <a:buChar char="▫"/>
              <a:defRPr sz="2000">
                <a:solidFill>
                  <a:schemeClr val="tx1"/>
                </a:solidFill>
                <a:latin typeface="Arial"/>
                <a:ea typeface="+mn-ea"/>
              </a:defRPr>
            </a:lvl2pPr>
            <a:lvl3pPr marL="1003300" indent="-201613" algn="l" defTabSz="801688" rtl="0" eaLnBrk="1" fontAlgn="auto" hangingPunct="1">
              <a:lnSpc>
                <a:spcPct val="140000"/>
              </a:lnSpc>
              <a:spcBef>
                <a:spcPct val="30000"/>
              </a:spcBef>
              <a:spcAft>
                <a:spcPct val="0"/>
              </a:spcAft>
              <a:buClrTx/>
              <a:buSzPct val="100000"/>
              <a:buFont typeface="微软雅黑" panose="020B0503020204020204" pitchFamily="34" charset="-122"/>
              <a:buChar char="▪"/>
              <a:defRPr>
                <a:solidFill>
                  <a:schemeClr val="tx1"/>
                </a:solidFill>
                <a:latin typeface="Arial" pitchFamily="34" charset="0"/>
                <a:ea typeface="+mn-ea"/>
              </a:defRPr>
            </a:lvl3pPr>
            <a:lvl4pPr marL="1400175" indent="-198438" algn="l" defTabSz="801688" rtl="0" eaLnBrk="1" fontAlgn="auto" hangingPunct="1">
              <a:lnSpc>
                <a:spcPct val="140000"/>
              </a:lnSpc>
              <a:spcBef>
                <a:spcPct val="30000"/>
              </a:spcBef>
              <a:spcAft>
                <a:spcPct val="0"/>
              </a:spcAft>
              <a:buClrTx/>
              <a:buChar char="–"/>
              <a:defRPr sz="1600">
                <a:solidFill>
                  <a:schemeClr val="tx1"/>
                </a:solidFill>
                <a:latin typeface="Arial"/>
                <a:ea typeface="+mn-ea"/>
              </a:defRPr>
            </a:lvl4pPr>
            <a:lvl5pPr marL="1801813" indent="-201613" algn="l" defTabSz="801688" rtl="0" eaLnBrk="1" fontAlgn="auto" hangingPunct="1">
              <a:lnSpc>
                <a:spcPct val="140000"/>
              </a:lnSpc>
              <a:spcBef>
                <a:spcPct val="30000"/>
              </a:spcBef>
              <a:spcAft>
                <a:spcPct val="0"/>
              </a:spcAft>
              <a:buClrTx/>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fontAlgn="ctr">
              <a:buNone/>
            </a:pPr>
            <a:endParaRPr lang="en-US" altLang="zh-CN" sz="16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37334096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pPr marL="457017" indent="-457017" fontAlgn="auto"/>
            <a:r>
              <a:rPr lang="en-US" dirty="0" err="1">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iMaster</a:t>
            </a:r>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 NCE-Fabric Overview</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General Restrictions and Specifications of </a:t>
            </a:r>
            <a:r>
              <a:rPr lang="en-US" dirty="0" err="1">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iMaster</a:t>
            </a:r>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 NCE-Fabric Open APIs</a:t>
            </a:r>
          </a:p>
          <a:p>
            <a:pPr marL="457017" indent="-457017" fontAlgn="auto"/>
            <a:r>
              <a:rPr lang="en-US" b="1"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b="1" dirty="0">
                <a:latin typeface="Huawei Sans" panose="020C0503030203020204" pitchFamily="34" charset="0"/>
                <a:ea typeface="方正兰亭黑简体" panose="02000000000000000000" pitchFamily="2" charset="-122"/>
                <a:sym typeface="Huawei Sans" panose="020C0503030203020204" pitchFamily="34" charset="0"/>
              </a:rPr>
              <a:t> NCE-Fabric Open APIs and Application Scenarios</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a:p>
            <a:pPr lvl="1"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Northbound Open Neutron APIs</a:t>
            </a:r>
          </a:p>
          <a:p>
            <a:pPr lvl="1"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Northbound Open APIs for VPC Services</a:t>
            </a:r>
          </a:p>
          <a:p>
            <a:pPr lvl="1"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Northbound Open APIs for Multicast VPC Services</a:t>
            </a:r>
          </a:p>
          <a:p>
            <a:pPr lvl="1"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Northbound Open APIs for SFCs</a:t>
            </a:r>
          </a:p>
          <a:p>
            <a:pPr lvl="1"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Other Open APIs</a:t>
            </a: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Example of Invoking Neutron APIs for Intra-VPC Communication</a:t>
            </a:r>
          </a:p>
        </p:txBody>
      </p:sp>
    </p:spTree>
    <p:extLst>
      <p:ext uri="{BB962C8B-B14F-4D97-AF65-F5344CB8AC3E}">
        <p14:creationId xmlns:p14="http://schemas.microsoft.com/office/powerpoint/2010/main" val="132519261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sym typeface="Huawei Sans" panose="020C0503030203020204" pitchFamily="34" charset="0"/>
              </a:rPr>
              <a:t>Overview of </a:t>
            </a:r>
            <a:r>
              <a:rPr lang="en-US">
                <a:sym typeface="Huawei Sans" panose="020C0503030203020204" pitchFamily="34" charset="0"/>
              </a:rPr>
              <a:t>iMaster NCE-Fabric Open API</a:t>
            </a:r>
            <a:endParaRPr lang="en-US" altLang="zh-CN" dirty="0">
              <a:sym typeface="Huawei Sans" panose="020C0503030203020204" pitchFamily="34" charset="0"/>
            </a:endParaRPr>
          </a:p>
        </p:txBody>
      </p:sp>
      <p:sp>
        <p:nvSpPr>
          <p:cNvPr id="39" name="文本框 38"/>
          <p:cNvSpPr txBox="1"/>
          <p:nvPr/>
        </p:nvSpPr>
        <p:spPr>
          <a:xfrm>
            <a:off x="1001761" y="3512241"/>
            <a:ext cx="2240210" cy="373577"/>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Physical network</a:t>
            </a:r>
          </a:p>
        </p:txBody>
      </p:sp>
      <p:sp>
        <p:nvSpPr>
          <p:cNvPr id="41" name="文本框 40"/>
          <p:cNvSpPr txBox="1"/>
          <p:nvPr/>
        </p:nvSpPr>
        <p:spPr>
          <a:xfrm>
            <a:off x="1001761" y="4351567"/>
            <a:ext cx="2240210" cy="373577"/>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200">
                <a:solidFill>
                  <a:schemeClr val="tx1"/>
                </a:solidFill>
                <a:latin typeface="Arial"/>
              </a:defRPr>
            </a:lvl1p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Public resource</a:t>
            </a:r>
          </a:p>
        </p:txBody>
      </p:sp>
      <p:sp>
        <p:nvSpPr>
          <p:cNvPr id="42" name="文本框 41"/>
          <p:cNvSpPr txBox="1"/>
          <p:nvPr/>
        </p:nvSpPr>
        <p:spPr>
          <a:xfrm>
            <a:off x="1001761" y="2672916"/>
            <a:ext cx="2240210" cy="373577"/>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200">
                <a:solidFill>
                  <a:schemeClr val="tx1"/>
                </a:solidFill>
                <a:latin typeface="Arial"/>
              </a:defRPr>
            </a:lvl1p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Underlay configuration</a:t>
            </a:r>
          </a:p>
        </p:txBody>
      </p:sp>
      <p:sp>
        <p:nvSpPr>
          <p:cNvPr id="56" name="圆角矩形 55"/>
          <p:cNvSpPr/>
          <p:nvPr/>
        </p:nvSpPr>
        <p:spPr>
          <a:xfrm>
            <a:off x="455622" y="1791923"/>
            <a:ext cx="3332488" cy="4229365"/>
          </a:xfrm>
          <a:prstGeom prst="roundRect">
            <a:avLst>
              <a:gd name="adj" fmla="val 1847"/>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nchorCtr="0"/>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圆角矩形 58"/>
          <p:cNvSpPr/>
          <p:nvPr/>
        </p:nvSpPr>
        <p:spPr>
          <a:xfrm>
            <a:off x="3913474" y="1791923"/>
            <a:ext cx="4356484" cy="4229365"/>
          </a:xfrm>
          <a:prstGeom prst="roundRect">
            <a:avLst>
              <a:gd name="adj" fmla="val 1847"/>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nchorCtr="0"/>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五边形 39"/>
          <p:cNvSpPr/>
          <p:nvPr/>
        </p:nvSpPr>
        <p:spPr bwMode="auto">
          <a:xfrm>
            <a:off x="466524" y="1292586"/>
            <a:ext cx="3532674" cy="384692"/>
          </a:xfrm>
          <a:prstGeom prst="homePlate">
            <a:avLst/>
          </a:prstGeom>
          <a:solidFill>
            <a:srgbClr val="00B0F0"/>
          </a:solidFill>
        </p:spPr>
        <p:txBody>
          <a:bodyPr wrap="square" rtlCol="0" anchor="ctr" anchorCtr="0">
            <a:noAutofit/>
          </a:bodyPr>
          <a:lstStyle/>
          <a:p>
            <a:pPr algn="ctr" fontAlgn="ctr">
              <a:spcBef>
                <a:spcPts val="0"/>
              </a:spcBef>
              <a:spcAft>
                <a:spcPts val="0"/>
              </a:spcAft>
            </a:pPr>
            <a:r>
              <a:rPr lang="en-US"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Planning and Design</a:t>
            </a:r>
          </a:p>
        </p:txBody>
      </p:sp>
      <p:sp>
        <p:nvSpPr>
          <p:cNvPr id="43" name="燕尾形 42"/>
          <p:cNvSpPr/>
          <p:nvPr/>
        </p:nvSpPr>
        <p:spPr bwMode="auto">
          <a:xfrm>
            <a:off x="3913473" y="1291618"/>
            <a:ext cx="4500500" cy="385660"/>
          </a:xfrm>
          <a:prstGeom prst="chevron">
            <a:avLst/>
          </a:prstGeom>
          <a:solidFill>
            <a:srgbClr val="00B0F0"/>
          </a:solidFill>
        </p:spPr>
        <p:txBody>
          <a:bodyPr wrap="square" rtlCol="0" anchor="ctr" anchorCtr="0">
            <a:noAutofit/>
          </a:bodyPr>
          <a:lstStyle/>
          <a:p>
            <a:pPr algn="ctr" fontAlgn="ctr">
              <a:spcBef>
                <a:spcPts val="0"/>
              </a:spcBef>
              <a:spcAft>
                <a:spcPts val="0"/>
              </a:spcAft>
            </a:pPr>
            <a:r>
              <a:rPr lang="en-US"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Service Provisioning (Key Point)</a:t>
            </a:r>
          </a:p>
        </p:txBody>
      </p:sp>
      <p:sp>
        <p:nvSpPr>
          <p:cNvPr id="44" name="燕尾形 43"/>
          <p:cNvSpPr/>
          <p:nvPr/>
        </p:nvSpPr>
        <p:spPr bwMode="auto">
          <a:xfrm>
            <a:off x="8328248" y="1292496"/>
            <a:ext cx="3528392" cy="385660"/>
          </a:xfrm>
          <a:prstGeom prst="chevron">
            <a:avLst/>
          </a:prstGeom>
          <a:solidFill>
            <a:srgbClr val="00B0F0"/>
          </a:solidFill>
        </p:spPr>
        <p:txBody>
          <a:bodyPr wrap="square" rtlCol="0" anchor="ctr" anchorCtr="0">
            <a:noAutofit/>
          </a:bodyPr>
          <a:lstStyle/>
          <a:p>
            <a:pPr algn="ctr" fontAlgn="ctr">
              <a:spcBef>
                <a:spcPts val="0"/>
              </a:spcBef>
              <a:spcAft>
                <a:spcPts val="0"/>
              </a:spcAft>
            </a:pPr>
            <a:r>
              <a:rPr lang="en-US"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Maintenance and Monitoring</a:t>
            </a:r>
          </a:p>
        </p:txBody>
      </p:sp>
      <p:sp>
        <p:nvSpPr>
          <p:cNvPr id="45" name="圆角矩形 44"/>
          <p:cNvSpPr/>
          <p:nvPr/>
        </p:nvSpPr>
        <p:spPr>
          <a:xfrm>
            <a:off x="8395321" y="1791923"/>
            <a:ext cx="3317303" cy="4229365"/>
          </a:xfrm>
          <a:prstGeom prst="roundRect">
            <a:avLst>
              <a:gd name="adj" fmla="val 1847"/>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nchorCtr="0"/>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文本框 45"/>
          <p:cNvSpPr txBox="1"/>
          <p:nvPr/>
        </p:nvSpPr>
        <p:spPr>
          <a:xfrm>
            <a:off x="5087888" y="2132856"/>
            <a:ext cx="1913147" cy="373577"/>
          </a:xfrm>
          <a:prstGeom prst="roundRect">
            <a:avLst/>
          </a:prstGeom>
          <a:solidFill>
            <a:srgbClr val="00B0F0"/>
          </a:solidFill>
          <a:ln>
            <a:solidFill>
              <a:srgbClr val="93D7F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Neutron</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文本框 46"/>
          <p:cNvSpPr txBox="1"/>
          <p:nvPr/>
        </p:nvSpPr>
        <p:spPr>
          <a:xfrm>
            <a:off x="5099881" y="2822549"/>
            <a:ext cx="1913147" cy="373577"/>
          </a:xfrm>
          <a:prstGeom prst="roundRect">
            <a:avLst/>
          </a:prstGeom>
          <a:solidFill>
            <a:srgbClr val="00B0F0"/>
          </a:solidFill>
          <a:ln>
            <a:solidFill>
              <a:srgbClr val="93D7F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VPC</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p:cNvSpPr txBox="1"/>
          <p:nvPr/>
        </p:nvSpPr>
        <p:spPr>
          <a:xfrm>
            <a:off x="5099881" y="3512242"/>
            <a:ext cx="1913147" cy="373577"/>
          </a:xfrm>
          <a:prstGeom prst="roundRect">
            <a:avLst/>
          </a:prstGeom>
          <a:solidFill>
            <a:srgbClr val="00B0F0"/>
          </a:solidFill>
          <a:ln>
            <a:solidFill>
              <a:srgbClr val="93D7F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Multicast VPC</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文本框 48"/>
          <p:cNvSpPr txBox="1"/>
          <p:nvPr/>
        </p:nvSpPr>
        <p:spPr>
          <a:xfrm>
            <a:off x="5108823" y="4201935"/>
            <a:ext cx="1913147" cy="373577"/>
          </a:xfrm>
          <a:prstGeom prst="roundRect">
            <a:avLst/>
          </a:prstGeom>
          <a:solidFill>
            <a:srgbClr val="00B0F0"/>
          </a:solidFill>
          <a:ln>
            <a:solidFill>
              <a:srgbClr val="93D7F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SFC</a:t>
            </a:r>
          </a:p>
        </p:txBody>
      </p:sp>
      <p:sp>
        <p:nvSpPr>
          <p:cNvPr id="50" name="文本框 49"/>
          <p:cNvSpPr txBox="1"/>
          <p:nvPr/>
        </p:nvSpPr>
        <p:spPr>
          <a:xfrm>
            <a:off x="5114528" y="4891627"/>
            <a:ext cx="1913147" cy="373577"/>
          </a:xfrm>
          <a:prstGeom prst="roundRect">
            <a:avLst/>
          </a:prstGeom>
          <a:solidFill>
            <a:srgbClr val="00B0F0"/>
          </a:solidFill>
          <a:ln>
            <a:solidFill>
              <a:srgbClr val="93D7F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Tenant</a:t>
            </a:r>
          </a:p>
        </p:txBody>
      </p:sp>
      <p:sp>
        <p:nvSpPr>
          <p:cNvPr id="55" name="文本框 54"/>
          <p:cNvSpPr txBox="1"/>
          <p:nvPr/>
        </p:nvSpPr>
        <p:spPr>
          <a:xfrm>
            <a:off x="9135870" y="3535385"/>
            <a:ext cx="1913147" cy="373577"/>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O&amp;M</a:t>
            </a:r>
          </a:p>
        </p:txBody>
      </p:sp>
    </p:spTree>
    <p:extLst>
      <p:ext uri="{BB962C8B-B14F-4D97-AF65-F5344CB8AC3E}">
        <p14:creationId xmlns:p14="http://schemas.microsoft.com/office/powerpoint/2010/main" val="189493600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110514" y="1297346"/>
            <a:ext cx="8124095" cy="5084404"/>
            <a:chOff x="1271528" y="1236765"/>
            <a:chExt cx="8124095" cy="5084404"/>
          </a:xfrm>
        </p:grpSpPr>
        <p:sp>
          <p:nvSpPr>
            <p:cNvPr id="44" name="矩形 43"/>
            <p:cNvSpPr/>
            <p:nvPr/>
          </p:nvSpPr>
          <p:spPr>
            <a:xfrm>
              <a:off x="1271528" y="3784823"/>
              <a:ext cx="3073010" cy="2536346"/>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矩形 44"/>
            <p:cNvSpPr/>
            <p:nvPr/>
          </p:nvSpPr>
          <p:spPr>
            <a:xfrm>
              <a:off x="6005758" y="3811994"/>
              <a:ext cx="3389865" cy="2475790"/>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矩形 41"/>
            <p:cNvSpPr/>
            <p:nvPr/>
          </p:nvSpPr>
          <p:spPr>
            <a:xfrm>
              <a:off x="5980626" y="1944713"/>
              <a:ext cx="3389865" cy="1667660"/>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矩形 42"/>
            <p:cNvSpPr/>
            <p:nvPr/>
          </p:nvSpPr>
          <p:spPr>
            <a:xfrm>
              <a:off x="1272078" y="2045382"/>
              <a:ext cx="3073010" cy="1667660"/>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云形 3"/>
            <p:cNvSpPr/>
            <p:nvPr/>
          </p:nvSpPr>
          <p:spPr>
            <a:xfrm>
              <a:off x="2529538" y="3876084"/>
              <a:ext cx="1158542" cy="977671"/>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2177 w 43256"/>
                <a:gd name="connsiteY14" fmla="*/ 4579 h 43219"/>
                <a:gd name="connsiteX15" fmla="*/ 22536 w 43256"/>
                <a:gd name="connsiteY15" fmla="*/ 3189 h 43219"/>
                <a:gd name="connsiteX16" fmla="*/ 14036 w 43256"/>
                <a:gd name="connsiteY16" fmla="*/ 5051 h 43219"/>
                <a:gd name="connsiteX17" fmla="*/ 15336 w 43256"/>
                <a:gd name="connsiteY17" fmla="*/ 6399 h 43219"/>
                <a:gd name="connsiteX18" fmla="*/ 4163 w 43256"/>
                <a:gd name="connsiteY18" fmla="*/ 15648 h 43219"/>
                <a:gd name="connsiteX19" fmla="*/ 3936 w 43256"/>
                <a:gd name="connsiteY1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14036 w 43256"/>
                <a:gd name="connsiteY14" fmla="*/ 5051 h 43219"/>
                <a:gd name="connsiteX15" fmla="*/ 15336 w 43256"/>
                <a:gd name="connsiteY15" fmla="*/ 6399 h 43219"/>
                <a:gd name="connsiteX16" fmla="*/ 4163 w 43256"/>
                <a:gd name="connsiteY16" fmla="*/ 15648 h 43219"/>
                <a:gd name="connsiteX17" fmla="*/ 3936 w 43256"/>
                <a:gd name="connsiteY1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4163 w 43256"/>
                <a:gd name="connsiteY14" fmla="*/ 15648 h 43219"/>
                <a:gd name="connsiteX15" fmla="*/ 3936 w 43256"/>
                <a:gd name="connsiteY1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41834 w 43256"/>
                <a:gd name="connsiteY8" fmla="*/ 15213 h 43219"/>
                <a:gd name="connsiteX9" fmla="*/ 40386 w 43256"/>
                <a:gd name="connsiteY9" fmla="*/ 17889 h 43219"/>
                <a:gd name="connsiteX10" fmla="*/ 38360 w 43256"/>
                <a:gd name="connsiteY10" fmla="*/ 5285 h 43219"/>
                <a:gd name="connsiteX11" fmla="*/ 38436 w 43256"/>
                <a:gd name="connsiteY11" fmla="*/ 6549 h 43219"/>
                <a:gd name="connsiteX12" fmla="*/ 4163 w 43256"/>
                <a:gd name="connsiteY12" fmla="*/ 15648 h 43219"/>
                <a:gd name="connsiteX13" fmla="*/ 3936 w 43256"/>
                <a:gd name="connsiteY1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8360 w 43256"/>
                <a:gd name="connsiteY8" fmla="*/ 5285 h 43219"/>
                <a:gd name="connsiteX9" fmla="*/ 38436 w 43256"/>
                <a:gd name="connsiteY9" fmla="*/ 6549 h 43219"/>
                <a:gd name="connsiteX10" fmla="*/ 4163 w 43256"/>
                <a:gd name="connsiteY10" fmla="*/ 15648 h 43219"/>
                <a:gd name="connsiteX11" fmla="*/ 3936 w 43256"/>
                <a:gd name="connsiteY11"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28863 w 43256"/>
                <a:gd name="connsiteY4" fmla="*/ 34610 h 43219"/>
                <a:gd name="connsiteX5" fmla="*/ 28596 w 43256"/>
                <a:gd name="connsiteY5" fmla="*/ 36519 h 43219"/>
                <a:gd name="connsiteX6" fmla="*/ 38360 w 43256"/>
                <a:gd name="connsiteY6" fmla="*/ 5285 h 43219"/>
                <a:gd name="connsiteX7" fmla="*/ 38436 w 43256"/>
                <a:gd name="connsiteY7" fmla="*/ 6549 h 43219"/>
                <a:gd name="connsiteX8" fmla="*/ 4163 w 43256"/>
                <a:gd name="connsiteY8" fmla="*/ 15648 h 43219"/>
                <a:gd name="connsiteX9" fmla="*/ 3936 w 43256"/>
                <a:gd name="connsiteY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28863 w 43256"/>
                <a:gd name="connsiteY2" fmla="*/ 34610 h 43219"/>
                <a:gd name="connsiteX3" fmla="*/ 28596 w 43256"/>
                <a:gd name="connsiteY3" fmla="*/ 36519 h 43219"/>
                <a:gd name="connsiteX4" fmla="*/ 38360 w 43256"/>
                <a:gd name="connsiteY4" fmla="*/ 5285 h 43219"/>
                <a:gd name="connsiteX5" fmla="*/ 38436 w 43256"/>
                <a:gd name="connsiteY5" fmla="*/ 6549 h 43219"/>
                <a:gd name="connsiteX6" fmla="*/ 4163 w 43256"/>
                <a:gd name="connsiteY6" fmla="*/ 15648 h 43219"/>
                <a:gd name="connsiteX7" fmla="*/ 3936 w 43256"/>
                <a:gd name="connsiteY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360 w 43256"/>
                <a:gd name="connsiteY2" fmla="*/ 5285 h 43219"/>
                <a:gd name="connsiteX3" fmla="*/ 38436 w 43256"/>
                <a:gd name="connsiteY3" fmla="*/ 6549 h 43219"/>
                <a:gd name="connsiteX4" fmla="*/ 4163 w 43256"/>
                <a:gd name="connsiteY4" fmla="*/ 15648 h 43219"/>
                <a:gd name="connsiteX5" fmla="*/ 3936 w 43256"/>
                <a:gd name="connsiteY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163 w 43256"/>
                <a:gd name="connsiteY2" fmla="*/ 15648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800 w 43256"/>
                <a:gd name="connsiteY2" fmla="*/ 15024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89 w 43256"/>
                <a:gd name="connsiteY2" fmla="*/ 13963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3889 w 43256"/>
                <a:gd name="connsiteY0" fmla="*/ 13963 h 43219"/>
                <a:gd name="connsiteX1" fmla="*/ 3936 w 43256"/>
                <a:gd name="connsiteY1" fmla="*/ 14229 h 43219"/>
              </a:gdLst>
              <a:ahLst/>
              <a:cxnLst>
                <a:cxn ang="0">
                  <a:pos x="connsiteX0" y="connsiteY0"/>
                </a:cxn>
                <a:cxn ang="0">
                  <a:pos x="connsiteX1" y="connsiteY1"/>
                </a:cxn>
              </a:cxnLst>
              <a:rect l="l" t="t" r="r" b="b"/>
              <a:pathLst>
                <a:path w="43256" h="43219">
                  <a:moveTo>
                    <a:pt x="3936" y="14229"/>
                  </a:moveTo>
                  <a:cubicBezTo>
                    <a:pt x="3665" y="11516"/>
                    <a:pt x="4297" y="8780"/>
                    <a:pt x="5659" y="6766"/>
                  </a:cubicBezTo>
                  <a:cubicBezTo>
                    <a:pt x="7811" y="3585"/>
                    <a:pt x="11300" y="2876"/>
                    <a:pt x="14041" y="5061"/>
                  </a:cubicBezTo>
                  <a:cubicBezTo>
                    <a:pt x="15714" y="768"/>
                    <a:pt x="19950" y="-119"/>
                    <a:pt x="22492" y="3291"/>
                  </a:cubicBezTo>
                  <a:cubicBezTo>
                    <a:pt x="23133" y="1542"/>
                    <a:pt x="24364" y="333"/>
                    <a:pt x="25785" y="59"/>
                  </a:cubicBezTo>
                  <a:cubicBezTo>
                    <a:pt x="27349" y="-243"/>
                    <a:pt x="28911" y="629"/>
                    <a:pt x="29869" y="2340"/>
                  </a:cubicBezTo>
                  <a:cubicBezTo>
                    <a:pt x="31251" y="126"/>
                    <a:pt x="33537" y="-601"/>
                    <a:pt x="35499" y="549"/>
                  </a:cubicBezTo>
                  <a:cubicBezTo>
                    <a:pt x="36994" y="1425"/>
                    <a:pt x="38066" y="3259"/>
                    <a:pt x="38354" y="5435"/>
                  </a:cubicBezTo>
                  <a:cubicBezTo>
                    <a:pt x="40082" y="6077"/>
                    <a:pt x="41458" y="7857"/>
                    <a:pt x="42018" y="10177"/>
                  </a:cubicBezTo>
                  <a:cubicBezTo>
                    <a:pt x="42425" y="11861"/>
                    <a:pt x="42367" y="13690"/>
                    <a:pt x="41854" y="15319"/>
                  </a:cubicBezTo>
                  <a:cubicBezTo>
                    <a:pt x="43115" y="17553"/>
                    <a:pt x="43556" y="20449"/>
                    <a:pt x="43052" y="23181"/>
                  </a:cubicBezTo>
                  <a:cubicBezTo>
                    <a:pt x="42382" y="26813"/>
                    <a:pt x="40164" y="29533"/>
                    <a:pt x="37440" y="30063"/>
                  </a:cubicBezTo>
                  <a:cubicBezTo>
                    <a:pt x="37427" y="32330"/>
                    <a:pt x="36694" y="34480"/>
                    <a:pt x="35431" y="35960"/>
                  </a:cubicBezTo>
                  <a:cubicBezTo>
                    <a:pt x="33512" y="38209"/>
                    <a:pt x="30740" y="38498"/>
                    <a:pt x="28591" y="36674"/>
                  </a:cubicBezTo>
                  <a:cubicBezTo>
                    <a:pt x="27896" y="39807"/>
                    <a:pt x="26035" y="42202"/>
                    <a:pt x="23703" y="42965"/>
                  </a:cubicBezTo>
                  <a:cubicBezTo>
                    <a:pt x="20955" y="43864"/>
                    <a:pt x="18087" y="42332"/>
                    <a:pt x="16516" y="39125"/>
                  </a:cubicBezTo>
                  <a:cubicBezTo>
                    <a:pt x="12808" y="42169"/>
                    <a:pt x="7992" y="40458"/>
                    <a:pt x="5840" y="35331"/>
                  </a:cubicBezTo>
                  <a:cubicBezTo>
                    <a:pt x="3726" y="35668"/>
                    <a:pt x="1741" y="33883"/>
                    <a:pt x="1146" y="31109"/>
                  </a:cubicBezTo>
                  <a:cubicBezTo>
                    <a:pt x="715" y="29102"/>
                    <a:pt x="1096" y="26936"/>
                    <a:pt x="2149" y="25410"/>
                  </a:cubicBezTo>
                  <a:cubicBezTo>
                    <a:pt x="655" y="24213"/>
                    <a:pt x="-177" y="21916"/>
                    <a:pt x="31" y="19563"/>
                  </a:cubicBezTo>
                  <a:cubicBezTo>
                    <a:pt x="275" y="16808"/>
                    <a:pt x="1881" y="14650"/>
                    <a:pt x="3899" y="14366"/>
                  </a:cubicBezTo>
                  <a:cubicBezTo>
                    <a:pt x="3911" y="14320"/>
                    <a:pt x="3924" y="14275"/>
                    <a:pt x="3936" y="14229"/>
                  </a:cubicBezTo>
                  <a:close/>
                </a:path>
                <a:path w="43256" h="43219" fill="none" extrusionOk="0">
                  <a:moveTo>
                    <a:pt x="3889" y="13963"/>
                  </a:moveTo>
                  <a:cubicBezTo>
                    <a:pt x="3886" y="13986"/>
                    <a:pt x="3984" y="14710"/>
                    <a:pt x="3936" y="14229"/>
                  </a:cubicBezTo>
                </a:path>
              </a:pathLst>
            </a:custGeom>
            <a:solidFill>
              <a:srgbClr val="1AABE2">
                <a:alpha val="5000"/>
              </a:srgbClr>
            </a:solidFill>
            <a:ln w="9525">
              <a:solidFill>
                <a:srgbClr val="1AABE2">
                  <a:alpha val="30000"/>
                </a:srgbClr>
              </a:solidFill>
              <a:round/>
              <a:headEnd/>
              <a:tailEnd/>
            </a:ln>
          </p:spPr>
          <p:txBody>
            <a:bodyPr lIns="99562" tIns="49781" rIns="99562" bIns="49781" anchor="ctr"/>
            <a:lstStyle/>
            <a:p>
              <a:pPr algn="ctr" defTabSz="1211808" eaLnBrk="1" fontAlgn="ctr" hangingPunct="1"/>
              <a:endParaRPr kumimoji="0" lang="en-US" altLang="zh-CN" sz="700" b="1" kern="0" dirty="0">
                <a:solidFill>
                  <a:sysClr val="windowText" lastClr="000000"/>
                </a:solidFill>
                <a:latin typeface="Huawei Sans" panose="020C0503030203020204" pitchFamily="34" charset="0"/>
                <a:ea typeface="方正兰亭黑简体" panose="02000000000000000000" pitchFamily="2" charset="-122"/>
                <a:cs typeface="Calibri" panose="020F0502020204030204" pitchFamily="34" charset="0"/>
                <a:sym typeface="Huawei Sans" panose="020C0503030203020204" pitchFamily="34" charset="0"/>
              </a:endParaRPr>
            </a:p>
          </p:txBody>
        </p:sp>
        <p:sp>
          <p:nvSpPr>
            <p:cNvPr id="9" name="云形 3"/>
            <p:cNvSpPr/>
            <p:nvPr/>
          </p:nvSpPr>
          <p:spPr>
            <a:xfrm>
              <a:off x="2681938" y="2545124"/>
              <a:ext cx="1158542" cy="977671"/>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2177 w 43256"/>
                <a:gd name="connsiteY14" fmla="*/ 4579 h 43219"/>
                <a:gd name="connsiteX15" fmla="*/ 22536 w 43256"/>
                <a:gd name="connsiteY15" fmla="*/ 3189 h 43219"/>
                <a:gd name="connsiteX16" fmla="*/ 14036 w 43256"/>
                <a:gd name="connsiteY16" fmla="*/ 5051 h 43219"/>
                <a:gd name="connsiteX17" fmla="*/ 15336 w 43256"/>
                <a:gd name="connsiteY17" fmla="*/ 6399 h 43219"/>
                <a:gd name="connsiteX18" fmla="*/ 4163 w 43256"/>
                <a:gd name="connsiteY18" fmla="*/ 15648 h 43219"/>
                <a:gd name="connsiteX19" fmla="*/ 3936 w 43256"/>
                <a:gd name="connsiteY1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14036 w 43256"/>
                <a:gd name="connsiteY14" fmla="*/ 5051 h 43219"/>
                <a:gd name="connsiteX15" fmla="*/ 15336 w 43256"/>
                <a:gd name="connsiteY15" fmla="*/ 6399 h 43219"/>
                <a:gd name="connsiteX16" fmla="*/ 4163 w 43256"/>
                <a:gd name="connsiteY16" fmla="*/ 15648 h 43219"/>
                <a:gd name="connsiteX17" fmla="*/ 3936 w 43256"/>
                <a:gd name="connsiteY1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4163 w 43256"/>
                <a:gd name="connsiteY14" fmla="*/ 15648 h 43219"/>
                <a:gd name="connsiteX15" fmla="*/ 3936 w 43256"/>
                <a:gd name="connsiteY1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41834 w 43256"/>
                <a:gd name="connsiteY8" fmla="*/ 15213 h 43219"/>
                <a:gd name="connsiteX9" fmla="*/ 40386 w 43256"/>
                <a:gd name="connsiteY9" fmla="*/ 17889 h 43219"/>
                <a:gd name="connsiteX10" fmla="*/ 38360 w 43256"/>
                <a:gd name="connsiteY10" fmla="*/ 5285 h 43219"/>
                <a:gd name="connsiteX11" fmla="*/ 38436 w 43256"/>
                <a:gd name="connsiteY11" fmla="*/ 6549 h 43219"/>
                <a:gd name="connsiteX12" fmla="*/ 4163 w 43256"/>
                <a:gd name="connsiteY12" fmla="*/ 15648 h 43219"/>
                <a:gd name="connsiteX13" fmla="*/ 3936 w 43256"/>
                <a:gd name="connsiteY1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8360 w 43256"/>
                <a:gd name="connsiteY8" fmla="*/ 5285 h 43219"/>
                <a:gd name="connsiteX9" fmla="*/ 38436 w 43256"/>
                <a:gd name="connsiteY9" fmla="*/ 6549 h 43219"/>
                <a:gd name="connsiteX10" fmla="*/ 4163 w 43256"/>
                <a:gd name="connsiteY10" fmla="*/ 15648 h 43219"/>
                <a:gd name="connsiteX11" fmla="*/ 3936 w 43256"/>
                <a:gd name="connsiteY11"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28863 w 43256"/>
                <a:gd name="connsiteY4" fmla="*/ 34610 h 43219"/>
                <a:gd name="connsiteX5" fmla="*/ 28596 w 43256"/>
                <a:gd name="connsiteY5" fmla="*/ 36519 h 43219"/>
                <a:gd name="connsiteX6" fmla="*/ 38360 w 43256"/>
                <a:gd name="connsiteY6" fmla="*/ 5285 h 43219"/>
                <a:gd name="connsiteX7" fmla="*/ 38436 w 43256"/>
                <a:gd name="connsiteY7" fmla="*/ 6549 h 43219"/>
                <a:gd name="connsiteX8" fmla="*/ 4163 w 43256"/>
                <a:gd name="connsiteY8" fmla="*/ 15648 h 43219"/>
                <a:gd name="connsiteX9" fmla="*/ 3936 w 43256"/>
                <a:gd name="connsiteY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28863 w 43256"/>
                <a:gd name="connsiteY2" fmla="*/ 34610 h 43219"/>
                <a:gd name="connsiteX3" fmla="*/ 28596 w 43256"/>
                <a:gd name="connsiteY3" fmla="*/ 36519 h 43219"/>
                <a:gd name="connsiteX4" fmla="*/ 38360 w 43256"/>
                <a:gd name="connsiteY4" fmla="*/ 5285 h 43219"/>
                <a:gd name="connsiteX5" fmla="*/ 38436 w 43256"/>
                <a:gd name="connsiteY5" fmla="*/ 6549 h 43219"/>
                <a:gd name="connsiteX6" fmla="*/ 4163 w 43256"/>
                <a:gd name="connsiteY6" fmla="*/ 15648 h 43219"/>
                <a:gd name="connsiteX7" fmla="*/ 3936 w 43256"/>
                <a:gd name="connsiteY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360 w 43256"/>
                <a:gd name="connsiteY2" fmla="*/ 5285 h 43219"/>
                <a:gd name="connsiteX3" fmla="*/ 38436 w 43256"/>
                <a:gd name="connsiteY3" fmla="*/ 6549 h 43219"/>
                <a:gd name="connsiteX4" fmla="*/ 4163 w 43256"/>
                <a:gd name="connsiteY4" fmla="*/ 15648 h 43219"/>
                <a:gd name="connsiteX5" fmla="*/ 3936 w 43256"/>
                <a:gd name="connsiteY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163 w 43256"/>
                <a:gd name="connsiteY2" fmla="*/ 15648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800 w 43256"/>
                <a:gd name="connsiteY2" fmla="*/ 15024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89 w 43256"/>
                <a:gd name="connsiteY2" fmla="*/ 13963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3889 w 43256"/>
                <a:gd name="connsiteY0" fmla="*/ 13963 h 43219"/>
                <a:gd name="connsiteX1" fmla="*/ 3936 w 43256"/>
                <a:gd name="connsiteY1" fmla="*/ 14229 h 43219"/>
              </a:gdLst>
              <a:ahLst/>
              <a:cxnLst>
                <a:cxn ang="0">
                  <a:pos x="connsiteX0" y="connsiteY0"/>
                </a:cxn>
                <a:cxn ang="0">
                  <a:pos x="connsiteX1" y="connsiteY1"/>
                </a:cxn>
              </a:cxnLst>
              <a:rect l="l" t="t" r="r" b="b"/>
              <a:pathLst>
                <a:path w="43256" h="43219">
                  <a:moveTo>
                    <a:pt x="3936" y="14229"/>
                  </a:moveTo>
                  <a:cubicBezTo>
                    <a:pt x="3665" y="11516"/>
                    <a:pt x="4297" y="8780"/>
                    <a:pt x="5659" y="6766"/>
                  </a:cubicBezTo>
                  <a:cubicBezTo>
                    <a:pt x="7811" y="3585"/>
                    <a:pt x="11300" y="2876"/>
                    <a:pt x="14041" y="5061"/>
                  </a:cubicBezTo>
                  <a:cubicBezTo>
                    <a:pt x="15714" y="768"/>
                    <a:pt x="19950" y="-119"/>
                    <a:pt x="22492" y="3291"/>
                  </a:cubicBezTo>
                  <a:cubicBezTo>
                    <a:pt x="23133" y="1542"/>
                    <a:pt x="24364" y="333"/>
                    <a:pt x="25785" y="59"/>
                  </a:cubicBezTo>
                  <a:cubicBezTo>
                    <a:pt x="27349" y="-243"/>
                    <a:pt x="28911" y="629"/>
                    <a:pt x="29869" y="2340"/>
                  </a:cubicBezTo>
                  <a:cubicBezTo>
                    <a:pt x="31251" y="126"/>
                    <a:pt x="33537" y="-601"/>
                    <a:pt x="35499" y="549"/>
                  </a:cubicBezTo>
                  <a:cubicBezTo>
                    <a:pt x="36994" y="1425"/>
                    <a:pt x="38066" y="3259"/>
                    <a:pt x="38354" y="5435"/>
                  </a:cubicBezTo>
                  <a:cubicBezTo>
                    <a:pt x="40082" y="6077"/>
                    <a:pt x="41458" y="7857"/>
                    <a:pt x="42018" y="10177"/>
                  </a:cubicBezTo>
                  <a:cubicBezTo>
                    <a:pt x="42425" y="11861"/>
                    <a:pt x="42367" y="13690"/>
                    <a:pt x="41854" y="15319"/>
                  </a:cubicBezTo>
                  <a:cubicBezTo>
                    <a:pt x="43115" y="17553"/>
                    <a:pt x="43556" y="20449"/>
                    <a:pt x="43052" y="23181"/>
                  </a:cubicBezTo>
                  <a:cubicBezTo>
                    <a:pt x="42382" y="26813"/>
                    <a:pt x="40164" y="29533"/>
                    <a:pt x="37440" y="30063"/>
                  </a:cubicBezTo>
                  <a:cubicBezTo>
                    <a:pt x="37427" y="32330"/>
                    <a:pt x="36694" y="34480"/>
                    <a:pt x="35431" y="35960"/>
                  </a:cubicBezTo>
                  <a:cubicBezTo>
                    <a:pt x="33512" y="38209"/>
                    <a:pt x="30740" y="38498"/>
                    <a:pt x="28591" y="36674"/>
                  </a:cubicBezTo>
                  <a:cubicBezTo>
                    <a:pt x="27896" y="39807"/>
                    <a:pt x="26035" y="42202"/>
                    <a:pt x="23703" y="42965"/>
                  </a:cubicBezTo>
                  <a:cubicBezTo>
                    <a:pt x="20955" y="43864"/>
                    <a:pt x="18087" y="42332"/>
                    <a:pt x="16516" y="39125"/>
                  </a:cubicBezTo>
                  <a:cubicBezTo>
                    <a:pt x="12808" y="42169"/>
                    <a:pt x="7992" y="40458"/>
                    <a:pt x="5840" y="35331"/>
                  </a:cubicBezTo>
                  <a:cubicBezTo>
                    <a:pt x="3726" y="35668"/>
                    <a:pt x="1741" y="33883"/>
                    <a:pt x="1146" y="31109"/>
                  </a:cubicBezTo>
                  <a:cubicBezTo>
                    <a:pt x="715" y="29102"/>
                    <a:pt x="1096" y="26936"/>
                    <a:pt x="2149" y="25410"/>
                  </a:cubicBezTo>
                  <a:cubicBezTo>
                    <a:pt x="655" y="24213"/>
                    <a:pt x="-177" y="21916"/>
                    <a:pt x="31" y="19563"/>
                  </a:cubicBezTo>
                  <a:cubicBezTo>
                    <a:pt x="275" y="16808"/>
                    <a:pt x="1881" y="14650"/>
                    <a:pt x="3899" y="14366"/>
                  </a:cubicBezTo>
                  <a:cubicBezTo>
                    <a:pt x="3911" y="14320"/>
                    <a:pt x="3924" y="14275"/>
                    <a:pt x="3936" y="14229"/>
                  </a:cubicBezTo>
                  <a:close/>
                </a:path>
                <a:path w="43256" h="43219" fill="none" extrusionOk="0">
                  <a:moveTo>
                    <a:pt x="3889" y="13963"/>
                  </a:moveTo>
                  <a:cubicBezTo>
                    <a:pt x="3886" y="13986"/>
                    <a:pt x="3984" y="14710"/>
                    <a:pt x="3936" y="14229"/>
                  </a:cubicBezTo>
                </a:path>
              </a:pathLst>
            </a:custGeom>
            <a:solidFill>
              <a:srgbClr val="1AABE2">
                <a:alpha val="5000"/>
              </a:srgbClr>
            </a:solidFill>
            <a:ln w="9525">
              <a:solidFill>
                <a:srgbClr val="1AABE2">
                  <a:alpha val="30000"/>
                </a:srgbClr>
              </a:solidFill>
              <a:round/>
              <a:headEnd/>
              <a:tailEnd/>
            </a:ln>
          </p:spPr>
          <p:txBody>
            <a:bodyPr lIns="99562" tIns="49781" rIns="99562" bIns="49781" anchor="ctr"/>
            <a:lstStyle/>
            <a:p>
              <a:pPr algn="ctr" defTabSz="1211808" eaLnBrk="1" fontAlgn="ctr" hangingPunct="1"/>
              <a:endParaRPr kumimoji="0" lang="en-US" altLang="zh-CN" sz="700" b="1" kern="0" dirty="0">
                <a:solidFill>
                  <a:sysClr val="windowText" lastClr="000000"/>
                </a:solidFill>
                <a:latin typeface="Huawei Sans" panose="020C0503030203020204" pitchFamily="34" charset="0"/>
                <a:ea typeface="方正兰亭黑简体" panose="02000000000000000000" pitchFamily="2" charset="-122"/>
                <a:cs typeface="Calibri" panose="020F0502020204030204" pitchFamily="34" charset="0"/>
                <a:sym typeface="Huawei Sans" panose="020C0503030203020204" pitchFamily="34" charset="0"/>
              </a:endParaRPr>
            </a:p>
          </p:txBody>
        </p:sp>
        <p:sp>
          <p:nvSpPr>
            <p:cNvPr id="10" name="云形 3"/>
            <p:cNvSpPr/>
            <p:nvPr/>
          </p:nvSpPr>
          <p:spPr>
            <a:xfrm>
              <a:off x="6695138" y="2520923"/>
              <a:ext cx="1158542" cy="977671"/>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2177 w 43256"/>
                <a:gd name="connsiteY14" fmla="*/ 4579 h 43219"/>
                <a:gd name="connsiteX15" fmla="*/ 22536 w 43256"/>
                <a:gd name="connsiteY15" fmla="*/ 3189 h 43219"/>
                <a:gd name="connsiteX16" fmla="*/ 14036 w 43256"/>
                <a:gd name="connsiteY16" fmla="*/ 5051 h 43219"/>
                <a:gd name="connsiteX17" fmla="*/ 15336 w 43256"/>
                <a:gd name="connsiteY17" fmla="*/ 6399 h 43219"/>
                <a:gd name="connsiteX18" fmla="*/ 4163 w 43256"/>
                <a:gd name="connsiteY18" fmla="*/ 15648 h 43219"/>
                <a:gd name="connsiteX19" fmla="*/ 3936 w 43256"/>
                <a:gd name="connsiteY1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14036 w 43256"/>
                <a:gd name="connsiteY14" fmla="*/ 5051 h 43219"/>
                <a:gd name="connsiteX15" fmla="*/ 15336 w 43256"/>
                <a:gd name="connsiteY15" fmla="*/ 6399 h 43219"/>
                <a:gd name="connsiteX16" fmla="*/ 4163 w 43256"/>
                <a:gd name="connsiteY16" fmla="*/ 15648 h 43219"/>
                <a:gd name="connsiteX17" fmla="*/ 3936 w 43256"/>
                <a:gd name="connsiteY1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4163 w 43256"/>
                <a:gd name="connsiteY14" fmla="*/ 15648 h 43219"/>
                <a:gd name="connsiteX15" fmla="*/ 3936 w 43256"/>
                <a:gd name="connsiteY1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41834 w 43256"/>
                <a:gd name="connsiteY8" fmla="*/ 15213 h 43219"/>
                <a:gd name="connsiteX9" fmla="*/ 40386 w 43256"/>
                <a:gd name="connsiteY9" fmla="*/ 17889 h 43219"/>
                <a:gd name="connsiteX10" fmla="*/ 38360 w 43256"/>
                <a:gd name="connsiteY10" fmla="*/ 5285 h 43219"/>
                <a:gd name="connsiteX11" fmla="*/ 38436 w 43256"/>
                <a:gd name="connsiteY11" fmla="*/ 6549 h 43219"/>
                <a:gd name="connsiteX12" fmla="*/ 4163 w 43256"/>
                <a:gd name="connsiteY12" fmla="*/ 15648 h 43219"/>
                <a:gd name="connsiteX13" fmla="*/ 3936 w 43256"/>
                <a:gd name="connsiteY1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8360 w 43256"/>
                <a:gd name="connsiteY8" fmla="*/ 5285 h 43219"/>
                <a:gd name="connsiteX9" fmla="*/ 38436 w 43256"/>
                <a:gd name="connsiteY9" fmla="*/ 6549 h 43219"/>
                <a:gd name="connsiteX10" fmla="*/ 4163 w 43256"/>
                <a:gd name="connsiteY10" fmla="*/ 15648 h 43219"/>
                <a:gd name="connsiteX11" fmla="*/ 3936 w 43256"/>
                <a:gd name="connsiteY11"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28863 w 43256"/>
                <a:gd name="connsiteY4" fmla="*/ 34610 h 43219"/>
                <a:gd name="connsiteX5" fmla="*/ 28596 w 43256"/>
                <a:gd name="connsiteY5" fmla="*/ 36519 h 43219"/>
                <a:gd name="connsiteX6" fmla="*/ 38360 w 43256"/>
                <a:gd name="connsiteY6" fmla="*/ 5285 h 43219"/>
                <a:gd name="connsiteX7" fmla="*/ 38436 w 43256"/>
                <a:gd name="connsiteY7" fmla="*/ 6549 h 43219"/>
                <a:gd name="connsiteX8" fmla="*/ 4163 w 43256"/>
                <a:gd name="connsiteY8" fmla="*/ 15648 h 43219"/>
                <a:gd name="connsiteX9" fmla="*/ 3936 w 43256"/>
                <a:gd name="connsiteY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28863 w 43256"/>
                <a:gd name="connsiteY2" fmla="*/ 34610 h 43219"/>
                <a:gd name="connsiteX3" fmla="*/ 28596 w 43256"/>
                <a:gd name="connsiteY3" fmla="*/ 36519 h 43219"/>
                <a:gd name="connsiteX4" fmla="*/ 38360 w 43256"/>
                <a:gd name="connsiteY4" fmla="*/ 5285 h 43219"/>
                <a:gd name="connsiteX5" fmla="*/ 38436 w 43256"/>
                <a:gd name="connsiteY5" fmla="*/ 6549 h 43219"/>
                <a:gd name="connsiteX6" fmla="*/ 4163 w 43256"/>
                <a:gd name="connsiteY6" fmla="*/ 15648 h 43219"/>
                <a:gd name="connsiteX7" fmla="*/ 3936 w 43256"/>
                <a:gd name="connsiteY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360 w 43256"/>
                <a:gd name="connsiteY2" fmla="*/ 5285 h 43219"/>
                <a:gd name="connsiteX3" fmla="*/ 38436 w 43256"/>
                <a:gd name="connsiteY3" fmla="*/ 6549 h 43219"/>
                <a:gd name="connsiteX4" fmla="*/ 4163 w 43256"/>
                <a:gd name="connsiteY4" fmla="*/ 15648 h 43219"/>
                <a:gd name="connsiteX5" fmla="*/ 3936 w 43256"/>
                <a:gd name="connsiteY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163 w 43256"/>
                <a:gd name="connsiteY2" fmla="*/ 15648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800 w 43256"/>
                <a:gd name="connsiteY2" fmla="*/ 15024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89 w 43256"/>
                <a:gd name="connsiteY2" fmla="*/ 13963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3889 w 43256"/>
                <a:gd name="connsiteY0" fmla="*/ 13963 h 43219"/>
                <a:gd name="connsiteX1" fmla="*/ 3936 w 43256"/>
                <a:gd name="connsiteY1" fmla="*/ 14229 h 43219"/>
              </a:gdLst>
              <a:ahLst/>
              <a:cxnLst>
                <a:cxn ang="0">
                  <a:pos x="connsiteX0" y="connsiteY0"/>
                </a:cxn>
                <a:cxn ang="0">
                  <a:pos x="connsiteX1" y="connsiteY1"/>
                </a:cxn>
              </a:cxnLst>
              <a:rect l="l" t="t" r="r" b="b"/>
              <a:pathLst>
                <a:path w="43256" h="43219">
                  <a:moveTo>
                    <a:pt x="3936" y="14229"/>
                  </a:moveTo>
                  <a:cubicBezTo>
                    <a:pt x="3665" y="11516"/>
                    <a:pt x="4297" y="8780"/>
                    <a:pt x="5659" y="6766"/>
                  </a:cubicBezTo>
                  <a:cubicBezTo>
                    <a:pt x="7811" y="3585"/>
                    <a:pt x="11300" y="2876"/>
                    <a:pt x="14041" y="5061"/>
                  </a:cubicBezTo>
                  <a:cubicBezTo>
                    <a:pt x="15714" y="768"/>
                    <a:pt x="19950" y="-119"/>
                    <a:pt x="22492" y="3291"/>
                  </a:cubicBezTo>
                  <a:cubicBezTo>
                    <a:pt x="23133" y="1542"/>
                    <a:pt x="24364" y="333"/>
                    <a:pt x="25785" y="59"/>
                  </a:cubicBezTo>
                  <a:cubicBezTo>
                    <a:pt x="27349" y="-243"/>
                    <a:pt x="28911" y="629"/>
                    <a:pt x="29869" y="2340"/>
                  </a:cubicBezTo>
                  <a:cubicBezTo>
                    <a:pt x="31251" y="126"/>
                    <a:pt x="33537" y="-601"/>
                    <a:pt x="35499" y="549"/>
                  </a:cubicBezTo>
                  <a:cubicBezTo>
                    <a:pt x="36994" y="1425"/>
                    <a:pt x="38066" y="3259"/>
                    <a:pt x="38354" y="5435"/>
                  </a:cubicBezTo>
                  <a:cubicBezTo>
                    <a:pt x="40082" y="6077"/>
                    <a:pt x="41458" y="7857"/>
                    <a:pt x="42018" y="10177"/>
                  </a:cubicBezTo>
                  <a:cubicBezTo>
                    <a:pt x="42425" y="11861"/>
                    <a:pt x="42367" y="13690"/>
                    <a:pt x="41854" y="15319"/>
                  </a:cubicBezTo>
                  <a:cubicBezTo>
                    <a:pt x="43115" y="17553"/>
                    <a:pt x="43556" y="20449"/>
                    <a:pt x="43052" y="23181"/>
                  </a:cubicBezTo>
                  <a:cubicBezTo>
                    <a:pt x="42382" y="26813"/>
                    <a:pt x="40164" y="29533"/>
                    <a:pt x="37440" y="30063"/>
                  </a:cubicBezTo>
                  <a:cubicBezTo>
                    <a:pt x="37427" y="32330"/>
                    <a:pt x="36694" y="34480"/>
                    <a:pt x="35431" y="35960"/>
                  </a:cubicBezTo>
                  <a:cubicBezTo>
                    <a:pt x="33512" y="38209"/>
                    <a:pt x="30740" y="38498"/>
                    <a:pt x="28591" y="36674"/>
                  </a:cubicBezTo>
                  <a:cubicBezTo>
                    <a:pt x="27896" y="39807"/>
                    <a:pt x="26035" y="42202"/>
                    <a:pt x="23703" y="42965"/>
                  </a:cubicBezTo>
                  <a:cubicBezTo>
                    <a:pt x="20955" y="43864"/>
                    <a:pt x="18087" y="42332"/>
                    <a:pt x="16516" y="39125"/>
                  </a:cubicBezTo>
                  <a:cubicBezTo>
                    <a:pt x="12808" y="42169"/>
                    <a:pt x="7992" y="40458"/>
                    <a:pt x="5840" y="35331"/>
                  </a:cubicBezTo>
                  <a:cubicBezTo>
                    <a:pt x="3726" y="35668"/>
                    <a:pt x="1741" y="33883"/>
                    <a:pt x="1146" y="31109"/>
                  </a:cubicBezTo>
                  <a:cubicBezTo>
                    <a:pt x="715" y="29102"/>
                    <a:pt x="1096" y="26936"/>
                    <a:pt x="2149" y="25410"/>
                  </a:cubicBezTo>
                  <a:cubicBezTo>
                    <a:pt x="655" y="24213"/>
                    <a:pt x="-177" y="21916"/>
                    <a:pt x="31" y="19563"/>
                  </a:cubicBezTo>
                  <a:cubicBezTo>
                    <a:pt x="275" y="16808"/>
                    <a:pt x="1881" y="14650"/>
                    <a:pt x="3899" y="14366"/>
                  </a:cubicBezTo>
                  <a:cubicBezTo>
                    <a:pt x="3911" y="14320"/>
                    <a:pt x="3924" y="14275"/>
                    <a:pt x="3936" y="14229"/>
                  </a:cubicBezTo>
                  <a:close/>
                </a:path>
                <a:path w="43256" h="43219" fill="none" extrusionOk="0">
                  <a:moveTo>
                    <a:pt x="3889" y="13963"/>
                  </a:moveTo>
                  <a:cubicBezTo>
                    <a:pt x="3886" y="13986"/>
                    <a:pt x="3984" y="14710"/>
                    <a:pt x="3936" y="14229"/>
                  </a:cubicBezTo>
                </a:path>
              </a:pathLst>
            </a:custGeom>
            <a:solidFill>
              <a:srgbClr val="1AABE2">
                <a:alpha val="5000"/>
              </a:srgbClr>
            </a:solidFill>
            <a:ln w="9525">
              <a:solidFill>
                <a:srgbClr val="1AABE2">
                  <a:alpha val="30000"/>
                </a:srgbClr>
              </a:solidFill>
              <a:round/>
              <a:headEnd/>
              <a:tailEnd/>
            </a:ln>
          </p:spPr>
          <p:txBody>
            <a:bodyPr lIns="99562" tIns="49781" rIns="99562" bIns="49781" anchor="ctr"/>
            <a:lstStyle/>
            <a:p>
              <a:pPr algn="ctr" defTabSz="1211808" eaLnBrk="1" fontAlgn="ctr" hangingPunct="1"/>
              <a:endParaRPr kumimoji="0" lang="en-US" altLang="zh-CN" sz="700" b="1" kern="0" dirty="0">
                <a:solidFill>
                  <a:sysClr val="windowText" lastClr="000000"/>
                </a:solidFill>
                <a:latin typeface="Huawei Sans" panose="020C0503030203020204" pitchFamily="34" charset="0"/>
                <a:ea typeface="方正兰亭黑简体" panose="02000000000000000000" pitchFamily="2" charset="-122"/>
                <a:cs typeface="Calibri" panose="020F0502020204030204" pitchFamily="34" charset="0"/>
                <a:sym typeface="Huawei Sans" panose="020C0503030203020204" pitchFamily="34" charset="0"/>
              </a:endParaRPr>
            </a:p>
          </p:txBody>
        </p:sp>
        <p:sp>
          <p:nvSpPr>
            <p:cNvPr id="11" name="云形 3"/>
            <p:cNvSpPr/>
            <p:nvPr/>
          </p:nvSpPr>
          <p:spPr>
            <a:xfrm>
              <a:off x="2529538" y="5036043"/>
              <a:ext cx="1158542" cy="977671"/>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2177 w 43256"/>
                <a:gd name="connsiteY14" fmla="*/ 4579 h 43219"/>
                <a:gd name="connsiteX15" fmla="*/ 22536 w 43256"/>
                <a:gd name="connsiteY15" fmla="*/ 3189 h 43219"/>
                <a:gd name="connsiteX16" fmla="*/ 14036 w 43256"/>
                <a:gd name="connsiteY16" fmla="*/ 5051 h 43219"/>
                <a:gd name="connsiteX17" fmla="*/ 15336 w 43256"/>
                <a:gd name="connsiteY17" fmla="*/ 6399 h 43219"/>
                <a:gd name="connsiteX18" fmla="*/ 4163 w 43256"/>
                <a:gd name="connsiteY18" fmla="*/ 15648 h 43219"/>
                <a:gd name="connsiteX19" fmla="*/ 3936 w 43256"/>
                <a:gd name="connsiteY1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14036 w 43256"/>
                <a:gd name="connsiteY14" fmla="*/ 5051 h 43219"/>
                <a:gd name="connsiteX15" fmla="*/ 15336 w 43256"/>
                <a:gd name="connsiteY15" fmla="*/ 6399 h 43219"/>
                <a:gd name="connsiteX16" fmla="*/ 4163 w 43256"/>
                <a:gd name="connsiteY16" fmla="*/ 15648 h 43219"/>
                <a:gd name="connsiteX17" fmla="*/ 3936 w 43256"/>
                <a:gd name="connsiteY1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4163 w 43256"/>
                <a:gd name="connsiteY14" fmla="*/ 15648 h 43219"/>
                <a:gd name="connsiteX15" fmla="*/ 3936 w 43256"/>
                <a:gd name="connsiteY1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41834 w 43256"/>
                <a:gd name="connsiteY8" fmla="*/ 15213 h 43219"/>
                <a:gd name="connsiteX9" fmla="*/ 40386 w 43256"/>
                <a:gd name="connsiteY9" fmla="*/ 17889 h 43219"/>
                <a:gd name="connsiteX10" fmla="*/ 38360 w 43256"/>
                <a:gd name="connsiteY10" fmla="*/ 5285 h 43219"/>
                <a:gd name="connsiteX11" fmla="*/ 38436 w 43256"/>
                <a:gd name="connsiteY11" fmla="*/ 6549 h 43219"/>
                <a:gd name="connsiteX12" fmla="*/ 4163 w 43256"/>
                <a:gd name="connsiteY12" fmla="*/ 15648 h 43219"/>
                <a:gd name="connsiteX13" fmla="*/ 3936 w 43256"/>
                <a:gd name="connsiteY1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8360 w 43256"/>
                <a:gd name="connsiteY8" fmla="*/ 5285 h 43219"/>
                <a:gd name="connsiteX9" fmla="*/ 38436 w 43256"/>
                <a:gd name="connsiteY9" fmla="*/ 6549 h 43219"/>
                <a:gd name="connsiteX10" fmla="*/ 4163 w 43256"/>
                <a:gd name="connsiteY10" fmla="*/ 15648 h 43219"/>
                <a:gd name="connsiteX11" fmla="*/ 3936 w 43256"/>
                <a:gd name="connsiteY11"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28863 w 43256"/>
                <a:gd name="connsiteY4" fmla="*/ 34610 h 43219"/>
                <a:gd name="connsiteX5" fmla="*/ 28596 w 43256"/>
                <a:gd name="connsiteY5" fmla="*/ 36519 h 43219"/>
                <a:gd name="connsiteX6" fmla="*/ 38360 w 43256"/>
                <a:gd name="connsiteY6" fmla="*/ 5285 h 43219"/>
                <a:gd name="connsiteX7" fmla="*/ 38436 w 43256"/>
                <a:gd name="connsiteY7" fmla="*/ 6549 h 43219"/>
                <a:gd name="connsiteX8" fmla="*/ 4163 w 43256"/>
                <a:gd name="connsiteY8" fmla="*/ 15648 h 43219"/>
                <a:gd name="connsiteX9" fmla="*/ 3936 w 43256"/>
                <a:gd name="connsiteY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28863 w 43256"/>
                <a:gd name="connsiteY2" fmla="*/ 34610 h 43219"/>
                <a:gd name="connsiteX3" fmla="*/ 28596 w 43256"/>
                <a:gd name="connsiteY3" fmla="*/ 36519 h 43219"/>
                <a:gd name="connsiteX4" fmla="*/ 38360 w 43256"/>
                <a:gd name="connsiteY4" fmla="*/ 5285 h 43219"/>
                <a:gd name="connsiteX5" fmla="*/ 38436 w 43256"/>
                <a:gd name="connsiteY5" fmla="*/ 6549 h 43219"/>
                <a:gd name="connsiteX6" fmla="*/ 4163 w 43256"/>
                <a:gd name="connsiteY6" fmla="*/ 15648 h 43219"/>
                <a:gd name="connsiteX7" fmla="*/ 3936 w 43256"/>
                <a:gd name="connsiteY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360 w 43256"/>
                <a:gd name="connsiteY2" fmla="*/ 5285 h 43219"/>
                <a:gd name="connsiteX3" fmla="*/ 38436 w 43256"/>
                <a:gd name="connsiteY3" fmla="*/ 6549 h 43219"/>
                <a:gd name="connsiteX4" fmla="*/ 4163 w 43256"/>
                <a:gd name="connsiteY4" fmla="*/ 15648 h 43219"/>
                <a:gd name="connsiteX5" fmla="*/ 3936 w 43256"/>
                <a:gd name="connsiteY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163 w 43256"/>
                <a:gd name="connsiteY2" fmla="*/ 15648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800 w 43256"/>
                <a:gd name="connsiteY2" fmla="*/ 15024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89 w 43256"/>
                <a:gd name="connsiteY2" fmla="*/ 13963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3889 w 43256"/>
                <a:gd name="connsiteY0" fmla="*/ 13963 h 43219"/>
                <a:gd name="connsiteX1" fmla="*/ 3936 w 43256"/>
                <a:gd name="connsiteY1" fmla="*/ 14229 h 43219"/>
              </a:gdLst>
              <a:ahLst/>
              <a:cxnLst>
                <a:cxn ang="0">
                  <a:pos x="connsiteX0" y="connsiteY0"/>
                </a:cxn>
                <a:cxn ang="0">
                  <a:pos x="connsiteX1" y="connsiteY1"/>
                </a:cxn>
              </a:cxnLst>
              <a:rect l="l" t="t" r="r" b="b"/>
              <a:pathLst>
                <a:path w="43256" h="43219">
                  <a:moveTo>
                    <a:pt x="3936" y="14229"/>
                  </a:moveTo>
                  <a:cubicBezTo>
                    <a:pt x="3665" y="11516"/>
                    <a:pt x="4297" y="8780"/>
                    <a:pt x="5659" y="6766"/>
                  </a:cubicBezTo>
                  <a:cubicBezTo>
                    <a:pt x="7811" y="3585"/>
                    <a:pt x="11300" y="2876"/>
                    <a:pt x="14041" y="5061"/>
                  </a:cubicBezTo>
                  <a:cubicBezTo>
                    <a:pt x="15714" y="768"/>
                    <a:pt x="19950" y="-119"/>
                    <a:pt x="22492" y="3291"/>
                  </a:cubicBezTo>
                  <a:cubicBezTo>
                    <a:pt x="23133" y="1542"/>
                    <a:pt x="24364" y="333"/>
                    <a:pt x="25785" y="59"/>
                  </a:cubicBezTo>
                  <a:cubicBezTo>
                    <a:pt x="27349" y="-243"/>
                    <a:pt x="28911" y="629"/>
                    <a:pt x="29869" y="2340"/>
                  </a:cubicBezTo>
                  <a:cubicBezTo>
                    <a:pt x="31251" y="126"/>
                    <a:pt x="33537" y="-601"/>
                    <a:pt x="35499" y="549"/>
                  </a:cubicBezTo>
                  <a:cubicBezTo>
                    <a:pt x="36994" y="1425"/>
                    <a:pt x="38066" y="3259"/>
                    <a:pt x="38354" y="5435"/>
                  </a:cubicBezTo>
                  <a:cubicBezTo>
                    <a:pt x="40082" y="6077"/>
                    <a:pt x="41458" y="7857"/>
                    <a:pt x="42018" y="10177"/>
                  </a:cubicBezTo>
                  <a:cubicBezTo>
                    <a:pt x="42425" y="11861"/>
                    <a:pt x="42367" y="13690"/>
                    <a:pt x="41854" y="15319"/>
                  </a:cubicBezTo>
                  <a:cubicBezTo>
                    <a:pt x="43115" y="17553"/>
                    <a:pt x="43556" y="20449"/>
                    <a:pt x="43052" y="23181"/>
                  </a:cubicBezTo>
                  <a:cubicBezTo>
                    <a:pt x="42382" y="26813"/>
                    <a:pt x="40164" y="29533"/>
                    <a:pt x="37440" y="30063"/>
                  </a:cubicBezTo>
                  <a:cubicBezTo>
                    <a:pt x="37427" y="32330"/>
                    <a:pt x="36694" y="34480"/>
                    <a:pt x="35431" y="35960"/>
                  </a:cubicBezTo>
                  <a:cubicBezTo>
                    <a:pt x="33512" y="38209"/>
                    <a:pt x="30740" y="38498"/>
                    <a:pt x="28591" y="36674"/>
                  </a:cubicBezTo>
                  <a:cubicBezTo>
                    <a:pt x="27896" y="39807"/>
                    <a:pt x="26035" y="42202"/>
                    <a:pt x="23703" y="42965"/>
                  </a:cubicBezTo>
                  <a:cubicBezTo>
                    <a:pt x="20955" y="43864"/>
                    <a:pt x="18087" y="42332"/>
                    <a:pt x="16516" y="39125"/>
                  </a:cubicBezTo>
                  <a:cubicBezTo>
                    <a:pt x="12808" y="42169"/>
                    <a:pt x="7992" y="40458"/>
                    <a:pt x="5840" y="35331"/>
                  </a:cubicBezTo>
                  <a:cubicBezTo>
                    <a:pt x="3726" y="35668"/>
                    <a:pt x="1741" y="33883"/>
                    <a:pt x="1146" y="31109"/>
                  </a:cubicBezTo>
                  <a:cubicBezTo>
                    <a:pt x="715" y="29102"/>
                    <a:pt x="1096" y="26936"/>
                    <a:pt x="2149" y="25410"/>
                  </a:cubicBezTo>
                  <a:cubicBezTo>
                    <a:pt x="655" y="24213"/>
                    <a:pt x="-177" y="21916"/>
                    <a:pt x="31" y="19563"/>
                  </a:cubicBezTo>
                  <a:cubicBezTo>
                    <a:pt x="275" y="16808"/>
                    <a:pt x="1881" y="14650"/>
                    <a:pt x="3899" y="14366"/>
                  </a:cubicBezTo>
                  <a:cubicBezTo>
                    <a:pt x="3911" y="14320"/>
                    <a:pt x="3924" y="14275"/>
                    <a:pt x="3936" y="14229"/>
                  </a:cubicBezTo>
                  <a:close/>
                </a:path>
                <a:path w="43256" h="43219" fill="none" extrusionOk="0">
                  <a:moveTo>
                    <a:pt x="3889" y="13963"/>
                  </a:moveTo>
                  <a:cubicBezTo>
                    <a:pt x="3886" y="13986"/>
                    <a:pt x="3984" y="14710"/>
                    <a:pt x="3936" y="14229"/>
                  </a:cubicBezTo>
                </a:path>
              </a:pathLst>
            </a:custGeom>
            <a:solidFill>
              <a:srgbClr val="1AABE2">
                <a:alpha val="5000"/>
              </a:srgbClr>
            </a:solidFill>
            <a:ln w="9525">
              <a:solidFill>
                <a:srgbClr val="1AABE2">
                  <a:alpha val="30000"/>
                </a:srgbClr>
              </a:solidFill>
              <a:round/>
              <a:headEnd/>
              <a:tailEnd/>
            </a:ln>
          </p:spPr>
          <p:txBody>
            <a:bodyPr lIns="99562" tIns="49781" rIns="99562" bIns="49781" anchor="ctr"/>
            <a:lstStyle/>
            <a:p>
              <a:pPr algn="ctr" defTabSz="1211808" eaLnBrk="1" fontAlgn="ctr" hangingPunct="1"/>
              <a:endParaRPr kumimoji="0" lang="en-US" altLang="zh-CN" sz="700" b="1" kern="0" dirty="0">
                <a:solidFill>
                  <a:sysClr val="windowText" lastClr="000000"/>
                </a:solidFill>
                <a:latin typeface="Huawei Sans" panose="020C0503030203020204" pitchFamily="34" charset="0"/>
                <a:ea typeface="方正兰亭黑简体" panose="02000000000000000000" pitchFamily="2" charset="-122"/>
                <a:cs typeface="Calibri" panose="020F0502020204030204" pitchFamily="34" charset="0"/>
                <a:sym typeface="Huawei Sans" panose="020C0503030203020204" pitchFamily="34" charset="0"/>
              </a:endParaRPr>
            </a:p>
          </p:txBody>
        </p:sp>
        <p:sp>
          <p:nvSpPr>
            <p:cNvPr id="13" name="云形 3"/>
            <p:cNvSpPr/>
            <p:nvPr/>
          </p:nvSpPr>
          <p:spPr>
            <a:xfrm>
              <a:off x="6979618" y="5179560"/>
              <a:ext cx="1158542" cy="977671"/>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2177 w 43256"/>
                <a:gd name="connsiteY14" fmla="*/ 4579 h 43219"/>
                <a:gd name="connsiteX15" fmla="*/ 22536 w 43256"/>
                <a:gd name="connsiteY15" fmla="*/ 3189 h 43219"/>
                <a:gd name="connsiteX16" fmla="*/ 14036 w 43256"/>
                <a:gd name="connsiteY16" fmla="*/ 5051 h 43219"/>
                <a:gd name="connsiteX17" fmla="*/ 15336 w 43256"/>
                <a:gd name="connsiteY17" fmla="*/ 6399 h 43219"/>
                <a:gd name="connsiteX18" fmla="*/ 4163 w 43256"/>
                <a:gd name="connsiteY18" fmla="*/ 15648 h 43219"/>
                <a:gd name="connsiteX19" fmla="*/ 3936 w 43256"/>
                <a:gd name="connsiteY1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14036 w 43256"/>
                <a:gd name="connsiteY14" fmla="*/ 5051 h 43219"/>
                <a:gd name="connsiteX15" fmla="*/ 15336 w 43256"/>
                <a:gd name="connsiteY15" fmla="*/ 6399 h 43219"/>
                <a:gd name="connsiteX16" fmla="*/ 4163 w 43256"/>
                <a:gd name="connsiteY16" fmla="*/ 15648 h 43219"/>
                <a:gd name="connsiteX17" fmla="*/ 3936 w 43256"/>
                <a:gd name="connsiteY1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4163 w 43256"/>
                <a:gd name="connsiteY14" fmla="*/ 15648 h 43219"/>
                <a:gd name="connsiteX15" fmla="*/ 3936 w 43256"/>
                <a:gd name="connsiteY1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41834 w 43256"/>
                <a:gd name="connsiteY8" fmla="*/ 15213 h 43219"/>
                <a:gd name="connsiteX9" fmla="*/ 40386 w 43256"/>
                <a:gd name="connsiteY9" fmla="*/ 17889 h 43219"/>
                <a:gd name="connsiteX10" fmla="*/ 38360 w 43256"/>
                <a:gd name="connsiteY10" fmla="*/ 5285 h 43219"/>
                <a:gd name="connsiteX11" fmla="*/ 38436 w 43256"/>
                <a:gd name="connsiteY11" fmla="*/ 6549 h 43219"/>
                <a:gd name="connsiteX12" fmla="*/ 4163 w 43256"/>
                <a:gd name="connsiteY12" fmla="*/ 15648 h 43219"/>
                <a:gd name="connsiteX13" fmla="*/ 3936 w 43256"/>
                <a:gd name="connsiteY1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8360 w 43256"/>
                <a:gd name="connsiteY8" fmla="*/ 5285 h 43219"/>
                <a:gd name="connsiteX9" fmla="*/ 38436 w 43256"/>
                <a:gd name="connsiteY9" fmla="*/ 6549 h 43219"/>
                <a:gd name="connsiteX10" fmla="*/ 4163 w 43256"/>
                <a:gd name="connsiteY10" fmla="*/ 15648 h 43219"/>
                <a:gd name="connsiteX11" fmla="*/ 3936 w 43256"/>
                <a:gd name="connsiteY11"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28863 w 43256"/>
                <a:gd name="connsiteY4" fmla="*/ 34610 h 43219"/>
                <a:gd name="connsiteX5" fmla="*/ 28596 w 43256"/>
                <a:gd name="connsiteY5" fmla="*/ 36519 h 43219"/>
                <a:gd name="connsiteX6" fmla="*/ 38360 w 43256"/>
                <a:gd name="connsiteY6" fmla="*/ 5285 h 43219"/>
                <a:gd name="connsiteX7" fmla="*/ 38436 w 43256"/>
                <a:gd name="connsiteY7" fmla="*/ 6549 h 43219"/>
                <a:gd name="connsiteX8" fmla="*/ 4163 w 43256"/>
                <a:gd name="connsiteY8" fmla="*/ 15648 h 43219"/>
                <a:gd name="connsiteX9" fmla="*/ 3936 w 43256"/>
                <a:gd name="connsiteY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28863 w 43256"/>
                <a:gd name="connsiteY2" fmla="*/ 34610 h 43219"/>
                <a:gd name="connsiteX3" fmla="*/ 28596 w 43256"/>
                <a:gd name="connsiteY3" fmla="*/ 36519 h 43219"/>
                <a:gd name="connsiteX4" fmla="*/ 38360 w 43256"/>
                <a:gd name="connsiteY4" fmla="*/ 5285 h 43219"/>
                <a:gd name="connsiteX5" fmla="*/ 38436 w 43256"/>
                <a:gd name="connsiteY5" fmla="*/ 6549 h 43219"/>
                <a:gd name="connsiteX6" fmla="*/ 4163 w 43256"/>
                <a:gd name="connsiteY6" fmla="*/ 15648 h 43219"/>
                <a:gd name="connsiteX7" fmla="*/ 3936 w 43256"/>
                <a:gd name="connsiteY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360 w 43256"/>
                <a:gd name="connsiteY2" fmla="*/ 5285 h 43219"/>
                <a:gd name="connsiteX3" fmla="*/ 38436 w 43256"/>
                <a:gd name="connsiteY3" fmla="*/ 6549 h 43219"/>
                <a:gd name="connsiteX4" fmla="*/ 4163 w 43256"/>
                <a:gd name="connsiteY4" fmla="*/ 15648 h 43219"/>
                <a:gd name="connsiteX5" fmla="*/ 3936 w 43256"/>
                <a:gd name="connsiteY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163 w 43256"/>
                <a:gd name="connsiteY2" fmla="*/ 15648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800 w 43256"/>
                <a:gd name="connsiteY2" fmla="*/ 15024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89 w 43256"/>
                <a:gd name="connsiteY2" fmla="*/ 13963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3889 w 43256"/>
                <a:gd name="connsiteY0" fmla="*/ 13963 h 43219"/>
                <a:gd name="connsiteX1" fmla="*/ 3936 w 43256"/>
                <a:gd name="connsiteY1" fmla="*/ 14229 h 43219"/>
              </a:gdLst>
              <a:ahLst/>
              <a:cxnLst>
                <a:cxn ang="0">
                  <a:pos x="connsiteX0" y="connsiteY0"/>
                </a:cxn>
                <a:cxn ang="0">
                  <a:pos x="connsiteX1" y="connsiteY1"/>
                </a:cxn>
              </a:cxnLst>
              <a:rect l="l" t="t" r="r" b="b"/>
              <a:pathLst>
                <a:path w="43256" h="43219">
                  <a:moveTo>
                    <a:pt x="3936" y="14229"/>
                  </a:moveTo>
                  <a:cubicBezTo>
                    <a:pt x="3665" y="11516"/>
                    <a:pt x="4297" y="8780"/>
                    <a:pt x="5659" y="6766"/>
                  </a:cubicBezTo>
                  <a:cubicBezTo>
                    <a:pt x="7811" y="3585"/>
                    <a:pt x="11300" y="2876"/>
                    <a:pt x="14041" y="5061"/>
                  </a:cubicBezTo>
                  <a:cubicBezTo>
                    <a:pt x="15714" y="768"/>
                    <a:pt x="19950" y="-119"/>
                    <a:pt x="22492" y="3291"/>
                  </a:cubicBezTo>
                  <a:cubicBezTo>
                    <a:pt x="23133" y="1542"/>
                    <a:pt x="24364" y="333"/>
                    <a:pt x="25785" y="59"/>
                  </a:cubicBezTo>
                  <a:cubicBezTo>
                    <a:pt x="27349" y="-243"/>
                    <a:pt x="28911" y="629"/>
                    <a:pt x="29869" y="2340"/>
                  </a:cubicBezTo>
                  <a:cubicBezTo>
                    <a:pt x="31251" y="126"/>
                    <a:pt x="33537" y="-601"/>
                    <a:pt x="35499" y="549"/>
                  </a:cubicBezTo>
                  <a:cubicBezTo>
                    <a:pt x="36994" y="1425"/>
                    <a:pt x="38066" y="3259"/>
                    <a:pt x="38354" y="5435"/>
                  </a:cubicBezTo>
                  <a:cubicBezTo>
                    <a:pt x="40082" y="6077"/>
                    <a:pt x="41458" y="7857"/>
                    <a:pt x="42018" y="10177"/>
                  </a:cubicBezTo>
                  <a:cubicBezTo>
                    <a:pt x="42425" y="11861"/>
                    <a:pt x="42367" y="13690"/>
                    <a:pt x="41854" y="15319"/>
                  </a:cubicBezTo>
                  <a:cubicBezTo>
                    <a:pt x="43115" y="17553"/>
                    <a:pt x="43556" y="20449"/>
                    <a:pt x="43052" y="23181"/>
                  </a:cubicBezTo>
                  <a:cubicBezTo>
                    <a:pt x="42382" y="26813"/>
                    <a:pt x="40164" y="29533"/>
                    <a:pt x="37440" y="30063"/>
                  </a:cubicBezTo>
                  <a:cubicBezTo>
                    <a:pt x="37427" y="32330"/>
                    <a:pt x="36694" y="34480"/>
                    <a:pt x="35431" y="35960"/>
                  </a:cubicBezTo>
                  <a:cubicBezTo>
                    <a:pt x="33512" y="38209"/>
                    <a:pt x="30740" y="38498"/>
                    <a:pt x="28591" y="36674"/>
                  </a:cubicBezTo>
                  <a:cubicBezTo>
                    <a:pt x="27896" y="39807"/>
                    <a:pt x="26035" y="42202"/>
                    <a:pt x="23703" y="42965"/>
                  </a:cubicBezTo>
                  <a:cubicBezTo>
                    <a:pt x="20955" y="43864"/>
                    <a:pt x="18087" y="42332"/>
                    <a:pt x="16516" y="39125"/>
                  </a:cubicBezTo>
                  <a:cubicBezTo>
                    <a:pt x="12808" y="42169"/>
                    <a:pt x="7992" y="40458"/>
                    <a:pt x="5840" y="35331"/>
                  </a:cubicBezTo>
                  <a:cubicBezTo>
                    <a:pt x="3726" y="35668"/>
                    <a:pt x="1741" y="33883"/>
                    <a:pt x="1146" y="31109"/>
                  </a:cubicBezTo>
                  <a:cubicBezTo>
                    <a:pt x="715" y="29102"/>
                    <a:pt x="1096" y="26936"/>
                    <a:pt x="2149" y="25410"/>
                  </a:cubicBezTo>
                  <a:cubicBezTo>
                    <a:pt x="655" y="24213"/>
                    <a:pt x="-177" y="21916"/>
                    <a:pt x="31" y="19563"/>
                  </a:cubicBezTo>
                  <a:cubicBezTo>
                    <a:pt x="275" y="16808"/>
                    <a:pt x="1881" y="14650"/>
                    <a:pt x="3899" y="14366"/>
                  </a:cubicBezTo>
                  <a:cubicBezTo>
                    <a:pt x="3911" y="14320"/>
                    <a:pt x="3924" y="14275"/>
                    <a:pt x="3936" y="14229"/>
                  </a:cubicBezTo>
                  <a:close/>
                </a:path>
                <a:path w="43256" h="43219" fill="none" extrusionOk="0">
                  <a:moveTo>
                    <a:pt x="3889" y="13963"/>
                  </a:moveTo>
                  <a:cubicBezTo>
                    <a:pt x="3886" y="13986"/>
                    <a:pt x="3984" y="14710"/>
                    <a:pt x="3936" y="14229"/>
                  </a:cubicBezTo>
                </a:path>
              </a:pathLst>
            </a:custGeom>
            <a:solidFill>
              <a:srgbClr val="1AABE2">
                <a:alpha val="5000"/>
              </a:srgbClr>
            </a:solidFill>
            <a:ln w="9525">
              <a:solidFill>
                <a:srgbClr val="1AABE2">
                  <a:alpha val="30000"/>
                </a:srgbClr>
              </a:solidFill>
              <a:round/>
              <a:headEnd/>
              <a:tailEnd/>
            </a:ln>
          </p:spPr>
          <p:txBody>
            <a:bodyPr lIns="99562" tIns="49781" rIns="99562" bIns="49781" anchor="ctr"/>
            <a:lstStyle/>
            <a:p>
              <a:pPr algn="ctr" defTabSz="1211808" eaLnBrk="1" fontAlgn="ctr" hangingPunct="1"/>
              <a:endParaRPr kumimoji="0" lang="en-US" altLang="zh-CN" sz="700" b="1" kern="0" dirty="0">
                <a:solidFill>
                  <a:sysClr val="windowText" lastClr="000000"/>
                </a:solidFill>
                <a:latin typeface="Huawei Sans" panose="020C0503030203020204" pitchFamily="34" charset="0"/>
                <a:ea typeface="方正兰亭黑简体" panose="02000000000000000000" pitchFamily="2" charset="-122"/>
                <a:cs typeface="Calibri" panose="020F0502020204030204" pitchFamily="34" charset="0"/>
                <a:sym typeface="Huawei Sans" panose="020C0503030203020204" pitchFamily="34" charset="0"/>
              </a:endParaRPr>
            </a:p>
          </p:txBody>
        </p:sp>
        <p:pic>
          <p:nvPicPr>
            <p:cNvPr id="14" name="图片 38" descr="交换机.png"/>
            <p:cNvPicPr>
              <a:picLocks noChangeAspect="1"/>
            </p:cNvPicPr>
            <p:nvPr/>
          </p:nvPicPr>
          <p:blipFill>
            <a:blip r:embed="rId3" cstate="print"/>
            <a:stretch>
              <a:fillRect/>
            </a:stretch>
          </p:blipFill>
          <p:spPr>
            <a:xfrm>
              <a:off x="1661607" y="4034566"/>
              <a:ext cx="540000" cy="441817"/>
            </a:xfrm>
            <a:prstGeom prst="rect">
              <a:avLst/>
            </a:prstGeom>
          </p:spPr>
        </p:pic>
        <p:pic>
          <p:nvPicPr>
            <p:cNvPr id="15" name="图片 38" descr="交换机.png"/>
            <p:cNvPicPr>
              <a:picLocks noChangeAspect="1"/>
            </p:cNvPicPr>
            <p:nvPr/>
          </p:nvPicPr>
          <p:blipFill>
            <a:blip r:embed="rId3" cstate="print"/>
            <a:stretch>
              <a:fillRect/>
            </a:stretch>
          </p:blipFill>
          <p:spPr>
            <a:xfrm>
              <a:off x="1661607" y="5303969"/>
              <a:ext cx="540000" cy="441817"/>
            </a:xfrm>
            <a:prstGeom prst="rect">
              <a:avLst/>
            </a:prstGeom>
          </p:spPr>
        </p:pic>
        <p:pic>
          <p:nvPicPr>
            <p:cNvPr id="16" name="图片 38" descr="交换机.png"/>
            <p:cNvPicPr>
              <a:picLocks noChangeAspect="1"/>
            </p:cNvPicPr>
            <p:nvPr/>
          </p:nvPicPr>
          <p:blipFill>
            <a:blip r:embed="rId3" cstate="print"/>
            <a:stretch>
              <a:fillRect/>
            </a:stretch>
          </p:blipFill>
          <p:spPr>
            <a:xfrm>
              <a:off x="8466091" y="5447486"/>
              <a:ext cx="540000" cy="441817"/>
            </a:xfrm>
            <a:prstGeom prst="rect">
              <a:avLst/>
            </a:prstGeom>
          </p:spPr>
        </p:pic>
        <p:pic>
          <p:nvPicPr>
            <p:cNvPr id="17" name="图片 38" descr="交换机.png"/>
            <p:cNvPicPr>
              <a:picLocks noChangeAspect="1"/>
            </p:cNvPicPr>
            <p:nvPr/>
          </p:nvPicPr>
          <p:blipFill>
            <a:blip r:embed="rId3" cstate="print"/>
            <a:stretch>
              <a:fillRect/>
            </a:stretch>
          </p:blipFill>
          <p:spPr>
            <a:xfrm>
              <a:off x="8466091" y="4144010"/>
              <a:ext cx="540000" cy="441817"/>
            </a:xfrm>
            <a:prstGeom prst="rect">
              <a:avLst/>
            </a:prstGeom>
          </p:spPr>
        </p:pic>
        <p:cxnSp>
          <p:nvCxnSpPr>
            <p:cNvPr id="21" name="直接连接符 20"/>
            <p:cNvCxnSpPr>
              <a:endCxn id="17" idx="1"/>
            </p:cNvCxnSpPr>
            <p:nvPr/>
          </p:nvCxnSpPr>
          <p:spPr>
            <a:xfrm>
              <a:off x="8006080" y="4364918"/>
              <a:ext cx="460011" cy="1"/>
            </a:xfrm>
            <a:prstGeom prst="line">
              <a:avLst/>
            </a:prstGeom>
            <a:ln w="19050"/>
          </p:spPr>
          <p:style>
            <a:lnRef idx="1">
              <a:schemeClr val="dk1"/>
            </a:lnRef>
            <a:fillRef idx="0">
              <a:schemeClr val="dk1"/>
            </a:fillRef>
            <a:effectRef idx="0">
              <a:schemeClr val="dk1"/>
            </a:effectRef>
            <a:fontRef idx="minor">
              <a:schemeClr val="tx1"/>
            </a:fontRef>
          </p:style>
        </p:cxnSp>
        <p:cxnSp>
          <p:nvCxnSpPr>
            <p:cNvPr id="22" name="直接连接符 21"/>
            <p:cNvCxnSpPr/>
            <p:nvPr/>
          </p:nvCxnSpPr>
          <p:spPr>
            <a:xfrm>
              <a:off x="8065531" y="5633325"/>
              <a:ext cx="460011" cy="1"/>
            </a:xfrm>
            <a:prstGeom prst="line">
              <a:avLst/>
            </a:prstGeom>
            <a:ln w="1905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a:off x="2201607" y="5524877"/>
              <a:ext cx="460011" cy="1"/>
            </a:xfrm>
            <a:prstGeom prst="line">
              <a:avLst/>
            </a:prstGeom>
            <a:ln w="19050"/>
          </p:spPr>
          <p:style>
            <a:lnRef idx="1">
              <a:schemeClr val="dk1"/>
            </a:lnRef>
            <a:fillRef idx="0">
              <a:schemeClr val="dk1"/>
            </a:fillRef>
            <a:effectRef idx="0">
              <a:schemeClr val="dk1"/>
            </a:effectRef>
            <a:fontRef idx="minor">
              <a:schemeClr val="tx1"/>
            </a:fontRef>
          </p:style>
        </p:cxnSp>
        <p:cxnSp>
          <p:nvCxnSpPr>
            <p:cNvPr id="24" name="直接连接符 23"/>
            <p:cNvCxnSpPr/>
            <p:nvPr/>
          </p:nvCxnSpPr>
          <p:spPr>
            <a:xfrm>
              <a:off x="2201607" y="4279418"/>
              <a:ext cx="460011" cy="1"/>
            </a:xfrm>
            <a:prstGeom prst="line">
              <a:avLst/>
            </a:prstGeom>
            <a:ln w="19050"/>
          </p:spPr>
          <p:style>
            <a:lnRef idx="1">
              <a:schemeClr val="dk1"/>
            </a:lnRef>
            <a:fillRef idx="0">
              <a:schemeClr val="dk1"/>
            </a:fillRef>
            <a:effectRef idx="0">
              <a:schemeClr val="dk1"/>
            </a:effectRef>
            <a:fontRef idx="minor">
              <a:schemeClr val="tx1"/>
            </a:fontRef>
          </p:style>
        </p:cxnSp>
        <p:pic>
          <p:nvPicPr>
            <p:cNvPr id="25" name="图片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69989" y="1236765"/>
              <a:ext cx="1411921" cy="543460"/>
            </a:xfrm>
            <a:prstGeom prst="rect">
              <a:avLst/>
            </a:prstGeom>
          </p:spPr>
        </p:pic>
        <p:cxnSp>
          <p:nvCxnSpPr>
            <p:cNvPr id="27" name="直接连接符 26"/>
            <p:cNvCxnSpPr>
              <a:stCxn id="25" idx="2"/>
            </p:cNvCxnSpPr>
            <p:nvPr/>
          </p:nvCxnSpPr>
          <p:spPr>
            <a:xfrm>
              <a:off x="3275950" y="1780225"/>
              <a:ext cx="0" cy="832346"/>
            </a:xfrm>
            <a:prstGeom prst="line">
              <a:avLst/>
            </a:prstGeom>
            <a:ln w="19050"/>
          </p:spPr>
          <p:style>
            <a:lnRef idx="1">
              <a:schemeClr val="dk1"/>
            </a:lnRef>
            <a:fillRef idx="0">
              <a:schemeClr val="dk1"/>
            </a:fillRef>
            <a:effectRef idx="0">
              <a:schemeClr val="dk1"/>
            </a:effectRef>
            <a:fontRef idx="minor">
              <a:schemeClr val="tx1"/>
            </a:fontRef>
          </p:style>
        </p:cxnSp>
        <p:cxnSp>
          <p:nvCxnSpPr>
            <p:cNvPr id="31" name="直接连接符 30"/>
            <p:cNvCxnSpPr/>
            <p:nvPr/>
          </p:nvCxnSpPr>
          <p:spPr>
            <a:xfrm>
              <a:off x="3459938" y="3387248"/>
              <a:ext cx="1587460" cy="731981"/>
            </a:xfrm>
            <a:prstGeom prst="line">
              <a:avLst/>
            </a:prstGeom>
            <a:ln w="19050"/>
          </p:spPr>
          <p:style>
            <a:lnRef idx="1">
              <a:schemeClr val="dk1"/>
            </a:lnRef>
            <a:fillRef idx="0">
              <a:schemeClr val="dk1"/>
            </a:fillRef>
            <a:effectRef idx="0">
              <a:schemeClr val="dk1"/>
            </a:effectRef>
            <a:fontRef idx="minor">
              <a:schemeClr val="tx1"/>
            </a:fontRef>
          </p:style>
        </p:cxnSp>
        <p:cxnSp>
          <p:nvCxnSpPr>
            <p:cNvPr id="34" name="直接连接符 33"/>
            <p:cNvCxnSpPr/>
            <p:nvPr/>
          </p:nvCxnSpPr>
          <p:spPr>
            <a:xfrm flipH="1">
              <a:off x="5394960" y="3321059"/>
              <a:ext cx="1463040" cy="854701"/>
            </a:xfrm>
            <a:prstGeom prst="line">
              <a:avLst/>
            </a:prstGeom>
            <a:ln w="19050"/>
          </p:spPr>
          <p:style>
            <a:lnRef idx="1">
              <a:schemeClr val="dk1"/>
            </a:lnRef>
            <a:fillRef idx="0">
              <a:schemeClr val="dk1"/>
            </a:fillRef>
            <a:effectRef idx="0">
              <a:schemeClr val="dk1"/>
            </a:effectRef>
            <a:fontRef idx="minor">
              <a:schemeClr val="tx1"/>
            </a:fontRef>
          </p:style>
        </p:cxnSp>
        <p:cxnSp>
          <p:nvCxnSpPr>
            <p:cNvPr id="37" name="直接连接符 36"/>
            <p:cNvCxnSpPr/>
            <p:nvPr/>
          </p:nvCxnSpPr>
          <p:spPr>
            <a:xfrm flipV="1">
              <a:off x="4134197" y="4364919"/>
              <a:ext cx="913201" cy="421110"/>
            </a:xfrm>
            <a:prstGeom prst="line">
              <a:avLst/>
            </a:prstGeom>
            <a:ln w="19050"/>
          </p:spPr>
          <p:style>
            <a:lnRef idx="1">
              <a:schemeClr val="dk1"/>
            </a:lnRef>
            <a:fillRef idx="0">
              <a:schemeClr val="dk1"/>
            </a:fillRef>
            <a:effectRef idx="0">
              <a:schemeClr val="dk1"/>
            </a:effectRef>
            <a:fontRef idx="minor">
              <a:schemeClr val="tx1"/>
            </a:fontRef>
          </p:style>
        </p:cxnSp>
        <p:cxnSp>
          <p:nvCxnSpPr>
            <p:cNvPr id="40" name="直接连接符 39"/>
            <p:cNvCxnSpPr/>
            <p:nvPr/>
          </p:nvCxnSpPr>
          <p:spPr>
            <a:xfrm>
              <a:off x="5503460" y="4455946"/>
              <a:ext cx="1004597" cy="330083"/>
            </a:xfrm>
            <a:prstGeom prst="line">
              <a:avLst/>
            </a:prstGeom>
            <a:ln w="19050"/>
          </p:spPr>
          <p:style>
            <a:lnRef idx="1">
              <a:schemeClr val="dk1"/>
            </a:lnRef>
            <a:fillRef idx="0">
              <a:schemeClr val="dk1"/>
            </a:fillRef>
            <a:effectRef idx="0">
              <a:schemeClr val="dk1"/>
            </a:effectRef>
            <a:fontRef idx="minor">
              <a:schemeClr val="tx1"/>
            </a:fontRef>
          </p:style>
        </p:cxnSp>
        <p:pic>
          <p:nvPicPr>
            <p:cNvPr id="41" name="图片 40"/>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4963460" y="4082495"/>
              <a:ext cx="540000" cy="442800"/>
            </a:xfrm>
            <a:prstGeom prst="rect">
              <a:avLst/>
            </a:prstGeom>
          </p:spPr>
        </p:pic>
        <p:sp>
          <p:nvSpPr>
            <p:cNvPr id="46" name="文本框 45"/>
            <p:cNvSpPr txBox="1"/>
            <p:nvPr/>
          </p:nvSpPr>
          <p:spPr>
            <a:xfrm>
              <a:off x="2512165" y="2803866"/>
              <a:ext cx="1541607" cy="338554"/>
            </a:xfrm>
            <a:prstGeom prst="rect">
              <a:avLst/>
            </a:prstGeom>
            <a:noFill/>
          </p:spPr>
          <p:txBody>
            <a:bodyPr wrap="square" rtlCol="0">
              <a:spAutoFit/>
            </a:bodyPr>
            <a:lstStyle/>
            <a:p>
              <a:pPr algn="ctr" fontAlgn="ctr"/>
              <a:r>
                <a:rPr lang="en-US" sz="1600" dirty="0" err="1">
                  <a:latin typeface="Huawei Sans" panose="020C0503030203020204" pitchFamily="34" charset="0"/>
                  <a:ea typeface="方正兰亭黑简体" panose="02000000000000000000" pitchFamily="2" charset="-122"/>
                  <a:sym typeface="Huawei Sans" panose="020C0503030203020204" pitchFamily="34" charset="0"/>
                </a:rPr>
                <a:t>SubnetA</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文本框 46"/>
            <p:cNvSpPr txBox="1"/>
            <p:nvPr/>
          </p:nvSpPr>
          <p:spPr>
            <a:xfrm>
              <a:off x="2347282" y="4111970"/>
              <a:ext cx="1541607" cy="338554"/>
            </a:xfrm>
            <a:prstGeom prst="rect">
              <a:avLst/>
            </a:prstGeom>
            <a:noFill/>
          </p:spPr>
          <p:txBody>
            <a:bodyPr wrap="square" rtlCol="0">
              <a:spAutoFit/>
            </a:bodyPr>
            <a:lstStyle/>
            <a:p>
              <a:pPr algn="ctr" fontAlgn="ctr"/>
              <a:r>
                <a:rPr lang="en-US" sz="1600" dirty="0" err="1">
                  <a:latin typeface="Huawei Sans" panose="020C0503030203020204" pitchFamily="34" charset="0"/>
                  <a:ea typeface="方正兰亭黑简体" panose="02000000000000000000" pitchFamily="2" charset="-122"/>
                  <a:sym typeface="Huawei Sans" panose="020C0503030203020204" pitchFamily="34" charset="0"/>
                </a:rPr>
                <a:t>SubnetA</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p:cNvSpPr txBox="1"/>
            <p:nvPr/>
          </p:nvSpPr>
          <p:spPr>
            <a:xfrm>
              <a:off x="6546807" y="2800231"/>
              <a:ext cx="1541607" cy="338554"/>
            </a:xfrm>
            <a:prstGeom prst="rect">
              <a:avLst/>
            </a:prstGeom>
            <a:noFill/>
          </p:spPr>
          <p:txBody>
            <a:bodyPr wrap="square" rtlCol="0">
              <a:spAutoFit/>
            </a:bodyPr>
            <a:lstStyle/>
            <a:p>
              <a:pPr algn="ctr" fontAlgn="ctr"/>
              <a:r>
                <a:rPr lang="en-US" sz="1600" dirty="0" err="1">
                  <a:latin typeface="Huawei Sans" panose="020C0503030203020204" pitchFamily="34" charset="0"/>
                  <a:ea typeface="方正兰亭黑简体" panose="02000000000000000000" pitchFamily="2" charset="-122"/>
                  <a:sym typeface="Huawei Sans" panose="020C0503030203020204" pitchFamily="34" charset="0"/>
                </a:rPr>
                <a:t>SubnetA</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文本框 48"/>
            <p:cNvSpPr txBox="1"/>
            <p:nvPr/>
          </p:nvSpPr>
          <p:spPr>
            <a:xfrm>
              <a:off x="6816938" y="4138488"/>
              <a:ext cx="1541607" cy="338554"/>
            </a:xfrm>
            <a:prstGeom prst="rect">
              <a:avLst/>
            </a:prstGeom>
            <a:noFill/>
          </p:spPr>
          <p:txBody>
            <a:bodyPr wrap="square" rtlCol="0">
              <a:spAutoFit/>
            </a:bodyPr>
            <a:lstStyle/>
            <a:p>
              <a:pPr algn="ctr" fontAlgn="ctr"/>
              <a:r>
                <a:rPr lang="en-US" sz="1600" dirty="0" err="1">
                  <a:latin typeface="Huawei Sans" panose="020C0503030203020204" pitchFamily="34" charset="0"/>
                  <a:ea typeface="方正兰亭黑简体" panose="02000000000000000000" pitchFamily="2" charset="-122"/>
                  <a:sym typeface="Huawei Sans" panose="020C0503030203020204" pitchFamily="34" charset="0"/>
                </a:rPr>
                <a:t>SubnetA</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49"/>
            <p:cNvSpPr txBox="1"/>
            <p:nvPr/>
          </p:nvSpPr>
          <p:spPr>
            <a:xfrm>
              <a:off x="6788085" y="5467783"/>
              <a:ext cx="1541607" cy="338554"/>
            </a:xfrm>
            <a:prstGeom prst="rect">
              <a:avLst/>
            </a:prstGeom>
            <a:noFill/>
          </p:spPr>
          <p:txBody>
            <a:bodyPr wrap="square" rtlCol="0">
              <a:spAutoFit/>
            </a:bodyPr>
            <a:lstStyle/>
            <a:p>
              <a:pPr algn="ctr" fontAlgn="ctr"/>
              <a:r>
                <a:rPr lang="en-US" sz="1600" dirty="0" err="1">
                  <a:latin typeface="Huawei Sans" panose="020C0503030203020204" pitchFamily="34" charset="0"/>
                  <a:ea typeface="方正兰亭黑简体" panose="02000000000000000000" pitchFamily="2" charset="-122"/>
                  <a:sym typeface="Huawei Sans" panose="020C0503030203020204" pitchFamily="34" charset="0"/>
                </a:rPr>
                <a:t>SubnetB</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框 50"/>
            <p:cNvSpPr txBox="1"/>
            <p:nvPr/>
          </p:nvSpPr>
          <p:spPr>
            <a:xfrm>
              <a:off x="2376037" y="5342771"/>
              <a:ext cx="1541607" cy="338554"/>
            </a:xfrm>
            <a:prstGeom prst="rect">
              <a:avLst/>
            </a:prstGeom>
            <a:noFill/>
          </p:spPr>
          <p:txBody>
            <a:bodyPr wrap="square" rtlCol="0">
              <a:spAutoFit/>
            </a:bodyPr>
            <a:lstStyle/>
            <a:p>
              <a:pPr algn="ctr" fontAlgn="ctr"/>
              <a:r>
                <a:rPr lang="en-US" sz="1600" dirty="0" err="1">
                  <a:latin typeface="Huawei Sans" panose="020C0503030203020204" pitchFamily="34" charset="0"/>
                  <a:ea typeface="方正兰亭黑简体" panose="02000000000000000000" pitchFamily="2" charset="-122"/>
                  <a:sym typeface="Huawei Sans" panose="020C0503030203020204" pitchFamily="34" charset="0"/>
                </a:rPr>
                <a:t>SubnetB</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2" name="图片 51"/>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3599839" y="4579670"/>
              <a:ext cx="540000" cy="442800"/>
            </a:xfrm>
            <a:prstGeom prst="rect">
              <a:avLst/>
            </a:prstGeom>
          </p:spPr>
        </p:pic>
        <p:pic>
          <p:nvPicPr>
            <p:cNvPr id="53" name="图片 52"/>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6389228" y="4564629"/>
              <a:ext cx="540000" cy="442800"/>
            </a:xfrm>
            <a:prstGeom prst="rect">
              <a:avLst/>
            </a:prstGeom>
          </p:spPr>
        </p:pic>
        <p:cxnSp>
          <p:nvCxnSpPr>
            <p:cNvPr id="55" name="直接连接符 54"/>
            <p:cNvCxnSpPr/>
            <p:nvPr/>
          </p:nvCxnSpPr>
          <p:spPr>
            <a:xfrm flipV="1">
              <a:off x="6927996" y="4579670"/>
              <a:ext cx="190859" cy="140801"/>
            </a:xfrm>
            <a:prstGeom prst="line">
              <a:avLst/>
            </a:prstGeom>
            <a:ln w="19050"/>
          </p:spPr>
          <p:style>
            <a:lnRef idx="1">
              <a:schemeClr val="dk1"/>
            </a:lnRef>
            <a:fillRef idx="0">
              <a:schemeClr val="dk1"/>
            </a:fillRef>
            <a:effectRef idx="0">
              <a:schemeClr val="dk1"/>
            </a:effectRef>
            <a:fontRef idx="minor">
              <a:schemeClr val="tx1"/>
            </a:fontRef>
          </p:style>
        </p:cxnSp>
        <p:cxnSp>
          <p:nvCxnSpPr>
            <p:cNvPr id="58" name="直接连接符 57"/>
            <p:cNvCxnSpPr/>
            <p:nvPr/>
          </p:nvCxnSpPr>
          <p:spPr>
            <a:xfrm>
              <a:off x="6929228" y="4975513"/>
              <a:ext cx="471561" cy="231073"/>
            </a:xfrm>
            <a:prstGeom prst="line">
              <a:avLst/>
            </a:prstGeom>
            <a:ln w="19050"/>
          </p:spPr>
          <p:style>
            <a:lnRef idx="1">
              <a:schemeClr val="dk1"/>
            </a:lnRef>
            <a:fillRef idx="0">
              <a:schemeClr val="dk1"/>
            </a:fillRef>
            <a:effectRef idx="0">
              <a:schemeClr val="dk1"/>
            </a:effectRef>
            <a:fontRef idx="minor">
              <a:schemeClr val="tx1"/>
            </a:fontRef>
          </p:style>
        </p:cxnSp>
        <p:cxnSp>
          <p:nvCxnSpPr>
            <p:cNvPr id="60" name="直接连接符 59"/>
            <p:cNvCxnSpPr>
              <a:stCxn id="52" idx="0"/>
            </p:cNvCxnSpPr>
            <p:nvPr/>
          </p:nvCxnSpPr>
          <p:spPr>
            <a:xfrm flipH="1" flipV="1">
              <a:off x="3616265" y="4419093"/>
              <a:ext cx="253574" cy="160577"/>
            </a:xfrm>
            <a:prstGeom prst="line">
              <a:avLst/>
            </a:prstGeom>
            <a:ln w="19050"/>
          </p:spPr>
          <p:style>
            <a:lnRef idx="1">
              <a:schemeClr val="dk1"/>
            </a:lnRef>
            <a:fillRef idx="0">
              <a:schemeClr val="dk1"/>
            </a:fillRef>
            <a:effectRef idx="0">
              <a:schemeClr val="dk1"/>
            </a:effectRef>
            <a:fontRef idx="minor">
              <a:schemeClr val="tx1"/>
            </a:fontRef>
          </p:style>
        </p:cxnSp>
        <p:cxnSp>
          <p:nvCxnSpPr>
            <p:cNvPr id="62" name="直接连接符 61"/>
            <p:cNvCxnSpPr>
              <a:endCxn id="52" idx="2"/>
            </p:cNvCxnSpPr>
            <p:nvPr/>
          </p:nvCxnSpPr>
          <p:spPr>
            <a:xfrm flipV="1">
              <a:off x="3510259" y="5022470"/>
              <a:ext cx="359580" cy="184116"/>
            </a:xfrm>
            <a:prstGeom prst="line">
              <a:avLst/>
            </a:prstGeom>
            <a:ln w="19050"/>
          </p:spPr>
          <p:style>
            <a:lnRef idx="1">
              <a:schemeClr val="dk1"/>
            </a:lnRef>
            <a:fillRef idx="0">
              <a:schemeClr val="dk1"/>
            </a:fillRef>
            <a:effectRef idx="0">
              <a:schemeClr val="dk1"/>
            </a:effectRef>
            <a:fontRef idx="minor">
              <a:schemeClr val="tx1"/>
            </a:fontRef>
          </p:style>
        </p:cxnSp>
        <p:sp>
          <p:nvSpPr>
            <p:cNvPr id="12" name="云形 3"/>
            <p:cNvSpPr/>
            <p:nvPr/>
          </p:nvSpPr>
          <p:spPr>
            <a:xfrm>
              <a:off x="7050954" y="3844938"/>
              <a:ext cx="1158542" cy="977671"/>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2177 w 43256"/>
                <a:gd name="connsiteY14" fmla="*/ 4579 h 43219"/>
                <a:gd name="connsiteX15" fmla="*/ 22536 w 43256"/>
                <a:gd name="connsiteY15" fmla="*/ 3189 h 43219"/>
                <a:gd name="connsiteX16" fmla="*/ 14036 w 43256"/>
                <a:gd name="connsiteY16" fmla="*/ 5051 h 43219"/>
                <a:gd name="connsiteX17" fmla="*/ 15336 w 43256"/>
                <a:gd name="connsiteY17" fmla="*/ 6399 h 43219"/>
                <a:gd name="connsiteX18" fmla="*/ 4163 w 43256"/>
                <a:gd name="connsiteY18" fmla="*/ 15648 h 43219"/>
                <a:gd name="connsiteX19" fmla="*/ 3936 w 43256"/>
                <a:gd name="connsiteY1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14036 w 43256"/>
                <a:gd name="connsiteY14" fmla="*/ 5051 h 43219"/>
                <a:gd name="connsiteX15" fmla="*/ 15336 w 43256"/>
                <a:gd name="connsiteY15" fmla="*/ 6399 h 43219"/>
                <a:gd name="connsiteX16" fmla="*/ 4163 w 43256"/>
                <a:gd name="connsiteY16" fmla="*/ 15648 h 43219"/>
                <a:gd name="connsiteX17" fmla="*/ 3936 w 43256"/>
                <a:gd name="connsiteY1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4163 w 43256"/>
                <a:gd name="connsiteY14" fmla="*/ 15648 h 43219"/>
                <a:gd name="connsiteX15" fmla="*/ 3936 w 43256"/>
                <a:gd name="connsiteY1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41834 w 43256"/>
                <a:gd name="connsiteY8" fmla="*/ 15213 h 43219"/>
                <a:gd name="connsiteX9" fmla="*/ 40386 w 43256"/>
                <a:gd name="connsiteY9" fmla="*/ 17889 h 43219"/>
                <a:gd name="connsiteX10" fmla="*/ 38360 w 43256"/>
                <a:gd name="connsiteY10" fmla="*/ 5285 h 43219"/>
                <a:gd name="connsiteX11" fmla="*/ 38436 w 43256"/>
                <a:gd name="connsiteY11" fmla="*/ 6549 h 43219"/>
                <a:gd name="connsiteX12" fmla="*/ 4163 w 43256"/>
                <a:gd name="connsiteY12" fmla="*/ 15648 h 43219"/>
                <a:gd name="connsiteX13" fmla="*/ 3936 w 43256"/>
                <a:gd name="connsiteY1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8360 w 43256"/>
                <a:gd name="connsiteY8" fmla="*/ 5285 h 43219"/>
                <a:gd name="connsiteX9" fmla="*/ 38436 w 43256"/>
                <a:gd name="connsiteY9" fmla="*/ 6549 h 43219"/>
                <a:gd name="connsiteX10" fmla="*/ 4163 w 43256"/>
                <a:gd name="connsiteY10" fmla="*/ 15648 h 43219"/>
                <a:gd name="connsiteX11" fmla="*/ 3936 w 43256"/>
                <a:gd name="connsiteY11"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28863 w 43256"/>
                <a:gd name="connsiteY4" fmla="*/ 34610 h 43219"/>
                <a:gd name="connsiteX5" fmla="*/ 28596 w 43256"/>
                <a:gd name="connsiteY5" fmla="*/ 36519 h 43219"/>
                <a:gd name="connsiteX6" fmla="*/ 38360 w 43256"/>
                <a:gd name="connsiteY6" fmla="*/ 5285 h 43219"/>
                <a:gd name="connsiteX7" fmla="*/ 38436 w 43256"/>
                <a:gd name="connsiteY7" fmla="*/ 6549 h 43219"/>
                <a:gd name="connsiteX8" fmla="*/ 4163 w 43256"/>
                <a:gd name="connsiteY8" fmla="*/ 15648 h 43219"/>
                <a:gd name="connsiteX9" fmla="*/ 3936 w 43256"/>
                <a:gd name="connsiteY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28863 w 43256"/>
                <a:gd name="connsiteY2" fmla="*/ 34610 h 43219"/>
                <a:gd name="connsiteX3" fmla="*/ 28596 w 43256"/>
                <a:gd name="connsiteY3" fmla="*/ 36519 h 43219"/>
                <a:gd name="connsiteX4" fmla="*/ 38360 w 43256"/>
                <a:gd name="connsiteY4" fmla="*/ 5285 h 43219"/>
                <a:gd name="connsiteX5" fmla="*/ 38436 w 43256"/>
                <a:gd name="connsiteY5" fmla="*/ 6549 h 43219"/>
                <a:gd name="connsiteX6" fmla="*/ 4163 w 43256"/>
                <a:gd name="connsiteY6" fmla="*/ 15648 h 43219"/>
                <a:gd name="connsiteX7" fmla="*/ 3936 w 43256"/>
                <a:gd name="connsiteY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360 w 43256"/>
                <a:gd name="connsiteY2" fmla="*/ 5285 h 43219"/>
                <a:gd name="connsiteX3" fmla="*/ 38436 w 43256"/>
                <a:gd name="connsiteY3" fmla="*/ 6549 h 43219"/>
                <a:gd name="connsiteX4" fmla="*/ 4163 w 43256"/>
                <a:gd name="connsiteY4" fmla="*/ 15648 h 43219"/>
                <a:gd name="connsiteX5" fmla="*/ 3936 w 43256"/>
                <a:gd name="connsiteY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163 w 43256"/>
                <a:gd name="connsiteY2" fmla="*/ 15648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800 w 43256"/>
                <a:gd name="connsiteY2" fmla="*/ 15024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89 w 43256"/>
                <a:gd name="connsiteY2" fmla="*/ 13963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3889 w 43256"/>
                <a:gd name="connsiteY0" fmla="*/ 13963 h 43219"/>
                <a:gd name="connsiteX1" fmla="*/ 3936 w 43256"/>
                <a:gd name="connsiteY1" fmla="*/ 14229 h 43219"/>
              </a:gdLst>
              <a:ahLst/>
              <a:cxnLst>
                <a:cxn ang="0">
                  <a:pos x="connsiteX0" y="connsiteY0"/>
                </a:cxn>
                <a:cxn ang="0">
                  <a:pos x="connsiteX1" y="connsiteY1"/>
                </a:cxn>
              </a:cxnLst>
              <a:rect l="l" t="t" r="r" b="b"/>
              <a:pathLst>
                <a:path w="43256" h="43219">
                  <a:moveTo>
                    <a:pt x="3936" y="14229"/>
                  </a:moveTo>
                  <a:cubicBezTo>
                    <a:pt x="3665" y="11516"/>
                    <a:pt x="4297" y="8780"/>
                    <a:pt x="5659" y="6766"/>
                  </a:cubicBezTo>
                  <a:cubicBezTo>
                    <a:pt x="7811" y="3585"/>
                    <a:pt x="11300" y="2876"/>
                    <a:pt x="14041" y="5061"/>
                  </a:cubicBezTo>
                  <a:cubicBezTo>
                    <a:pt x="15714" y="768"/>
                    <a:pt x="19950" y="-119"/>
                    <a:pt x="22492" y="3291"/>
                  </a:cubicBezTo>
                  <a:cubicBezTo>
                    <a:pt x="23133" y="1542"/>
                    <a:pt x="24364" y="333"/>
                    <a:pt x="25785" y="59"/>
                  </a:cubicBezTo>
                  <a:cubicBezTo>
                    <a:pt x="27349" y="-243"/>
                    <a:pt x="28911" y="629"/>
                    <a:pt x="29869" y="2340"/>
                  </a:cubicBezTo>
                  <a:cubicBezTo>
                    <a:pt x="31251" y="126"/>
                    <a:pt x="33537" y="-601"/>
                    <a:pt x="35499" y="549"/>
                  </a:cubicBezTo>
                  <a:cubicBezTo>
                    <a:pt x="36994" y="1425"/>
                    <a:pt x="38066" y="3259"/>
                    <a:pt x="38354" y="5435"/>
                  </a:cubicBezTo>
                  <a:cubicBezTo>
                    <a:pt x="40082" y="6077"/>
                    <a:pt x="41458" y="7857"/>
                    <a:pt x="42018" y="10177"/>
                  </a:cubicBezTo>
                  <a:cubicBezTo>
                    <a:pt x="42425" y="11861"/>
                    <a:pt x="42367" y="13690"/>
                    <a:pt x="41854" y="15319"/>
                  </a:cubicBezTo>
                  <a:cubicBezTo>
                    <a:pt x="43115" y="17553"/>
                    <a:pt x="43556" y="20449"/>
                    <a:pt x="43052" y="23181"/>
                  </a:cubicBezTo>
                  <a:cubicBezTo>
                    <a:pt x="42382" y="26813"/>
                    <a:pt x="40164" y="29533"/>
                    <a:pt x="37440" y="30063"/>
                  </a:cubicBezTo>
                  <a:cubicBezTo>
                    <a:pt x="37427" y="32330"/>
                    <a:pt x="36694" y="34480"/>
                    <a:pt x="35431" y="35960"/>
                  </a:cubicBezTo>
                  <a:cubicBezTo>
                    <a:pt x="33512" y="38209"/>
                    <a:pt x="30740" y="38498"/>
                    <a:pt x="28591" y="36674"/>
                  </a:cubicBezTo>
                  <a:cubicBezTo>
                    <a:pt x="27896" y="39807"/>
                    <a:pt x="26035" y="42202"/>
                    <a:pt x="23703" y="42965"/>
                  </a:cubicBezTo>
                  <a:cubicBezTo>
                    <a:pt x="20955" y="43864"/>
                    <a:pt x="18087" y="42332"/>
                    <a:pt x="16516" y="39125"/>
                  </a:cubicBezTo>
                  <a:cubicBezTo>
                    <a:pt x="12808" y="42169"/>
                    <a:pt x="7992" y="40458"/>
                    <a:pt x="5840" y="35331"/>
                  </a:cubicBezTo>
                  <a:cubicBezTo>
                    <a:pt x="3726" y="35668"/>
                    <a:pt x="1741" y="33883"/>
                    <a:pt x="1146" y="31109"/>
                  </a:cubicBezTo>
                  <a:cubicBezTo>
                    <a:pt x="715" y="29102"/>
                    <a:pt x="1096" y="26936"/>
                    <a:pt x="2149" y="25410"/>
                  </a:cubicBezTo>
                  <a:cubicBezTo>
                    <a:pt x="655" y="24213"/>
                    <a:pt x="-177" y="21916"/>
                    <a:pt x="31" y="19563"/>
                  </a:cubicBezTo>
                  <a:cubicBezTo>
                    <a:pt x="275" y="16808"/>
                    <a:pt x="1881" y="14650"/>
                    <a:pt x="3899" y="14366"/>
                  </a:cubicBezTo>
                  <a:cubicBezTo>
                    <a:pt x="3911" y="14320"/>
                    <a:pt x="3924" y="14275"/>
                    <a:pt x="3936" y="14229"/>
                  </a:cubicBezTo>
                  <a:close/>
                </a:path>
                <a:path w="43256" h="43219" fill="none" extrusionOk="0">
                  <a:moveTo>
                    <a:pt x="3889" y="13963"/>
                  </a:moveTo>
                  <a:cubicBezTo>
                    <a:pt x="3886" y="13986"/>
                    <a:pt x="3984" y="14710"/>
                    <a:pt x="3936" y="14229"/>
                  </a:cubicBezTo>
                </a:path>
              </a:pathLst>
            </a:custGeom>
            <a:solidFill>
              <a:srgbClr val="1AABE2">
                <a:alpha val="5000"/>
              </a:srgbClr>
            </a:solidFill>
            <a:ln w="9525">
              <a:solidFill>
                <a:srgbClr val="1AABE2">
                  <a:alpha val="30000"/>
                </a:srgbClr>
              </a:solidFill>
              <a:round/>
              <a:headEnd/>
              <a:tailEnd/>
            </a:ln>
          </p:spPr>
          <p:txBody>
            <a:bodyPr lIns="99562" tIns="49781" rIns="99562" bIns="49781" anchor="ctr"/>
            <a:lstStyle/>
            <a:p>
              <a:pPr algn="ctr" defTabSz="1211808" eaLnBrk="1" fontAlgn="ctr" hangingPunct="1"/>
              <a:endParaRPr kumimoji="0" lang="en-US" altLang="zh-CN" sz="700" b="1" kern="0" dirty="0">
                <a:solidFill>
                  <a:sysClr val="windowText" lastClr="000000"/>
                </a:solidFill>
                <a:latin typeface="Huawei Sans" panose="020C0503030203020204" pitchFamily="34" charset="0"/>
                <a:ea typeface="方正兰亭黑简体" panose="02000000000000000000" pitchFamily="2" charset="-122"/>
                <a:cs typeface="Calibri" panose="020F0502020204030204" pitchFamily="34" charset="0"/>
                <a:sym typeface="Huawei Sans" panose="020C0503030203020204" pitchFamily="34" charset="0"/>
              </a:endParaRPr>
            </a:p>
          </p:txBody>
        </p:sp>
      </p:grpSp>
      <p:sp>
        <p:nvSpPr>
          <p:cNvPr id="2" name="标题 1"/>
          <p:cNvSpPr>
            <a:spLocks noGrp="1"/>
          </p:cNvSpPr>
          <p:nvPr>
            <p:ph type="title"/>
          </p:nvPr>
        </p:nvSpPr>
        <p:spPr/>
        <p:txBody>
          <a:bodyPr/>
          <a:lstStyle/>
          <a:p>
            <a:r>
              <a:rPr lang="en-US">
                <a:sym typeface="Huawei Sans" panose="020C0503030203020204" pitchFamily="34" charset="0"/>
              </a:rPr>
              <a:t>Typical Basic Networking</a:t>
            </a:r>
            <a:endParaRPr lang="en-US" dirty="0">
              <a:sym typeface="Huawei Sans" panose="020C0503030203020204" pitchFamily="34" charset="0"/>
            </a:endParaRPr>
          </a:p>
        </p:txBody>
      </p:sp>
    </p:spTree>
    <p:extLst>
      <p:ext uri="{BB962C8B-B14F-4D97-AF65-F5344CB8AC3E}">
        <p14:creationId xmlns:p14="http://schemas.microsoft.com/office/powerpoint/2010/main" val="338306863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pPr marL="457017" indent="-457017" fontAlgn="auto"/>
            <a:r>
              <a:rPr lang="en-US" dirty="0" err="1">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iMaster</a:t>
            </a:r>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 NCE-Fabric Overview</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General Restrictions and Specifications of </a:t>
            </a:r>
            <a:r>
              <a:rPr lang="en-US" dirty="0" err="1">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iMaster</a:t>
            </a:r>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 NCE-Fabric Open APIs</a:t>
            </a:r>
          </a:p>
          <a:p>
            <a:pPr marL="457017" indent="-457017" fontAlgn="auto"/>
            <a:r>
              <a:rPr lang="en-US" b="1"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b="1" dirty="0">
                <a:latin typeface="Huawei Sans" panose="020C0503030203020204" pitchFamily="34" charset="0"/>
                <a:ea typeface="方正兰亭黑简体" panose="02000000000000000000" pitchFamily="2" charset="-122"/>
                <a:sym typeface="Huawei Sans" panose="020C0503030203020204" pitchFamily="34" charset="0"/>
              </a:rPr>
              <a:t> NCE-Fabric Open APIs and Application Scenarios</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a:p>
            <a:pPr lvl="1" fontAlgn="auto">
              <a:buFont typeface="微软雅黑" panose="020B0503020204020204" pitchFamily="34" charset="-122"/>
              <a:buChar char="▪"/>
            </a:pPr>
            <a:r>
              <a:rPr lang="en-US" b="1" dirty="0">
                <a:latin typeface="Huawei Sans" panose="020C0503030203020204" pitchFamily="34" charset="0"/>
                <a:ea typeface="方正兰亭黑简体" panose="02000000000000000000" pitchFamily="2" charset="-122"/>
                <a:sym typeface="Huawei Sans" panose="020C0503030203020204" pitchFamily="34" charset="0"/>
              </a:rPr>
              <a:t>Northbound Open Neutron APIs</a:t>
            </a:r>
          </a:p>
          <a:p>
            <a:pPr lvl="1"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Northbound Open APIs for VPC Services</a:t>
            </a:r>
          </a:p>
          <a:p>
            <a:pPr lvl="1"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Northbound Open APIs for Multicast VPC Services</a:t>
            </a:r>
          </a:p>
          <a:p>
            <a:pPr lvl="1"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Northbound Open APIs for SFCs</a:t>
            </a:r>
          </a:p>
          <a:p>
            <a:pPr lvl="1"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Other Open APIs</a:t>
            </a: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Example of Invoking Neutron APIs for Intra-VPC Communication</a:t>
            </a:r>
          </a:p>
        </p:txBody>
      </p:sp>
    </p:spTree>
    <p:extLst>
      <p:ext uri="{BB962C8B-B14F-4D97-AF65-F5344CB8AC3E}">
        <p14:creationId xmlns:p14="http://schemas.microsoft.com/office/powerpoint/2010/main" val="74319524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标题 25"/>
          <p:cNvSpPr>
            <a:spLocks noGrp="1"/>
          </p:cNvSpPr>
          <p:nvPr>
            <p:ph type="ctrTitle" sz="quarter"/>
          </p:nvPr>
        </p:nvSpPr>
        <p:spPr/>
        <p:txBody>
          <a:bodyPr/>
          <a:lstStyle/>
          <a:p>
            <a:r>
              <a:rPr lang="en-US" sz="3600">
                <a:sym typeface="Huawei Sans" panose="020C0503030203020204" pitchFamily="34" charset="0"/>
              </a:rPr>
              <a:t>iMaster NCE-Fabric O</a:t>
            </a:r>
            <a:r>
              <a:rPr lang="en-US" altLang="zh-CN" sz="3600">
                <a:sym typeface="Huawei Sans" panose="020C0503030203020204" pitchFamily="34" charset="0"/>
              </a:rPr>
              <a:t>pen API Introduction</a:t>
            </a:r>
            <a:endParaRPr lang="en-US" sz="3600" dirty="0">
              <a:sym typeface="Huawei Sans" panose="020C0503030203020204" pitchFamily="34" charset="0"/>
            </a:endParaRPr>
          </a:p>
        </p:txBody>
      </p:sp>
      <p:sp>
        <p:nvSpPr>
          <p:cNvPr id="3" name="文本占位符 2"/>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237154688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 name="文本框 206"/>
          <p:cNvSpPr txBox="1"/>
          <p:nvPr/>
        </p:nvSpPr>
        <p:spPr>
          <a:xfrm>
            <a:off x="4805486" y="3395578"/>
            <a:ext cx="972108" cy="373577"/>
          </a:xfrm>
          <a:prstGeom prst="roundRect">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fontAlgn="auto">
              <a:spcBef>
                <a:spcPts val="0"/>
              </a:spcBef>
              <a:spcAft>
                <a:spcPts val="0"/>
              </a:spcAft>
              <a:defRPr sz="1600">
                <a:solidFill>
                  <a:schemeClr val="tx1"/>
                </a:solidFill>
                <a:latin typeface="Arial" panose="020C0503030203020204" pitchFamily="34" charset="0"/>
                <a:ea typeface="方正兰亭黑简体" panose="02000000000000000000" pitchFamily="2" charset="-122"/>
              </a:defRPr>
            </a:lvl1pPr>
          </a:lstStyle>
          <a:p>
            <a:pPr fontAlgn="ctr"/>
            <a:r>
              <a:rPr lang="en-US" sz="1100" dirty="0">
                <a:latin typeface="Huawei Sans" panose="020C0503030203020204" pitchFamily="34" charset="0"/>
                <a:cs typeface="Huawei Sans" panose="020C0503030203020204" pitchFamily="34" charset="0"/>
                <a:sym typeface="Huawei Sans" panose="020C0503030203020204" pitchFamily="34" charset="0"/>
              </a:rPr>
              <a:t>Firewall policy</a:t>
            </a:r>
          </a:p>
        </p:txBody>
      </p:sp>
      <p:sp>
        <p:nvSpPr>
          <p:cNvPr id="208" name="文本框 207"/>
          <p:cNvSpPr txBox="1"/>
          <p:nvPr/>
        </p:nvSpPr>
        <p:spPr>
          <a:xfrm>
            <a:off x="6857526" y="3395577"/>
            <a:ext cx="972108" cy="373577"/>
          </a:xfrm>
          <a:prstGeom prst="roundRect">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fontAlgn="auto">
              <a:spcBef>
                <a:spcPts val="0"/>
              </a:spcBef>
              <a:spcAft>
                <a:spcPts val="0"/>
              </a:spcAft>
              <a:defRPr sz="1600">
                <a:solidFill>
                  <a:schemeClr val="tx1"/>
                </a:solidFill>
                <a:latin typeface="Arial" panose="020C0503030203020204" pitchFamily="34" charset="0"/>
                <a:ea typeface="方正兰亭黑简体" panose="02000000000000000000" pitchFamily="2" charset="-122"/>
              </a:defRPr>
            </a:lvl1pPr>
          </a:lstStyle>
          <a:p>
            <a:pPr fontAlgn="ctr"/>
            <a:r>
              <a:rPr lang="en-US" sz="1100" dirty="0">
                <a:latin typeface="Huawei Sans" panose="020C0503030203020204" pitchFamily="34" charset="0"/>
                <a:cs typeface="Huawei Sans" panose="020C0503030203020204" pitchFamily="34" charset="0"/>
                <a:sym typeface="Huawei Sans" panose="020C0503030203020204" pitchFamily="34" charset="0"/>
              </a:rPr>
              <a:t>Firewall rule</a:t>
            </a:r>
          </a:p>
        </p:txBody>
      </p:sp>
      <p:sp>
        <p:nvSpPr>
          <p:cNvPr id="209" name="文本框 208"/>
          <p:cNvSpPr txBox="1"/>
          <p:nvPr/>
        </p:nvSpPr>
        <p:spPr>
          <a:xfrm>
            <a:off x="4805486" y="4759213"/>
            <a:ext cx="972108" cy="373577"/>
          </a:xfrm>
          <a:prstGeom prst="roundRect">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fontAlgn="auto">
              <a:spcBef>
                <a:spcPts val="0"/>
              </a:spcBef>
              <a:spcAft>
                <a:spcPts val="0"/>
              </a:spcAft>
              <a:defRPr sz="1600">
                <a:solidFill>
                  <a:schemeClr val="tx1"/>
                </a:solidFill>
                <a:latin typeface="Arial" panose="020C0503030203020204" pitchFamily="34" charset="0"/>
                <a:ea typeface="方正兰亭黑简体" panose="02000000000000000000" pitchFamily="2" charset="-122"/>
              </a:defRPr>
            </a:lvl1pPr>
          </a:lstStyle>
          <a:p>
            <a:pPr fontAlgn="ctr"/>
            <a:r>
              <a:rPr lang="en-US" sz="1100" dirty="0">
                <a:latin typeface="Huawei Sans" panose="020C0503030203020204" pitchFamily="34" charset="0"/>
                <a:cs typeface="Huawei Sans" panose="020C0503030203020204" pitchFamily="34" charset="0"/>
                <a:sym typeface="Huawei Sans" panose="020C0503030203020204" pitchFamily="34" charset="0"/>
              </a:rPr>
              <a:t>VPN</a:t>
            </a:r>
          </a:p>
        </p:txBody>
      </p:sp>
      <p:sp>
        <p:nvSpPr>
          <p:cNvPr id="210" name="文本框 209"/>
          <p:cNvSpPr txBox="1"/>
          <p:nvPr/>
        </p:nvSpPr>
        <p:spPr>
          <a:xfrm>
            <a:off x="6869714" y="4759215"/>
            <a:ext cx="972108" cy="373577"/>
          </a:xfrm>
          <a:prstGeom prst="roundRect">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fontAlgn="auto">
              <a:spcBef>
                <a:spcPts val="0"/>
              </a:spcBef>
              <a:spcAft>
                <a:spcPts val="0"/>
              </a:spcAft>
              <a:defRPr sz="1600">
                <a:solidFill>
                  <a:schemeClr val="tx1"/>
                </a:solidFill>
                <a:latin typeface="Arial" panose="020C0503030203020204" pitchFamily="34" charset="0"/>
                <a:ea typeface="方正兰亭黑简体" panose="02000000000000000000" pitchFamily="2" charset="-122"/>
              </a:defRPr>
            </a:lvl1pPr>
          </a:lstStyle>
          <a:p>
            <a:pPr fontAlgn="ctr"/>
            <a:r>
              <a:rPr lang="en-US" sz="1100" dirty="0">
                <a:latin typeface="Huawei Sans" panose="020C0503030203020204" pitchFamily="34" charset="0"/>
                <a:cs typeface="Huawei Sans" panose="020C0503030203020204" pitchFamily="34" charset="0"/>
                <a:sym typeface="Huawei Sans" panose="020C0503030203020204" pitchFamily="34" charset="0"/>
              </a:rPr>
              <a:t>IKE policy</a:t>
            </a:r>
          </a:p>
        </p:txBody>
      </p:sp>
      <p:sp>
        <p:nvSpPr>
          <p:cNvPr id="211" name="文本框 210"/>
          <p:cNvSpPr txBox="1"/>
          <p:nvPr/>
        </p:nvSpPr>
        <p:spPr>
          <a:xfrm>
            <a:off x="8954262" y="4759214"/>
            <a:ext cx="972108" cy="373577"/>
          </a:xfrm>
          <a:prstGeom prst="roundRect">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fontAlgn="auto">
              <a:spcBef>
                <a:spcPts val="0"/>
              </a:spcBef>
              <a:spcAft>
                <a:spcPts val="0"/>
              </a:spcAft>
              <a:defRPr sz="1600">
                <a:solidFill>
                  <a:schemeClr val="tx1"/>
                </a:solidFill>
                <a:latin typeface="Arial" panose="020C0503030203020204" pitchFamily="34" charset="0"/>
                <a:ea typeface="方正兰亭黑简体" panose="02000000000000000000" pitchFamily="2" charset="-122"/>
              </a:defRPr>
            </a:lvl1pPr>
          </a:lstStyle>
          <a:p>
            <a:pPr fontAlgn="ctr"/>
            <a:r>
              <a:rPr lang="en-US" sz="1100" dirty="0">
                <a:latin typeface="Huawei Sans" panose="020C0503030203020204" pitchFamily="34" charset="0"/>
                <a:cs typeface="Huawei Sans" panose="020C0503030203020204" pitchFamily="34" charset="0"/>
                <a:sym typeface="Huawei Sans" panose="020C0503030203020204" pitchFamily="34" charset="0"/>
              </a:rPr>
              <a:t>IPsec policy</a:t>
            </a:r>
          </a:p>
        </p:txBody>
      </p:sp>
      <p:sp>
        <p:nvSpPr>
          <p:cNvPr id="181" name="文本框 180"/>
          <p:cNvSpPr txBox="1"/>
          <p:nvPr/>
        </p:nvSpPr>
        <p:spPr>
          <a:xfrm>
            <a:off x="2741258" y="2060837"/>
            <a:ext cx="972108" cy="373577"/>
          </a:xfrm>
          <a:prstGeom prst="roundRect">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fontAlgn="auto">
              <a:spcBef>
                <a:spcPts val="0"/>
              </a:spcBef>
              <a:spcAft>
                <a:spcPts val="0"/>
              </a:spcAft>
              <a:defRPr sz="1600">
                <a:solidFill>
                  <a:schemeClr val="tx1"/>
                </a:solidFill>
                <a:latin typeface="Arial" panose="020C0503030203020204" pitchFamily="34" charset="0"/>
                <a:ea typeface="方正兰亭黑简体" panose="02000000000000000000" pitchFamily="2" charset="-122"/>
              </a:defRPr>
            </a:lvl1pPr>
          </a:lstStyle>
          <a:p>
            <a:pPr fontAlgn="ctr"/>
            <a:r>
              <a:rPr lang="en-US" sz="1100" dirty="0">
                <a:latin typeface="Huawei Sans" panose="020C0503030203020204" pitchFamily="34" charset="0"/>
                <a:cs typeface="Huawei Sans" panose="020C0503030203020204" pitchFamily="34" charset="0"/>
                <a:sym typeface="Huawei Sans" panose="020C0503030203020204" pitchFamily="34" charset="0"/>
              </a:rPr>
              <a:t>Router</a:t>
            </a:r>
          </a:p>
        </p:txBody>
      </p:sp>
      <p:sp>
        <p:nvSpPr>
          <p:cNvPr id="183" name="文本框 182"/>
          <p:cNvSpPr txBox="1"/>
          <p:nvPr/>
        </p:nvSpPr>
        <p:spPr>
          <a:xfrm>
            <a:off x="2741258" y="2713759"/>
            <a:ext cx="972108" cy="373577"/>
          </a:xfrm>
          <a:prstGeom prst="roundRect">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fontAlgn="auto">
              <a:spcBef>
                <a:spcPts val="0"/>
              </a:spcBef>
              <a:spcAft>
                <a:spcPts val="0"/>
              </a:spcAft>
              <a:defRPr sz="1600">
                <a:solidFill>
                  <a:schemeClr val="tx1"/>
                </a:solidFill>
                <a:latin typeface="Arial" panose="020C0503030203020204" pitchFamily="34" charset="0"/>
                <a:ea typeface="方正兰亭黑简体" panose="02000000000000000000" pitchFamily="2" charset="-122"/>
              </a:defRPr>
            </a:lvl1pPr>
          </a:lstStyle>
          <a:p>
            <a:pPr fontAlgn="ctr"/>
            <a:r>
              <a:rPr lang="en-US" sz="1100" dirty="0">
                <a:latin typeface="Huawei Sans" panose="020C0503030203020204" pitchFamily="34" charset="0"/>
                <a:cs typeface="Huawei Sans" panose="020C0503030203020204" pitchFamily="34" charset="0"/>
                <a:sym typeface="Huawei Sans" panose="020C0503030203020204" pitchFamily="34" charset="0"/>
              </a:rPr>
              <a:t>Security group</a:t>
            </a:r>
          </a:p>
        </p:txBody>
      </p:sp>
      <p:sp>
        <p:nvSpPr>
          <p:cNvPr id="184" name="文本框 183"/>
          <p:cNvSpPr txBox="1"/>
          <p:nvPr/>
        </p:nvSpPr>
        <p:spPr>
          <a:xfrm>
            <a:off x="2741258" y="3395579"/>
            <a:ext cx="972108" cy="373577"/>
          </a:xfrm>
          <a:prstGeom prst="roundRect">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fontAlgn="auto">
              <a:spcBef>
                <a:spcPts val="0"/>
              </a:spcBef>
              <a:spcAft>
                <a:spcPts val="0"/>
              </a:spcAft>
              <a:defRPr sz="1600">
                <a:solidFill>
                  <a:schemeClr val="tx1"/>
                </a:solidFill>
                <a:latin typeface="Arial" panose="020C0503030203020204" pitchFamily="34" charset="0"/>
                <a:ea typeface="方正兰亭黑简体" panose="02000000000000000000" pitchFamily="2" charset="-122"/>
              </a:defRPr>
            </a:lvl1pPr>
          </a:lstStyle>
          <a:p>
            <a:pPr fontAlgn="ctr"/>
            <a:r>
              <a:rPr lang="en-US" sz="1100" dirty="0">
                <a:latin typeface="Huawei Sans" panose="020C0503030203020204" pitchFamily="34" charset="0"/>
                <a:cs typeface="Huawei Sans" panose="020C0503030203020204" pitchFamily="34" charset="0"/>
                <a:sym typeface="Huawei Sans" panose="020C0503030203020204" pitchFamily="34" charset="0"/>
              </a:rPr>
              <a:t>Firewall</a:t>
            </a:r>
          </a:p>
        </p:txBody>
      </p:sp>
      <p:sp>
        <p:nvSpPr>
          <p:cNvPr id="185" name="文本框 184"/>
          <p:cNvSpPr txBox="1"/>
          <p:nvPr/>
        </p:nvSpPr>
        <p:spPr>
          <a:xfrm>
            <a:off x="2741258" y="4077399"/>
            <a:ext cx="972108" cy="373577"/>
          </a:xfrm>
          <a:prstGeom prst="roundRect">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fontAlgn="auto">
              <a:spcBef>
                <a:spcPts val="0"/>
              </a:spcBef>
              <a:spcAft>
                <a:spcPts val="0"/>
              </a:spcAft>
              <a:defRPr sz="1600">
                <a:solidFill>
                  <a:schemeClr val="tx1"/>
                </a:solidFill>
                <a:latin typeface="Arial" panose="020C0503030203020204" pitchFamily="34" charset="0"/>
                <a:ea typeface="方正兰亭黑简体" panose="02000000000000000000" pitchFamily="2" charset="-122"/>
              </a:defRPr>
            </a:lvl1pPr>
          </a:lstStyle>
          <a:p>
            <a:pPr fontAlgn="ctr"/>
            <a:r>
              <a:rPr lang="en-US" sz="1100" dirty="0">
                <a:latin typeface="Huawei Sans" panose="020C0503030203020204" pitchFamily="34" charset="0"/>
                <a:cs typeface="Huawei Sans" panose="020C0503030203020204" pitchFamily="34" charset="0"/>
                <a:sym typeface="Huawei Sans" panose="020C0503030203020204" pitchFamily="34" charset="0"/>
              </a:rPr>
              <a:t>Floating IP address</a:t>
            </a:r>
            <a:endParaRPr lang="en-US" altLang="zh-CN" sz="1100" dirty="0">
              <a:latin typeface="Huawei Sans" panose="020C0503030203020204" pitchFamily="34" charset="0"/>
              <a:cs typeface="Huawei Sans" panose="020C0503030203020204" pitchFamily="34" charset="0"/>
              <a:sym typeface="Huawei Sans" panose="020C0503030203020204" pitchFamily="34" charset="0"/>
            </a:endParaRPr>
          </a:p>
        </p:txBody>
      </p:sp>
      <p:sp>
        <p:nvSpPr>
          <p:cNvPr id="206" name="文本框 205"/>
          <p:cNvSpPr txBox="1"/>
          <p:nvPr/>
        </p:nvSpPr>
        <p:spPr>
          <a:xfrm>
            <a:off x="2733860" y="6001041"/>
            <a:ext cx="968978" cy="373577"/>
          </a:xfrm>
          <a:prstGeom prst="roundRect">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fontAlgn="auto">
              <a:spcBef>
                <a:spcPts val="0"/>
              </a:spcBef>
              <a:spcAft>
                <a:spcPts val="0"/>
              </a:spcAft>
              <a:defRPr sz="1600">
                <a:solidFill>
                  <a:schemeClr val="tx1"/>
                </a:solidFill>
                <a:latin typeface="Arial" panose="020C0503030203020204" pitchFamily="34" charset="0"/>
                <a:ea typeface="方正兰亭黑简体" panose="02000000000000000000" pitchFamily="2" charset="-122"/>
              </a:defRPr>
            </a:lvl1pPr>
          </a:lstStyle>
          <a:p>
            <a:pPr fontAlgn="ctr"/>
            <a:r>
              <a:rPr lang="en-US" sz="1100" dirty="0">
                <a:latin typeface="Huawei Sans" panose="020C0503030203020204" pitchFamily="34" charset="0"/>
                <a:cs typeface="Huawei Sans" panose="020C0503030203020204" pitchFamily="34" charset="0"/>
                <a:sym typeface="Huawei Sans" panose="020C0503030203020204" pitchFamily="34" charset="0"/>
              </a:rPr>
              <a:t>L2BR</a:t>
            </a:r>
            <a:endParaRPr lang="en-US" altLang="zh-CN" sz="1100" dirty="0">
              <a:latin typeface="Huawei Sans" panose="020C0503030203020204" pitchFamily="34" charset="0"/>
              <a:cs typeface="Huawei Sans" panose="020C0503030203020204" pitchFamily="34" charset="0"/>
              <a:sym typeface="Huawei Sans" panose="020C0503030203020204" pitchFamily="34" charset="0"/>
            </a:endParaRPr>
          </a:p>
        </p:txBody>
      </p:sp>
      <p:sp>
        <p:nvSpPr>
          <p:cNvPr id="205" name="文本框 204"/>
          <p:cNvSpPr txBox="1"/>
          <p:nvPr/>
        </p:nvSpPr>
        <p:spPr>
          <a:xfrm>
            <a:off x="2733860" y="5391556"/>
            <a:ext cx="972108" cy="373577"/>
          </a:xfrm>
          <a:prstGeom prst="roundRect">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fontAlgn="auto">
              <a:spcBef>
                <a:spcPts val="0"/>
              </a:spcBef>
              <a:spcAft>
                <a:spcPts val="0"/>
              </a:spcAft>
              <a:defRPr sz="1600">
                <a:solidFill>
                  <a:schemeClr val="tx1"/>
                </a:solidFill>
                <a:latin typeface="Arial" panose="020C0503030203020204" pitchFamily="34" charset="0"/>
                <a:ea typeface="方正兰亭黑简体" panose="02000000000000000000" pitchFamily="2" charset="-122"/>
              </a:defRPr>
            </a:lvl1pPr>
          </a:lstStyle>
          <a:p>
            <a:pPr fontAlgn="ctr"/>
            <a:r>
              <a:rPr lang="en-US" sz="1100" dirty="0">
                <a:latin typeface="Huawei Sans" panose="020C0503030203020204" pitchFamily="34" charset="0"/>
                <a:cs typeface="Huawei Sans" panose="020C0503030203020204" pitchFamily="34" charset="0"/>
                <a:sym typeface="Huawei Sans" panose="020C0503030203020204" pitchFamily="34" charset="0"/>
              </a:rPr>
              <a:t>SNAT</a:t>
            </a:r>
            <a:endParaRPr lang="en-US" altLang="zh-CN" sz="1100" dirty="0">
              <a:latin typeface="Huawei Sans" panose="020C0503030203020204" pitchFamily="34" charset="0"/>
              <a:cs typeface="Huawei Sans" panose="020C0503030203020204" pitchFamily="34" charset="0"/>
              <a:sym typeface="Huawei Sans" panose="020C0503030203020204" pitchFamily="34" charset="0"/>
            </a:endParaRPr>
          </a:p>
        </p:txBody>
      </p:sp>
      <p:sp>
        <p:nvSpPr>
          <p:cNvPr id="5" name="文本占位符 4"/>
          <p:cNvSpPr>
            <a:spLocks noGrp="1"/>
          </p:cNvSpPr>
          <p:nvPr>
            <p:ph type="body" sz="quarter" idx="10"/>
          </p:nvPr>
        </p:nvSpPr>
        <p:spPr/>
        <p:txBody>
          <a:bodyPr/>
          <a:lstStyle/>
          <a:p>
            <a:endParaRPr lang="zh-CN" altLang="en-US" dirty="0"/>
          </a:p>
        </p:txBody>
      </p:sp>
      <p:sp>
        <p:nvSpPr>
          <p:cNvPr id="2" name="标题 1"/>
          <p:cNvSpPr>
            <a:spLocks noGrp="1"/>
          </p:cNvSpPr>
          <p:nvPr>
            <p:ph type="title"/>
          </p:nvPr>
        </p:nvSpPr>
        <p:spPr/>
        <p:txBody>
          <a:bodyPr/>
          <a:lstStyle/>
          <a:p>
            <a:r>
              <a:rPr lang="en-US">
                <a:sym typeface="Huawei Sans" panose="020C0503030203020204" pitchFamily="34" charset="0"/>
              </a:rPr>
              <a:t>Mapping Between Neutron Service Modules</a:t>
            </a:r>
            <a:endParaRPr lang="en-US" dirty="0">
              <a:sym typeface="Huawei Sans" panose="020C0503030203020204" pitchFamily="34" charset="0"/>
            </a:endParaRPr>
          </a:p>
        </p:txBody>
      </p:sp>
      <p:cxnSp>
        <p:nvCxnSpPr>
          <p:cNvPr id="4" name="肘形连接符 3"/>
          <p:cNvCxnSpPr>
            <a:stCxn id="94" idx="3"/>
          </p:cNvCxnSpPr>
          <p:nvPr/>
        </p:nvCxnSpPr>
        <p:spPr bwMode="auto">
          <a:xfrm flipV="1">
            <a:off x="1565314" y="2218728"/>
            <a:ext cx="1188132" cy="681820"/>
          </a:xfrm>
          <a:prstGeom prst="bentConnector3">
            <a:avLst/>
          </a:prstGeom>
          <a:solidFill>
            <a:schemeClr val="accent1"/>
          </a:solidFill>
          <a:ln w="19050" cap="flat" cmpd="sng" algn="ctr">
            <a:solidFill>
              <a:schemeClr val="tx1"/>
            </a:solidFill>
            <a:prstDash val="solid"/>
            <a:round/>
            <a:headEnd type="none" w="med" len="med"/>
            <a:tailEnd type="none" w="med" len="med"/>
          </a:ln>
          <a:effectLst/>
        </p:spPr>
      </p:cxnSp>
      <p:sp>
        <p:nvSpPr>
          <p:cNvPr id="7" name="文本框 6"/>
          <p:cNvSpPr txBox="1"/>
          <p:nvPr/>
        </p:nvSpPr>
        <p:spPr bwMode="auto">
          <a:xfrm>
            <a:off x="2285394" y="1908853"/>
            <a:ext cx="540060" cy="30025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lnSpc>
                <a:spcPct val="125000"/>
              </a:lnSpc>
            </a:pPr>
            <a:r>
              <a:rPr lang="en-US"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1:n</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97" name="肘形连接符 96"/>
          <p:cNvCxnSpPr>
            <a:stCxn id="94" idx="3"/>
          </p:cNvCxnSpPr>
          <p:nvPr/>
        </p:nvCxnSpPr>
        <p:spPr bwMode="auto">
          <a:xfrm>
            <a:off x="1565314" y="2900548"/>
            <a:ext cx="1188132" cy="12700"/>
          </a:xfrm>
          <a:prstGeom prst="bentConnector3">
            <a:avLst/>
          </a:prstGeom>
          <a:solidFill>
            <a:schemeClr val="accent1"/>
          </a:solidFill>
          <a:ln w="19050" cap="flat" cmpd="sng" algn="ctr">
            <a:solidFill>
              <a:schemeClr val="tx1"/>
            </a:solidFill>
            <a:prstDash val="solid"/>
            <a:round/>
            <a:headEnd type="none" w="med" len="med"/>
            <a:tailEnd type="none" w="med" len="med"/>
          </a:ln>
          <a:effectLst/>
        </p:spPr>
      </p:cxnSp>
      <p:cxnSp>
        <p:nvCxnSpPr>
          <p:cNvPr id="103" name="肘形连接符 102"/>
          <p:cNvCxnSpPr>
            <a:stCxn id="94" idx="3"/>
          </p:cNvCxnSpPr>
          <p:nvPr/>
        </p:nvCxnSpPr>
        <p:spPr bwMode="auto">
          <a:xfrm>
            <a:off x="1565314" y="2900548"/>
            <a:ext cx="1188132" cy="681820"/>
          </a:xfrm>
          <a:prstGeom prst="bentConnector3">
            <a:avLst/>
          </a:prstGeom>
          <a:solidFill>
            <a:schemeClr val="accent1"/>
          </a:solidFill>
          <a:ln w="19050" cap="flat" cmpd="sng" algn="ctr">
            <a:solidFill>
              <a:schemeClr val="tx1"/>
            </a:solidFill>
            <a:prstDash val="solid"/>
            <a:round/>
            <a:headEnd type="none" w="med" len="med"/>
            <a:tailEnd type="none" w="med" len="med"/>
          </a:ln>
          <a:effectLst/>
        </p:spPr>
      </p:cxnSp>
      <p:cxnSp>
        <p:nvCxnSpPr>
          <p:cNvPr id="104" name="肘形连接符 103"/>
          <p:cNvCxnSpPr>
            <a:stCxn id="94" idx="3"/>
          </p:cNvCxnSpPr>
          <p:nvPr/>
        </p:nvCxnSpPr>
        <p:spPr bwMode="auto">
          <a:xfrm>
            <a:off x="1565314" y="2900548"/>
            <a:ext cx="1188132" cy="1363640"/>
          </a:xfrm>
          <a:prstGeom prst="bentConnector3">
            <a:avLst/>
          </a:prstGeom>
          <a:solidFill>
            <a:schemeClr val="accent1"/>
          </a:solidFill>
          <a:ln w="19050" cap="flat" cmpd="sng" algn="ctr">
            <a:solidFill>
              <a:schemeClr val="tx1"/>
            </a:solidFill>
            <a:prstDash val="solid"/>
            <a:round/>
            <a:headEnd type="none" w="med" len="med"/>
            <a:tailEnd type="none" w="med" len="med"/>
          </a:ln>
          <a:effectLst/>
        </p:spPr>
      </p:cxnSp>
      <p:cxnSp>
        <p:nvCxnSpPr>
          <p:cNvPr id="105" name="肘形连接符 104"/>
          <p:cNvCxnSpPr>
            <a:stCxn id="94" idx="3"/>
          </p:cNvCxnSpPr>
          <p:nvPr/>
        </p:nvCxnSpPr>
        <p:spPr bwMode="auto">
          <a:xfrm>
            <a:off x="1565314" y="2900548"/>
            <a:ext cx="1188132" cy="2045460"/>
          </a:xfrm>
          <a:prstGeom prst="bentConnector3">
            <a:avLst>
              <a:gd name="adj1" fmla="val 50000"/>
            </a:avLst>
          </a:prstGeom>
          <a:solidFill>
            <a:schemeClr val="accent1"/>
          </a:solidFill>
          <a:ln w="19050" cap="flat" cmpd="sng" algn="ctr">
            <a:solidFill>
              <a:schemeClr val="tx1"/>
            </a:solidFill>
            <a:prstDash val="solid"/>
            <a:round/>
            <a:headEnd type="none" w="med" len="med"/>
            <a:tailEnd type="none" w="med" len="med"/>
          </a:ln>
          <a:effectLst/>
        </p:spPr>
      </p:cxnSp>
      <p:cxnSp>
        <p:nvCxnSpPr>
          <p:cNvPr id="106" name="肘形连接符 105"/>
          <p:cNvCxnSpPr/>
          <p:nvPr/>
        </p:nvCxnSpPr>
        <p:spPr bwMode="auto">
          <a:xfrm>
            <a:off x="1563903" y="2900548"/>
            <a:ext cx="1188132" cy="2727280"/>
          </a:xfrm>
          <a:prstGeom prst="bentConnector3">
            <a:avLst>
              <a:gd name="adj1" fmla="val 50000"/>
            </a:avLst>
          </a:prstGeom>
          <a:solidFill>
            <a:schemeClr val="accent1"/>
          </a:solidFill>
          <a:ln w="19050" cap="flat" cmpd="sng" algn="ctr">
            <a:solidFill>
              <a:schemeClr val="tx1"/>
            </a:solidFill>
            <a:prstDash val="solid"/>
            <a:round/>
            <a:headEnd type="none" w="med" len="med"/>
            <a:tailEnd type="none" w="med" len="med"/>
          </a:ln>
          <a:effectLst/>
        </p:spPr>
      </p:cxnSp>
      <p:cxnSp>
        <p:nvCxnSpPr>
          <p:cNvPr id="107" name="肘形连接符 106"/>
          <p:cNvCxnSpPr>
            <a:stCxn id="94" idx="3"/>
          </p:cNvCxnSpPr>
          <p:nvPr/>
        </p:nvCxnSpPr>
        <p:spPr bwMode="auto">
          <a:xfrm>
            <a:off x="1565314" y="2900548"/>
            <a:ext cx="1191262" cy="3409099"/>
          </a:xfrm>
          <a:prstGeom prst="bentConnector3">
            <a:avLst>
              <a:gd name="adj1" fmla="val 50000"/>
            </a:avLst>
          </a:prstGeom>
          <a:solidFill>
            <a:schemeClr val="accent1"/>
          </a:solidFill>
          <a:ln w="19050" cap="flat" cmpd="sng" algn="ctr">
            <a:solidFill>
              <a:schemeClr val="tx1"/>
            </a:solidFill>
            <a:prstDash val="solid"/>
            <a:round/>
            <a:headEnd type="none" w="med" len="med"/>
            <a:tailEnd type="none" w="med" len="med"/>
          </a:ln>
          <a:effectLst/>
        </p:spPr>
      </p:cxnSp>
      <p:cxnSp>
        <p:nvCxnSpPr>
          <p:cNvPr id="123" name="肘形连接符 122"/>
          <p:cNvCxnSpPr>
            <a:endCxn id="129" idx="1"/>
          </p:cNvCxnSpPr>
          <p:nvPr/>
        </p:nvCxnSpPr>
        <p:spPr bwMode="auto">
          <a:xfrm flipV="1">
            <a:off x="3725554" y="2218727"/>
            <a:ext cx="1092120" cy="1"/>
          </a:xfrm>
          <a:prstGeom prst="bentConnector3">
            <a:avLst/>
          </a:prstGeom>
          <a:solidFill>
            <a:schemeClr val="accent1"/>
          </a:solidFill>
          <a:ln w="19050" cap="flat" cmpd="sng" algn="ctr">
            <a:solidFill>
              <a:schemeClr val="tx1"/>
            </a:solidFill>
            <a:prstDash val="solid"/>
            <a:round/>
            <a:headEnd type="none" w="med" len="med"/>
            <a:tailEnd type="none" w="med" len="med"/>
          </a:ln>
          <a:effectLst/>
        </p:spPr>
      </p:cxnSp>
      <p:cxnSp>
        <p:nvCxnSpPr>
          <p:cNvPr id="134" name="肘形连接符 133"/>
          <p:cNvCxnSpPr>
            <a:endCxn id="120" idx="1"/>
          </p:cNvCxnSpPr>
          <p:nvPr/>
        </p:nvCxnSpPr>
        <p:spPr bwMode="auto">
          <a:xfrm flipV="1">
            <a:off x="3725554" y="1505729"/>
            <a:ext cx="1092121" cy="712999"/>
          </a:xfrm>
          <a:prstGeom prst="bentConnector3">
            <a:avLst/>
          </a:prstGeom>
          <a:solidFill>
            <a:schemeClr val="accent1"/>
          </a:solidFill>
          <a:ln w="19050" cap="flat" cmpd="sng" algn="ctr">
            <a:solidFill>
              <a:schemeClr val="tx1"/>
            </a:solidFill>
            <a:prstDash val="solid"/>
            <a:round/>
            <a:headEnd type="none" w="med" len="med"/>
            <a:tailEnd type="none" w="med" len="med"/>
          </a:ln>
          <a:effectLst/>
        </p:spPr>
      </p:cxnSp>
      <p:cxnSp>
        <p:nvCxnSpPr>
          <p:cNvPr id="153" name="肘形连接符 152"/>
          <p:cNvCxnSpPr>
            <a:stCxn id="129" idx="3"/>
            <a:endCxn id="121" idx="1"/>
          </p:cNvCxnSpPr>
          <p:nvPr/>
        </p:nvCxnSpPr>
        <p:spPr bwMode="auto">
          <a:xfrm flipV="1">
            <a:off x="5789782" y="1505728"/>
            <a:ext cx="1092122" cy="712999"/>
          </a:xfrm>
          <a:prstGeom prst="bentConnector3">
            <a:avLst/>
          </a:prstGeom>
          <a:solidFill>
            <a:schemeClr val="accent1"/>
          </a:solidFill>
          <a:ln w="19050" cap="flat" cmpd="sng" algn="ctr">
            <a:solidFill>
              <a:schemeClr val="tx1"/>
            </a:solidFill>
            <a:prstDash val="solid"/>
            <a:round/>
            <a:headEnd type="none" w="med" len="med"/>
            <a:tailEnd type="none" w="med" len="med"/>
          </a:ln>
          <a:effectLst/>
        </p:spPr>
      </p:cxnSp>
      <p:cxnSp>
        <p:nvCxnSpPr>
          <p:cNvPr id="154" name="肘形连接符 153"/>
          <p:cNvCxnSpPr>
            <a:stCxn id="129" idx="3"/>
            <a:endCxn id="119" idx="1"/>
          </p:cNvCxnSpPr>
          <p:nvPr/>
        </p:nvCxnSpPr>
        <p:spPr bwMode="auto">
          <a:xfrm flipV="1">
            <a:off x="5789782" y="2218725"/>
            <a:ext cx="1092120" cy="2"/>
          </a:xfrm>
          <a:prstGeom prst="bentConnector3">
            <a:avLst/>
          </a:prstGeom>
          <a:solidFill>
            <a:schemeClr val="accent1"/>
          </a:solidFill>
          <a:ln w="19050" cap="flat" cmpd="sng" algn="ctr">
            <a:solidFill>
              <a:schemeClr val="tx1"/>
            </a:solidFill>
            <a:prstDash val="solid"/>
            <a:round/>
            <a:headEnd type="none" w="med" len="med"/>
            <a:tailEnd type="none" w="med" len="med"/>
          </a:ln>
          <a:effectLst/>
        </p:spPr>
      </p:cxnSp>
      <p:cxnSp>
        <p:nvCxnSpPr>
          <p:cNvPr id="155" name="肘形连接符 154"/>
          <p:cNvCxnSpPr>
            <a:stCxn id="119" idx="3"/>
            <a:endCxn id="122" idx="1"/>
          </p:cNvCxnSpPr>
          <p:nvPr/>
        </p:nvCxnSpPr>
        <p:spPr bwMode="auto">
          <a:xfrm>
            <a:off x="7854010" y="2218725"/>
            <a:ext cx="1104282" cy="1"/>
          </a:xfrm>
          <a:prstGeom prst="bentConnector3">
            <a:avLst/>
          </a:prstGeom>
          <a:solidFill>
            <a:schemeClr val="accent1"/>
          </a:solidFill>
          <a:ln w="19050" cap="flat" cmpd="sng" algn="ctr">
            <a:solidFill>
              <a:schemeClr val="tx1"/>
            </a:solidFill>
            <a:prstDash val="solid"/>
            <a:round/>
            <a:headEnd type="none" w="med" len="med"/>
            <a:tailEnd type="none" w="med" len="med"/>
          </a:ln>
          <a:effectLst/>
        </p:spPr>
      </p:cxnSp>
      <p:sp>
        <p:nvSpPr>
          <p:cNvPr id="94" name="文本框 93"/>
          <p:cNvSpPr txBox="1"/>
          <p:nvPr/>
        </p:nvSpPr>
        <p:spPr>
          <a:xfrm>
            <a:off x="593206" y="2713759"/>
            <a:ext cx="972108" cy="373577"/>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1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Project</a:t>
            </a:r>
          </a:p>
        </p:txBody>
      </p:sp>
      <p:sp>
        <p:nvSpPr>
          <p:cNvPr id="119" name="文本框 118"/>
          <p:cNvSpPr txBox="1"/>
          <p:nvPr/>
        </p:nvSpPr>
        <p:spPr>
          <a:xfrm>
            <a:off x="6881902" y="2031936"/>
            <a:ext cx="972108" cy="373577"/>
          </a:xfrm>
          <a:prstGeom prst="roundRect">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fontAlgn="auto">
              <a:spcBef>
                <a:spcPts val="0"/>
              </a:spcBef>
              <a:spcAft>
                <a:spcPts val="0"/>
              </a:spcAft>
              <a:defRPr sz="1600">
                <a:solidFill>
                  <a:schemeClr val="tx1"/>
                </a:solidFill>
                <a:latin typeface="Arial" panose="020C0503030203020204" pitchFamily="34" charset="0"/>
                <a:ea typeface="方正兰亭黑简体" panose="02000000000000000000" pitchFamily="2" charset="-122"/>
              </a:defRPr>
            </a:lvl1pPr>
          </a:lstStyle>
          <a:p>
            <a:pPr fontAlgn="ctr"/>
            <a:r>
              <a:rPr lang="en-US" sz="1100" dirty="0">
                <a:latin typeface="Huawei Sans" panose="020C0503030203020204" pitchFamily="34" charset="0"/>
                <a:cs typeface="Huawei Sans" panose="020C0503030203020204" pitchFamily="34" charset="0"/>
                <a:sym typeface="Huawei Sans" panose="020C0503030203020204" pitchFamily="34" charset="0"/>
              </a:rPr>
              <a:t>Port</a:t>
            </a:r>
          </a:p>
        </p:txBody>
      </p:sp>
      <p:sp>
        <p:nvSpPr>
          <p:cNvPr id="120" name="文本框 119"/>
          <p:cNvSpPr txBox="1"/>
          <p:nvPr/>
        </p:nvSpPr>
        <p:spPr>
          <a:xfrm>
            <a:off x="4817675" y="1318940"/>
            <a:ext cx="972108" cy="373577"/>
          </a:xfrm>
          <a:prstGeom prst="roundRect">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fontAlgn="auto">
              <a:spcBef>
                <a:spcPts val="0"/>
              </a:spcBef>
              <a:spcAft>
                <a:spcPts val="0"/>
              </a:spcAft>
              <a:defRPr sz="1600">
                <a:solidFill>
                  <a:schemeClr val="tx1"/>
                </a:solidFill>
                <a:latin typeface="Arial" panose="020C0503030203020204" pitchFamily="34" charset="0"/>
                <a:ea typeface="方正兰亭黑简体" panose="02000000000000000000" pitchFamily="2" charset="-122"/>
              </a:defRPr>
            </a:lvl1pPr>
          </a:lstStyle>
          <a:p>
            <a:pPr fontAlgn="ctr"/>
            <a:r>
              <a:rPr lang="en-US" sz="1100" dirty="0">
                <a:latin typeface="Huawei Sans" panose="020C0503030203020204" pitchFamily="34" charset="0"/>
                <a:cs typeface="Huawei Sans" panose="020C0503030203020204" pitchFamily="34" charset="0"/>
                <a:sym typeface="Huawei Sans" panose="020C0503030203020204" pitchFamily="34" charset="0"/>
              </a:rPr>
              <a:t>Static route</a:t>
            </a:r>
          </a:p>
        </p:txBody>
      </p:sp>
      <p:sp>
        <p:nvSpPr>
          <p:cNvPr id="121" name="文本框 120"/>
          <p:cNvSpPr txBox="1"/>
          <p:nvPr/>
        </p:nvSpPr>
        <p:spPr>
          <a:xfrm>
            <a:off x="6881904" y="1318939"/>
            <a:ext cx="972108" cy="373577"/>
          </a:xfrm>
          <a:prstGeom prst="roundRect">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fontAlgn="auto">
              <a:spcBef>
                <a:spcPts val="0"/>
              </a:spcBef>
              <a:spcAft>
                <a:spcPts val="0"/>
              </a:spcAft>
              <a:defRPr sz="1600">
                <a:solidFill>
                  <a:schemeClr val="tx1"/>
                </a:solidFill>
                <a:latin typeface="Arial" panose="020C0503030203020204" pitchFamily="34" charset="0"/>
                <a:ea typeface="方正兰亭黑简体" panose="02000000000000000000" pitchFamily="2" charset="-122"/>
              </a:defRPr>
            </a:lvl1pPr>
          </a:lstStyle>
          <a:p>
            <a:pPr fontAlgn="ctr"/>
            <a:r>
              <a:rPr lang="en-US" sz="1100" dirty="0">
                <a:latin typeface="Huawei Sans" panose="020C0503030203020204" pitchFamily="34" charset="0"/>
                <a:cs typeface="Huawei Sans" panose="020C0503030203020204" pitchFamily="34" charset="0"/>
                <a:sym typeface="Huawei Sans" panose="020C0503030203020204" pitchFamily="34" charset="0"/>
              </a:rPr>
              <a:t>Subnet</a:t>
            </a:r>
          </a:p>
        </p:txBody>
      </p:sp>
      <p:sp>
        <p:nvSpPr>
          <p:cNvPr id="122" name="文本框 121"/>
          <p:cNvSpPr txBox="1"/>
          <p:nvPr/>
        </p:nvSpPr>
        <p:spPr>
          <a:xfrm>
            <a:off x="8958292" y="2031937"/>
            <a:ext cx="972108" cy="373577"/>
          </a:xfrm>
          <a:prstGeom prst="roundRect">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fontAlgn="auto">
              <a:spcBef>
                <a:spcPts val="0"/>
              </a:spcBef>
              <a:spcAft>
                <a:spcPts val="0"/>
              </a:spcAft>
              <a:defRPr sz="1600">
                <a:solidFill>
                  <a:schemeClr val="tx1"/>
                </a:solidFill>
                <a:latin typeface="Arial" panose="020C0503030203020204" pitchFamily="34" charset="0"/>
                <a:ea typeface="方正兰亭黑简体" panose="02000000000000000000" pitchFamily="2" charset="-122"/>
              </a:defRPr>
            </a:lvl1pPr>
          </a:lstStyle>
          <a:p>
            <a:pPr fontAlgn="ctr"/>
            <a:r>
              <a:rPr lang="en-US" sz="1100" dirty="0" err="1">
                <a:latin typeface="Huawei Sans" panose="020C0503030203020204" pitchFamily="34" charset="0"/>
                <a:cs typeface="Huawei Sans" panose="020C0503030203020204" pitchFamily="34" charset="0"/>
                <a:sym typeface="Huawei Sans" panose="020C0503030203020204" pitchFamily="34" charset="0"/>
              </a:rPr>
              <a:t>QoS</a:t>
            </a:r>
            <a:endParaRPr lang="en-US" altLang="zh-CN" sz="1100" dirty="0">
              <a:latin typeface="Huawei Sans" panose="020C0503030203020204" pitchFamily="34" charset="0"/>
              <a:cs typeface="Huawei Sans" panose="020C0503030203020204" pitchFamily="34" charset="0"/>
              <a:sym typeface="Huawei Sans" panose="020C0503030203020204" pitchFamily="34" charset="0"/>
            </a:endParaRPr>
          </a:p>
        </p:txBody>
      </p:sp>
      <p:sp>
        <p:nvSpPr>
          <p:cNvPr id="129" name="文本框 128"/>
          <p:cNvSpPr txBox="1"/>
          <p:nvPr/>
        </p:nvSpPr>
        <p:spPr>
          <a:xfrm>
            <a:off x="4817674" y="2031938"/>
            <a:ext cx="972108" cy="373577"/>
          </a:xfrm>
          <a:prstGeom prst="roundRect">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fontAlgn="auto">
              <a:spcBef>
                <a:spcPts val="0"/>
              </a:spcBef>
              <a:spcAft>
                <a:spcPts val="0"/>
              </a:spcAft>
              <a:defRPr sz="1600">
                <a:solidFill>
                  <a:schemeClr val="tx1"/>
                </a:solidFill>
                <a:latin typeface="Arial" panose="020C0503030203020204" pitchFamily="34" charset="0"/>
                <a:ea typeface="方正兰亭黑简体" panose="02000000000000000000" pitchFamily="2" charset="-122"/>
              </a:defRPr>
            </a:lvl1pPr>
          </a:lstStyle>
          <a:p>
            <a:pPr fontAlgn="ctr"/>
            <a:r>
              <a:rPr lang="en-US" sz="1100" dirty="0">
                <a:latin typeface="Huawei Sans" panose="020C0503030203020204" pitchFamily="34" charset="0"/>
                <a:cs typeface="Huawei Sans" panose="020C0503030203020204" pitchFamily="34" charset="0"/>
                <a:sym typeface="Huawei Sans" panose="020C0503030203020204" pitchFamily="34" charset="0"/>
              </a:rPr>
              <a:t>Network</a:t>
            </a:r>
          </a:p>
        </p:txBody>
      </p:sp>
      <p:sp>
        <p:nvSpPr>
          <p:cNvPr id="156" name="文本框 155"/>
          <p:cNvSpPr txBox="1"/>
          <p:nvPr/>
        </p:nvSpPr>
        <p:spPr>
          <a:xfrm>
            <a:off x="4817674" y="2713758"/>
            <a:ext cx="972108" cy="373577"/>
          </a:xfrm>
          <a:prstGeom prst="roundRect">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fontAlgn="auto">
              <a:spcBef>
                <a:spcPts val="0"/>
              </a:spcBef>
              <a:spcAft>
                <a:spcPts val="0"/>
              </a:spcAft>
              <a:defRPr sz="1600">
                <a:solidFill>
                  <a:schemeClr val="tx1"/>
                </a:solidFill>
                <a:latin typeface="Arial" panose="020C0503030203020204" pitchFamily="34" charset="0"/>
                <a:ea typeface="方正兰亭黑简体" panose="02000000000000000000" pitchFamily="2" charset="-122"/>
              </a:defRPr>
            </a:lvl1pPr>
          </a:lstStyle>
          <a:p>
            <a:pPr fontAlgn="ctr"/>
            <a:r>
              <a:rPr lang="en-US" sz="1100" dirty="0">
                <a:latin typeface="Huawei Sans" panose="020C0503030203020204" pitchFamily="34" charset="0"/>
                <a:cs typeface="Huawei Sans" panose="020C0503030203020204" pitchFamily="34" charset="0"/>
                <a:sym typeface="Huawei Sans" panose="020C0503030203020204" pitchFamily="34" charset="0"/>
              </a:rPr>
              <a:t>Security group rule</a:t>
            </a:r>
          </a:p>
        </p:txBody>
      </p:sp>
      <p:sp>
        <p:nvSpPr>
          <p:cNvPr id="186" name="文本框 185"/>
          <p:cNvSpPr txBox="1"/>
          <p:nvPr/>
        </p:nvSpPr>
        <p:spPr>
          <a:xfrm>
            <a:off x="2736990" y="4723092"/>
            <a:ext cx="972108" cy="373577"/>
          </a:xfrm>
          <a:prstGeom prst="roundRect">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fontAlgn="auto">
              <a:spcBef>
                <a:spcPts val="0"/>
              </a:spcBef>
              <a:spcAft>
                <a:spcPts val="0"/>
              </a:spcAft>
              <a:defRPr sz="1600">
                <a:solidFill>
                  <a:schemeClr val="tx1"/>
                </a:solidFill>
                <a:latin typeface="Arial" panose="020C0503030203020204" pitchFamily="34" charset="0"/>
                <a:ea typeface="方正兰亭黑简体" panose="02000000000000000000" pitchFamily="2" charset="-122"/>
              </a:defRPr>
            </a:lvl1pPr>
          </a:lstStyle>
          <a:p>
            <a:pPr fontAlgn="ctr"/>
            <a:r>
              <a:rPr lang="en-US" sz="1100" dirty="0">
                <a:latin typeface="Huawei Sans" panose="020C0503030203020204" pitchFamily="34" charset="0"/>
                <a:cs typeface="Huawei Sans" panose="020C0503030203020204" pitchFamily="34" charset="0"/>
                <a:sym typeface="Huawei Sans" panose="020C0503030203020204" pitchFamily="34" charset="0"/>
              </a:rPr>
              <a:t>IPsec site connection</a:t>
            </a:r>
          </a:p>
        </p:txBody>
      </p:sp>
      <p:cxnSp>
        <p:nvCxnSpPr>
          <p:cNvPr id="162" name="肘形连接符 161"/>
          <p:cNvCxnSpPr>
            <a:endCxn id="156" idx="1"/>
          </p:cNvCxnSpPr>
          <p:nvPr/>
        </p:nvCxnSpPr>
        <p:spPr bwMode="auto">
          <a:xfrm flipV="1">
            <a:off x="3725554" y="2900547"/>
            <a:ext cx="1092120" cy="1"/>
          </a:xfrm>
          <a:prstGeom prst="bentConnector3">
            <a:avLst/>
          </a:prstGeom>
          <a:solidFill>
            <a:schemeClr val="accent1"/>
          </a:solidFill>
          <a:ln w="19050" cap="flat" cmpd="sng" algn="ctr">
            <a:solidFill>
              <a:schemeClr val="tx1"/>
            </a:solidFill>
            <a:prstDash val="solid"/>
            <a:round/>
            <a:headEnd type="none" w="med" len="med"/>
            <a:tailEnd type="none" w="med" len="med"/>
          </a:ln>
          <a:effectLst/>
        </p:spPr>
      </p:cxnSp>
      <p:cxnSp>
        <p:nvCxnSpPr>
          <p:cNvPr id="163" name="肘形连接符 162"/>
          <p:cNvCxnSpPr/>
          <p:nvPr/>
        </p:nvCxnSpPr>
        <p:spPr bwMode="auto">
          <a:xfrm flipV="1">
            <a:off x="3725554" y="3582367"/>
            <a:ext cx="1092120" cy="1"/>
          </a:xfrm>
          <a:prstGeom prst="bentConnector3">
            <a:avLst/>
          </a:prstGeom>
          <a:solidFill>
            <a:schemeClr val="accent1"/>
          </a:solidFill>
          <a:ln w="19050" cap="flat" cmpd="sng" algn="ctr">
            <a:solidFill>
              <a:schemeClr val="tx1"/>
            </a:solidFill>
            <a:prstDash val="solid"/>
            <a:round/>
            <a:headEnd type="none" w="med" len="med"/>
            <a:tailEnd type="none" w="med" len="med"/>
          </a:ln>
          <a:effectLst/>
        </p:spPr>
      </p:cxnSp>
      <p:cxnSp>
        <p:nvCxnSpPr>
          <p:cNvPr id="165" name="肘形连接符 164"/>
          <p:cNvCxnSpPr/>
          <p:nvPr/>
        </p:nvCxnSpPr>
        <p:spPr bwMode="auto">
          <a:xfrm flipV="1">
            <a:off x="5789782" y="3582366"/>
            <a:ext cx="1079932" cy="1"/>
          </a:xfrm>
          <a:prstGeom prst="bentConnector3">
            <a:avLst/>
          </a:prstGeom>
          <a:solidFill>
            <a:schemeClr val="accent1"/>
          </a:solidFill>
          <a:ln w="19050" cap="flat" cmpd="sng" algn="ctr">
            <a:solidFill>
              <a:schemeClr val="tx1"/>
            </a:solidFill>
            <a:prstDash val="solid"/>
            <a:round/>
            <a:headEnd type="none" w="med" len="med"/>
            <a:tailEnd type="none" w="med" len="med"/>
          </a:ln>
          <a:effectLst/>
        </p:spPr>
      </p:cxnSp>
      <p:cxnSp>
        <p:nvCxnSpPr>
          <p:cNvPr id="168" name="肘形连接符 167"/>
          <p:cNvCxnSpPr/>
          <p:nvPr/>
        </p:nvCxnSpPr>
        <p:spPr bwMode="auto">
          <a:xfrm>
            <a:off x="5789782" y="4946002"/>
            <a:ext cx="1014182" cy="2"/>
          </a:xfrm>
          <a:prstGeom prst="bentConnector3">
            <a:avLst/>
          </a:prstGeom>
          <a:solidFill>
            <a:schemeClr val="accent1"/>
          </a:solidFill>
          <a:ln w="19050" cap="flat" cmpd="sng" algn="ctr">
            <a:solidFill>
              <a:schemeClr val="tx1"/>
            </a:solidFill>
            <a:prstDash val="solid"/>
            <a:round/>
            <a:headEnd type="none" w="med" len="med"/>
            <a:tailEnd type="none" w="med" len="med"/>
          </a:ln>
          <a:effectLst/>
        </p:spPr>
      </p:cxnSp>
      <p:cxnSp>
        <p:nvCxnSpPr>
          <p:cNvPr id="172" name="肘形连接符 171"/>
          <p:cNvCxnSpPr/>
          <p:nvPr/>
        </p:nvCxnSpPr>
        <p:spPr bwMode="auto">
          <a:xfrm flipV="1">
            <a:off x="7776072" y="4946003"/>
            <a:ext cx="1112440" cy="1"/>
          </a:xfrm>
          <a:prstGeom prst="bentConnector3">
            <a:avLst/>
          </a:prstGeom>
          <a:solidFill>
            <a:schemeClr val="accent1"/>
          </a:solidFill>
          <a:ln w="19050" cap="flat" cmpd="sng" algn="ctr">
            <a:solidFill>
              <a:schemeClr val="tx1"/>
            </a:solidFill>
            <a:prstDash val="solid"/>
            <a:round/>
            <a:headEnd type="none" w="med" len="med"/>
            <a:tailEnd type="none" w="med" len="med"/>
          </a:ln>
          <a:effectLst/>
        </p:spPr>
      </p:cxnSp>
      <p:cxnSp>
        <p:nvCxnSpPr>
          <p:cNvPr id="182" name="肘形连接符 181"/>
          <p:cNvCxnSpPr/>
          <p:nvPr/>
        </p:nvCxnSpPr>
        <p:spPr bwMode="auto">
          <a:xfrm flipV="1">
            <a:off x="3725554" y="4946002"/>
            <a:ext cx="1092120" cy="6"/>
          </a:xfrm>
          <a:prstGeom prst="bentConnector3">
            <a:avLst/>
          </a:prstGeom>
          <a:solidFill>
            <a:schemeClr val="accent1"/>
          </a:solidFill>
          <a:ln w="19050" cap="flat" cmpd="sng" algn="ctr">
            <a:solidFill>
              <a:schemeClr val="tx1"/>
            </a:solidFill>
            <a:prstDash val="solid"/>
            <a:round/>
            <a:headEnd type="none" w="med" len="med"/>
            <a:tailEnd type="none" w="med" len="med"/>
          </a:ln>
          <a:effectLst/>
        </p:spPr>
      </p:cxnSp>
      <p:sp>
        <p:nvSpPr>
          <p:cNvPr id="187" name="文本框 186"/>
          <p:cNvSpPr txBox="1"/>
          <p:nvPr/>
        </p:nvSpPr>
        <p:spPr bwMode="auto">
          <a:xfrm>
            <a:off x="2249390" y="2573249"/>
            <a:ext cx="540060" cy="30025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lnSpc>
                <a:spcPct val="125000"/>
              </a:lnSpc>
            </a:pPr>
            <a:r>
              <a:rPr lang="en-US"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1:n</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88" name="文本框 187"/>
          <p:cNvSpPr txBox="1"/>
          <p:nvPr/>
        </p:nvSpPr>
        <p:spPr bwMode="auto">
          <a:xfrm>
            <a:off x="2285394" y="3237645"/>
            <a:ext cx="540060" cy="30025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lnSpc>
                <a:spcPct val="125000"/>
              </a:lnSpc>
            </a:pPr>
            <a:r>
              <a:rPr lang="en-US"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1:n</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89" name="文本框 188"/>
          <p:cNvSpPr txBox="1"/>
          <p:nvPr/>
        </p:nvSpPr>
        <p:spPr bwMode="auto">
          <a:xfrm>
            <a:off x="2244916" y="3942514"/>
            <a:ext cx="540060" cy="30025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lnSpc>
                <a:spcPct val="125000"/>
              </a:lnSpc>
            </a:pPr>
            <a:r>
              <a:rPr lang="en-US"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1:n</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90" name="文本框 189"/>
          <p:cNvSpPr txBox="1"/>
          <p:nvPr/>
        </p:nvSpPr>
        <p:spPr bwMode="auto">
          <a:xfrm>
            <a:off x="2279576" y="4599679"/>
            <a:ext cx="540060" cy="30025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lnSpc>
                <a:spcPct val="125000"/>
              </a:lnSpc>
            </a:pPr>
            <a:r>
              <a:rPr lang="en-US"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1:n</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91" name="文本框 190"/>
          <p:cNvSpPr txBox="1"/>
          <p:nvPr/>
        </p:nvSpPr>
        <p:spPr bwMode="auto">
          <a:xfrm>
            <a:off x="2279576" y="5309427"/>
            <a:ext cx="540060" cy="30025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lnSpc>
                <a:spcPct val="125000"/>
              </a:lnSpc>
            </a:pPr>
            <a:r>
              <a:rPr lang="en-US"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1:n</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92" name="文本框 191"/>
          <p:cNvSpPr txBox="1"/>
          <p:nvPr/>
        </p:nvSpPr>
        <p:spPr bwMode="auto">
          <a:xfrm>
            <a:off x="2279576" y="5963319"/>
            <a:ext cx="540060" cy="30025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lnSpc>
                <a:spcPct val="125000"/>
              </a:lnSpc>
            </a:pPr>
            <a:r>
              <a:rPr lang="en-US"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1:n</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93" name="文本框 192"/>
          <p:cNvSpPr txBox="1"/>
          <p:nvPr/>
        </p:nvSpPr>
        <p:spPr bwMode="auto">
          <a:xfrm>
            <a:off x="4277616" y="1199884"/>
            <a:ext cx="540060" cy="30025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lnSpc>
                <a:spcPct val="125000"/>
              </a:lnSpc>
            </a:pPr>
            <a:r>
              <a:rPr lang="en-US"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1:n</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94" name="文本框 193"/>
          <p:cNvSpPr txBox="1"/>
          <p:nvPr/>
        </p:nvSpPr>
        <p:spPr bwMode="auto">
          <a:xfrm>
            <a:off x="4271614" y="1878033"/>
            <a:ext cx="540060" cy="30025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lnSpc>
                <a:spcPct val="125000"/>
              </a:lnSpc>
            </a:pPr>
            <a:r>
              <a:rPr lang="en-US"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1:n</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95" name="文本框 194"/>
          <p:cNvSpPr txBox="1"/>
          <p:nvPr/>
        </p:nvSpPr>
        <p:spPr bwMode="auto">
          <a:xfrm>
            <a:off x="4271614" y="2581049"/>
            <a:ext cx="540060" cy="30025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lnSpc>
                <a:spcPct val="125000"/>
              </a:lnSpc>
            </a:pPr>
            <a:r>
              <a:rPr lang="en-US"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1:n</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96" name="文本框 195"/>
          <p:cNvSpPr txBox="1"/>
          <p:nvPr/>
        </p:nvSpPr>
        <p:spPr bwMode="auto">
          <a:xfrm>
            <a:off x="4265426" y="3258228"/>
            <a:ext cx="540060" cy="30025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lnSpc>
                <a:spcPct val="125000"/>
              </a:lnSpc>
            </a:pPr>
            <a:r>
              <a:rPr lang="en-US"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1:1</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97" name="文本框 196"/>
          <p:cNvSpPr txBox="1"/>
          <p:nvPr/>
        </p:nvSpPr>
        <p:spPr bwMode="auto">
          <a:xfrm>
            <a:off x="4269614" y="4599679"/>
            <a:ext cx="540060" cy="30025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lnSpc>
                <a:spcPct val="125000"/>
              </a:lnSpc>
            </a:pPr>
            <a:r>
              <a:rPr lang="en-US"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n:1</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98" name="文本框 197"/>
          <p:cNvSpPr txBox="1"/>
          <p:nvPr/>
        </p:nvSpPr>
        <p:spPr bwMode="auto">
          <a:xfrm>
            <a:off x="6347349" y="1199884"/>
            <a:ext cx="540060" cy="30025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lnSpc>
                <a:spcPct val="125000"/>
              </a:lnSpc>
            </a:pPr>
            <a:r>
              <a:rPr lang="en-US"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1:1</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99" name="文本框 198"/>
          <p:cNvSpPr txBox="1"/>
          <p:nvPr/>
        </p:nvSpPr>
        <p:spPr bwMode="auto">
          <a:xfrm>
            <a:off x="6360004" y="1872302"/>
            <a:ext cx="540060" cy="30025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lnSpc>
                <a:spcPct val="125000"/>
              </a:lnSpc>
            </a:pPr>
            <a:r>
              <a:rPr lang="en-US"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1:n</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00" name="文本框 199"/>
          <p:cNvSpPr txBox="1"/>
          <p:nvPr/>
        </p:nvSpPr>
        <p:spPr bwMode="auto">
          <a:xfrm>
            <a:off x="6222086" y="3262876"/>
            <a:ext cx="540060" cy="30025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lnSpc>
                <a:spcPct val="125000"/>
              </a:lnSpc>
            </a:pPr>
            <a:r>
              <a:rPr lang="en-US"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1:n</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01" name="文本框 200"/>
          <p:cNvSpPr txBox="1"/>
          <p:nvPr/>
        </p:nvSpPr>
        <p:spPr bwMode="auto">
          <a:xfrm>
            <a:off x="8426390" y="1910895"/>
            <a:ext cx="540060" cy="30025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lnSpc>
                <a:spcPct val="125000"/>
              </a:lnSpc>
            </a:pPr>
            <a:r>
              <a:rPr lang="en-US"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1:1</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02" name="文本框 201"/>
          <p:cNvSpPr txBox="1"/>
          <p:nvPr/>
        </p:nvSpPr>
        <p:spPr bwMode="auto">
          <a:xfrm>
            <a:off x="8426390" y="4607459"/>
            <a:ext cx="540060" cy="30025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lnSpc>
                <a:spcPct val="125000"/>
              </a:lnSpc>
            </a:pPr>
            <a:r>
              <a:rPr lang="en-US"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1:1</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03" name="文本框 202"/>
          <p:cNvSpPr txBox="1"/>
          <p:nvPr/>
        </p:nvSpPr>
        <p:spPr bwMode="auto">
          <a:xfrm>
            <a:off x="6222086" y="4607459"/>
            <a:ext cx="540060" cy="30025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lnSpc>
                <a:spcPct val="125000"/>
              </a:lnSpc>
            </a:pPr>
            <a:r>
              <a:rPr lang="en-US"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1:1</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42947822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p:txBody>
          <a:bodyPr/>
          <a:lstStyle/>
          <a:p>
            <a:endParaRPr lang="zh-CN" altLang="en-US"/>
          </a:p>
        </p:txBody>
      </p:sp>
      <p:sp>
        <p:nvSpPr>
          <p:cNvPr id="2" name="标题 1"/>
          <p:cNvSpPr>
            <a:spLocks noGrp="1"/>
          </p:cNvSpPr>
          <p:nvPr>
            <p:ph type="title"/>
          </p:nvPr>
        </p:nvSpPr>
        <p:spPr/>
        <p:txBody>
          <a:bodyPr/>
          <a:lstStyle/>
          <a:p>
            <a:r>
              <a:rPr lang="en-US">
                <a:sym typeface="Huawei Sans" panose="020C0503030203020204" pitchFamily="34" charset="0"/>
              </a:rPr>
              <a:t>Mapping Between Neutron Service Modules and RESTful </a:t>
            </a:r>
            <a:r>
              <a:rPr lang="en-US" smtClean="0">
                <a:sym typeface="Huawei Sans" panose="020C0503030203020204" pitchFamily="34" charset="0"/>
              </a:rPr>
              <a:t>APIs (</a:t>
            </a:r>
            <a:r>
              <a:rPr lang="en-US">
                <a:sym typeface="Huawei Sans" panose="020C0503030203020204" pitchFamily="34" charset="0"/>
              </a:rPr>
              <a:t>1)</a:t>
            </a:r>
            <a:endParaRPr lang="en-US" dirty="0">
              <a:sym typeface="Huawei Sans" panose="020C0503030203020204" pitchFamily="34"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1418058425"/>
              </p:ext>
            </p:extLst>
          </p:nvPr>
        </p:nvGraphicFramePr>
        <p:xfrm>
          <a:off x="442913" y="1233488"/>
          <a:ext cx="11299823" cy="5104917"/>
        </p:xfrm>
        <a:graphic>
          <a:graphicData uri="http://schemas.openxmlformats.org/drawingml/2006/table">
            <a:tbl>
              <a:tblPr firstRow="1" firstCol="1" lastRow="1" lastCol="1" bandRow="1" bandCol="1">
                <a:tableStyleId>{5940675A-B579-460E-94D1-54222C63F5DA}</a:tableStyleId>
              </a:tblPr>
              <a:tblGrid>
                <a:gridCol w="880293">
                  <a:extLst>
                    <a:ext uri="{9D8B030D-6E8A-4147-A177-3AD203B41FA5}">
                      <a16:colId xmlns="" xmlns:a16="http://schemas.microsoft.com/office/drawing/2014/main" val="20000"/>
                    </a:ext>
                  </a:extLst>
                </a:gridCol>
                <a:gridCol w="6541268">
                  <a:extLst>
                    <a:ext uri="{9D8B030D-6E8A-4147-A177-3AD203B41FA5}">
                      <a16:colId xmlns="" xmlns:a16="http://schemas.microsoft.com/office/drawing/2014/main" val="20001"/>
                    </a:ext>
                  </a:extLst>
                </a:gridCol>
                <a:gridCol w="3878262">
                  <a:extLst>
                    <a:ext uri="{9D8B030D-6E8A-4147-A177-3AD203B41FA5}">
                      <a16:colId xmlns="" xmlns:a16="http://schemas.microsoft.com/office/drawing/2014/main" val="20002"/>
                    </a:ext>
                  </a:extLst>
                </a:gridCol>
              </a:tblGrid>
              <a:tr h="313875">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Service Module</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Description</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Access Path</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extLst>
                  <a:ext uri="{0D108BD9-81ED-4DB2-BD59-A6C34878D82A}">
                    <a16:rowId xmlns="" xmlns:a16="http://schemas.microsoft.com/office/drawing/2014/main" val="10000"/>
                  </a:ext>
                </a:extLst>
              </a:tr>
              <a:tr h="354717">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sz="1100" dirty="0">
                          <a:latin typeface="Huawei Sans" panose="020C0503030203020204" pitchFamily="34" charset="0"/>
                          <a:ea typeface="方正兰亭黑简体" panose="02000000000000000000" pitchFamily="2" charset="-122"/>
                          <a:sym typeface="Huawei Sans" panose="020C0503030203020204" pitchFamily="34" charset="0"/>
                        </a:rPr>
                        <a:t>Router</a:t>
                      </a:r>
                      <a:endParaRPr lang="en-US" sz="11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l" fontAlgn="ctr"/>
                      <a:r>
                        <a:rPr lang="en-US" sz="1100" dirty="0" err="1">
                          <a:latin typeface="Huawei Sans" panose="020C0503030203020204" pitchFamily="34" charset="0"/>
                          <a:ea typeface="方正兰亭黑简体" panose="02000000000000000000" pitchFamily="2" charset="-122"/>
                          <a:sym typeface="Huawei Sans" panose="020C0503030203020204" pitchFamily="34" charset="0"/>
                        </a:rPr>
                        <a:t>vRouters</a:t>
                      </a:r>
                      <a:r>
                        <a:rPr lang="en-US" sz="1100" dirty="0">
                          <a:latin typeface="Huawei Sans" panose="020C0503030203020204" pitchFamily="34" charset="0"/>
                          <a:ea typeface="方正兰亭黑简体" panose="02000000000000000000" pitchFamily="2" charset="-122"/>
                          <a:sym typeface="Huawei Sans" panose="020C0503030203020204" pitchFamily="34" charset="0"/>
                        </a:rPr>
                        <a:t> are used for interconnection between subnets and accessing external networks. </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l" fontAlgn="ctr"/>
                      <a:r>
                        <a:rPr lang="en-US" sz="1100" dirty="0">
                          <a:latin typeface="Huawei Sans" panose="020C0503030203020204" pitchFamily="34" charset="0"/>
                          <a:ea typeface="方正兰亭黑简体" panose="02000000000000000000" pitchFamily="2" charset="-122"/>
                          <a:sym typeface="Huawei Sans" panose="020C0503030203020204" pitchFamily="34" charset="0"/>
                        </a:rPr>
                        <a:t>https://{ip}:{port}/controller/dc/v2/neutronapi/routers</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r h="400882">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sz="1100" dirty="0">
                          <a:latin typeface="Huawei Sans" panose="020C0503030203020204" pitchFamily="34" charset="0"/>
                          <a:ea typeface="方正兰亭黑简体" panose="02000000000000000000" pitchFamily="2" charset="-122"/>
                          <a:sym typeface="Huawei Sans" panose="020C0503030203020204" pitchFamily="34" charset="0"/>
                        </a:rPr>
                        <a:t>Static route</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fontAlgn="ctr"/>
                      <a:r>
                        <a:rPr lang="en-US" sz="1100" dirty="0">
                          <a:latin typeface="Huawei Sans" panose="020C0503030203020204" pitchFamily="34" charset="0"/>
                          <a:ea typeface="方正兰亭黑简体" panose="02000000000000000000" pitchFamily="2" charset="-122"/>
                          <a:sym typeface="Huawei Sans" panose="020C0503030203020204" pitchFamily="34" charset="0"/>
                        </a:rPr>
                        <a:t>A static route is manually configured by the administrator because it cannot automatically adapt to network topology changes. </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fontAlgn="ctr"/>
                      <a:r>
                        <a:rPr lang="en-US" sz="1100" dirty="0">
                          <a:latin typeface="Huawei Sans" panose="020C0503030203020204" pitchFamily="34" charset="0"/>
                          <a:ea typeface="方正兰亭黑简体" panose="02000000000000000000" pitchFamily="2" charset="-122"/>
                          <a:sym typeface="Huawei Sans" panose="020C0503030203020204" pitchFamily="34" charset="0"/>
                        </a:rPr>
                        <a:t>https://{ip}:{port}/controller/dc/v2/neutronapi/routers/{router_id}/add_routes</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2"/>
                  </a:ext>
                </a:extLst>
              </a:tr>
              <a:tr h="513832">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sz="1100" dirty="0">
                          <a:latin typeface="Huawei Sans" panose="020C0503030203020204" pitchFamily="34" charset="0"/>
                          <a:ea typeface="方正兰亭黑简体" panose="02000000000000000000" pitchFamily="2" charset="-122"/>
                          <a:sym typeface="Huawei Sans" panose="020C0503030203020204" pitchFamily="34" charset="0"/>
                        </a:rPr>
                        <a:t>Network</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fontAlgn="ctr"/>
                      <a:r>
                        <a:rPr lang="en-US" sz="1100" dirty="0">
                          <a:latin typeface="Huawei Sans" panose="020C0503030203020204" pitchFamily="34" charset="0"/>
                          <a:ea typeface="方正兰亭黑简体" panose="02000000000000000000" pitchFamily="2" charset="-122"/>
                          <a:sym typeface="Huawei Sans" panose="020C0503030203020204" pitchFamily="34" charset="0"/>
                        </a:rPr>
                        <a:t>An isolated Layer 2 network domain. Hosts on one network are visible at Layer 2. A user can have multiple networks. Subnets and ports must be associated with networks which are the basis. VXLAN and VLAN are supported.</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fontAlgn="ctr"/>
                      <a:r>
                        <a:rPr lang="en-US" sz="1100" dirty="0">
                          <a:latin typeface="Huawei Sans" panose="020C0503030203020204" pitchFamily="34" charset="0"/>
                          <a:ea typeface="方正兰亭黑简体" panose="02000000000000000000" pitchFamily="2" charset="-122"/>
                          <a:sym typeface="Huawei Sans" panose="020C0503030203020204" pitchFamily="34" charset="0"/>
                        </a:rPr>
                        <a:t>https://{ip}:{port}/controller/dc/v2/neutronapi/networks</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3"/>
                  </a:ext>
                </a:extLst>
              </a:tr>
              <a:tr h="556227">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sz="1100" dirty="0">
                          <a:latin typeface="Huawei Sans" panose="020C0503030203020204" pitchFamily="34" charset="0"/>
                          <a:ea typeface="方正兰亭黑简体" panose="02000000000000000000" pitchFamily="2" charset="-122"/>
                          <a:sym typeface="Huawei Sans" panose="020C0503030203020204" pitchFamily="34" charset="0"/>
                        </a:rPr>
                        <a:t>Subnet</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fontAlgn="ctr"/>
                      <a:r>
                        <a:rPr lang="en-US" sz="1100" dirty="0">
                          <a:latin typeface="Huawei Sans" panose="020C0503030203020204" pitchFamily="34" charset="0"/>
                          <a:ea typeface="方正兰亭黑简体" panose="02000000000000000000" pitchFamily="2" charset="-122"/>
                          <a:sym typeface="Huawei Sans" panose="020C0503030203020204" pitchFamily="34" charset="0"/>
                        </a:rPr>
                        <a:t>A subnet indicates a network segment. Each subnet has a CIDR value and is associated with a network. The IP address can be selected from the CIDR or a specified pool. A subnet may have a gateway, a group of DNSs, and host routes. Subnets are invisible at Layer 2 and communicate with each other through Layer 3 routing </a:t>
                      </a:r>
                      <a:r>
                        <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on a</a:t>
                      </a:r>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Layer 3 </a:t>
                      </a:r>
                      <a:r>
                        <a:rPr lang="en-US" sz="1100" dirty="0">
                          <a:latin typeface="Huawei Sans" panose="020C0503030203020204" pitchFamily="34" charset="0"/>
                          <a:ea typeface="方正兰亭黑简体" panose="02000000000000000000" pitchFamily="2" charset="-122"/>
                          <a:sym typeface="Huawei Sans" panose="020C0503030203020204" pitchFamily="34" charset="0"/>
                        </a:rPr>
                        <a:t>gateway (router). A network supports only one subnet.</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fontAlgn="ctr"/>
                      <a:r>
                        <a:rPr lang="en-US" sz="1100" dirty="0">
                          <a:latin typeface="Huawei Sans" panose="020C0503030203020204" pitchFamily="34" charset="0"/>
                          <a:ea typeface="方正兰亭黑简体" panose="02000000000000000000" pitchFamily="2" charset="-122"/>
                          <a:sym typeface="Huawei Sans" panose="020C0503030203020204" pitchFamily="34" charset="0"/>
                        </a:rPr>
                        <a:t>https://{ip}:{port}/controller/dc/v2/neutronapi/subnets</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4"/>
                  </a:ext>
                </a:extLst>
              </a:tr>
              <a:tr h="532700">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sz="1100" dirty="0">
                          <a:latin typeface="Huawei Sans" panose="020C0503030203020204" pitchFamily="34" charset="0"/>
                          <a:ea typeface="方正兰亭黑简体" panose="02000000000000000000" pitchFamily="2" charset="-122"/>
                          <a:sym typeface="Huawei Sans" panose="020C0503030203020204" pitchFamily="34" charset="0"/>
                        </a:rPr>
                        <a:t>Port</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fontAlgn="ctr"/>
                      <a:r>
                        <a:rPr lang="en-US" sz="1100" dirty="0">
                          <a:latin typeface="Huawei Sans" panose="020C0503030203020204" pitchFamily="34" charset="0"/>
                          <a:ea typeface="方正兰亭黑简体" panose="02000000000000000000" pitchFamily="2" charset="-122"/>
                          <a:sym typeface="Huawei Sans" panose="020C0503030203020204" pitchFamily="34" charset="0"/>
                        </a:rPr>
                        <a:t>A port belongs to a network and indicates an access point which is used to connect to VMs or routers. The NICs of VMs are connected to the port and the VMs access the network using the port. If an IP address is bound to the port, the port belongs to a subnet.</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fontAlgn="ctr"/>
                      <a:r>
                        <a:rPr lang="en-US" sz="1100" dirty="0">
                          <a:latin typeface="Huawei Sans" panose="020C0503030203020204" pitchFamily="34" charset="0"/>
                          <a:ea typeface="方正兰亭黑简体" panose="02000000000000000000" pitchFamily="2" charset="-122"/>
                          <a:sym typeface="Huawei Sans" panose="020C0503030203020204" pitchFamily="34" charset="0"/>
                        </a:rPr>
                        <a:t>https://{ip}:{port}/controller/dc/v2/neutronapi/ports</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5"/>
                  </a:ext>
                </a:extLst>
              </a:tr>
              <a:tr h="54006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100" dirty="0" err="1">
                          <a:latin typeface="Huawei Sans" panose="020C0503030203020204" pitchFamily="34" charset="0"/>
                          <a:ea typeface="方正兰亭黑简体" panose="02000000000000000000" pitchFamily="2" charset="-122"/>
                          <a:sym typeface="Huawei Sans" panose="020C0503030203020204" pitchFamily="34" charset="0"/>
                        </a:rPr>
                        <a:t>QoS</a:t>
                      </a:r>
                      <a:endParaRPr lang="en-US" altLang="zh-CN" sz="11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100" dirty="0">
                          <a:latin typeface="Huawei Sans" panose="020C0503030203020204" pitchFamily="34" charset="0"/>
                          <a:ea typeface="方正兰亭黑简体" panose="02000000000000000000" pitchFamily="2" charset="-122"/>
                          <a:sym typeface="Huawei Sans" panose="020C0503030203020204" pitchFamily="34" charset="0"/>
                        </a:rPr>
                        <a:t>Quality of service. When a network is overloaded or congested, </a:t>
                      </a:r>
                      <a:r>
                        <a:rPr lang="en-US" sz="1100" dirty="0" err="1">
                          <a:latin typeface="Huawei Sans" panose="020C0503030203020204" pitchFamily="34" charset="0"/>
                          <a:ea typeface="方正兰亭黑简体" panose="02000000000000000000" pitchFamily="2" charset="-122"/>
                          <a:sym typeface="Huawei Sans" panose="020C0503030203020204" pitchFamily="34" charset="0"/>
                        </a:rPr>
                        <a:t>QoS</a:t>
                      </a:r>
                      <a:r>
                        <a:rPr lang="en-US" sz="1100" dirty="0">
                          <a:latin typeface="Huawei Sans" panose="020C0503030203020204" pitchFamily="34" charset="0"/>
                          <a:ea typeface="方正兰亭黑简体" panose="02000000000000000000" pitchFamily="2" charset="-122"/>
                          <a:sym typeface="Huawei Sans" panose="020C0503030203020204" pitchFamily="34" charset="0"/>
                        </a:rPr>
                        <a:t> ensures that important services can be processed in a timely manner and the network can run efficiently. Currently, </a:t>
                      </a:r>
                      <a:r>
                        <a:rPr lang="en-US" sz="1100" dirty="0" err="1">
                          <a:latin typeface="Huawei Sans" panose="020C0503030203020204" pitchFamily="34" charset="0"/>
                          <a:ea typeface="方正兰亭黑简体" panose="02000000000000000000" pitchFamily="2" charset="-122"/>
                          <a:sym typeface="Huawei Sans" panose="020C0503030203020204" pitchFamily="34" charset="0"/>
                        </a:rPr>
                        <a:t>QoS</a:t>
                      </a:r>
                      <a:r>
                        <a:rPr lang="en-US" sz="1100" dirty="0">
                          <a:latin typeface="Huawei Sans" panose="020C0503030203020204" pitchFamily="34" charset="0"/>
                          <a:ea typeface="方正兰亭黑简体" panose="02000000000000000000" pitchFamily="2" charset="-122"/>
                          <a:sym typeface="Huawei Sans" panose="020C0503030203020204" pitchFamily="34" charset="0"/>
                        </a:rPr>
                        <a:t> supports only rate limiting.</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100" dirty="0">
                          <a:latin typeface="Huawei Sans" panose="020C0503030203020204" pitchFamily="34" charset="0"/>
                          <a:ea typeface="方正兰亭黑简体" panose="02000000000000000000" pitchFamily="2" charset="-122"/>
                          <a:sym typeface="Huawei Sans" panose="020C0503030203020204" pitchFamily="34" charset="0"/>
                        </a:rPr>
                        <a:t>https://{ip}:{port}/controller/dc/v2/neutronapi/qoss</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6"/>
                  </a:ext>
                </a:extLst>
              </a:tr>
              <a:tr h="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100" dirty="0">
                          <a:latin typeface="Huawei Sans" panose="020C0503030203020204" pitchFamily="34" charset="0"/>
                          <a:ea typeface="方正兰亭黑简体" panose="02000000000000000000" pitchFamily="2" charset="-122"/>
                          <a:sym typeface="Huawei Sans" panose="020C0503030203020204" pitchFamily="34" charset="0"/>
                        </a:rPr>
                        <a:t>Security group</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100" dirty="0">
                          <a:latin typeface="Huawei Sans" panose="020C0503030203020204" pitchFamily="34" charset="0"/>
                          <a:ea typeface="方正兰亭黑简体" panose="02000000000000000000" pitchFamily="2" charset="-122"/>
                          <a:sym typeface="Huawei Sans" panose="020C0503030203020204" pitchFamily="34" charset="0"/>
                        </a:rPr>
                        <a:t>Trusted VMs communicate with each other through security groups on OpenStack. VMs in the same security group use the same security policies. A security group works on a VM port and is a port-level </a:t>
                      </a:r>
                      <a:r>
                        <a:rPr lang="en-US" sz="1100" dirty="0" err="1">
                          <a:latin typeface="Huawei Sans" panose="020C0503030203020204" pitchFamily="34" charset="0"/>
                          <a:ea typeface="方正兰亭黑简体" panose="02000000000000000000" pitchFamily="2" charset="-122"/>
                          <a:sym typeface="Huawei Sans" panose="020C0503030203020204" pitchFamily="34" charset="0"/>
                        </a:rPr>
                        <a:t>vFW</a:t>
                      </a:r>
                      <a:r>
                        <a:rPr lang="en-US" sz="1100" dirty="0">
                          <a:latin typeface="Huawei Sans" panose="020C0503030203020204" pitchFamily="34" charset="0"/>
                          <a:ea typeface="方正兰亭黑简体" panose="02000000000000000000" pitchFamily="2" charset="-122"/>
                          <a:sym typeface="Huawei Sans" panose="020C0503030203020204" pitchFamily="34" charset="0"/>
                        </a:rPr>
                        <a:t>. It filters incoming and outgoing port traffic.</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100" dirty="0">
                          <a:latin typeface="Huawei Sans" panose="020C0503030203020204" pitchFamily="34" charset="0"/>
                          <a:ea typeface="方正兰亭黑简体" panose="02000000000000000000" pitchFamily="2" charset="-122"/>
                          <a:sym typeface="Huawei Sans" panose="020C0503030203020204" pitchFamily="34" charset="0"/>
                        </a:rPr>
                        <a:t>https://{ip}:{port}/controller/dc/v2/neutronapi/security-groups</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7"/>
                  </a:ext>
                </a:extLst>
              </a:tr>
              <a:tr h="20087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100" dirty="0">
                          <a:latin typeface="Huawei Sans" panose="020C0503030203020204" pitchFamily="34" charset="0"/>
                          <a:ea typeface="方正兰亭黑简体" panose="02000000000000000000" pitchFamily="2" charset="-122"/>
                          <a:sym typeface="Huawei Sans" panose="020C0503030203020204" pitchFamily="34" charset="0"/>
                        </a:rPr>
                        <a:t>Security group rule</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100" dirty="0">
                          <a:latin typeface="Huawei Sans" panose="020C0503030203020204" pitchFamily="34" charset="0"/>
                          <a:ea typeface="方正兰亭黑简体" panose="02000000000000000000" pitchFamily="2" charset="-122"/>
                          <a:sym typeface="Huawei Sans" panose="020C0503030203020204" pitchFamily="34" charset="0"/>
                        </a:rPr>
                        <a:t>A policy for implementing traffic filtering. One security group can have multiple security group rules. </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100" dirty="0">
                          <a:latin typeface="Huawei Sans" panose="020C0503030203020204" pitchFamily="34" charset="0"/>
                          <a:ea typeface="方正兰亭黑简体" panose="02000000000000000000" pitchFamily="2" charset="-122"/>
                          <a:sym typeface="Huawei Sans" panose="020C0503030203020204" pitchFamily="34" charset="0"/>
                        </a:rPr>
                        <a:t>https://{ip}:{port}/controller/dc/v2/neutronapi/security-group-rules</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8"/>
                  </a:ext>
                </a:extLst>
              </a:tr>
            </a:tbl>
          </a:graphicData>
        </a:graphic>
      </p:graphicFrame>
    </p:spTree>
    <p:extLst>
      <p:ext uri="{BB962C8B-B14F-4D97-AF65-F5344CB8AC3E}">
        <p14:creationId xmlns:p14="http://schemas.microsoft.com/office/powerpoint/2010/main" val="7173499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p:txBody>
          <a:bodyPr/>
          <a:lstStyle/>
          <a:p>
            <a:endParaRPr lang="zh-CN" altLang="en-US"/>
          </a:p>
        </p:txBody>
      </p:sp>
      <p:sp>
        <p:nvSpPr>
          <p:cNvPr id="2" name="标题 1"/>
          <p:cNvSpPr>
            <a:spLocks noGrp="1"/>
          </p:cNvSpPr>
          <p:nvPr>
            <p:ph type="title"/>
          </p:nvPr>
        </p:nvSpPr>
        <p:spPr/>
        <p:txBody>
          <a:bodyPr/>
          <a:lstStyle/>
          <a:p>
            <a:r>
              <a:rPr lang="en-US">
                <a:sym typeface="Huawei Sans" panose="020C0503030203020204" pitchFamily="34" charset="0"/>
              </a:rPr>
              <a:t>Mapping Between Neutron Service Modules and RESTful </a:t>
            </a:r>
            <a:r>
              <a:rPr lang="en-US" smtClean="0">
                <a:sym typeface="Huawei Sans" panose="020C0503030203020204" pitchFamily="34" charset="0"/>
              </a:rPr>
              <a:t>APIs (</a:t>
            </a:r>
            <a:r>
              <a:rPr lang="en-US">
                <a:sym typeface="Huawei Sans" panose="020C0503030203020204" pitchFamily="34" charset="0"/>
              </a:rPr>
              <a:t>2)</a:t>
            </a:r>
            <a:endParaRPr lang="en-US" dirty="0">
              <a:sym typeface="Huawei Sans" panose="020C0503030203020204" pitchFamily="34"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44672631"/>
              </p:ext>
            </p:extLst>
          </p:nvPr>
        </p:nvGraphicFramePr>
        <p:xfrm>
          <a:off x="455002" y="1241189"/>
          <a:ext cx="11303050" cy="5182200"/>
        </p:xfrm>
        <a:graphic>
          <a:graphicData uri="http://schemas.openxmlformats.org/drawingml/2006/table">
            <a:tbl>
              <a:tblPr firstRow="1" firstCol="1" lastRow="1" lastCol="1" bandRow="1" bandCol="1">
                <a:tableStyleId>{5940675A-B579-460E-94D1-54222C63F5DA}</a:tableStyleId>
              </a:tblPr>
              <a:tblGrid>
                <a:gridCol w="1195515">
                  <a:extLst>
                    <a:ext uri="{9D8B030D-6E8A-4147-A177-3AD203B41FA5}">
                      <a16:colId xmlns="" xmlns:a16="http://schemas.microsoft.com/office/drawing/2014/main" val="20000"/>
                    </a:ext>
                  </a:extLst>
                </a:gridCol>
                <a:gridCol w="5526096">
                  <a:extLst>
                    <a:ext uri="{9D8B030D-6E8A-4147-A177-3AD203B41FA5}">
                      <a16:colId xmlns="" xmlns:a16="http://schemas.microsoft.com/office/drawing/2014/main" val="20001"/>
                    </a:ext>
                  </a:extLst>
                </a:gridCol>
                <a:gridCol w="4581439">
                  <a:extLst>
                    <a:ext uri="{9D8B030D-6E8A-4147-A177-3AD203B41FA5}">
                      <a16:colId xmlns="" xmlns:a16="http://schemas.microsoft.com/office/drawing/2014/main" val="20002"/>
                    </a:ext>
                  </a:extLst>
                </a:gridCol>
              </a:tblGrid>
              <a:tr h="469953">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Service Module</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Description</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Access Path</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extLst>
                  <a:ext uri="{0D108BD9-81ED-4DB2-BD59-A6C34878D82A}">
                    <a16:rowId xmlns="" xmlns:a16="http://schemas.microsoft.com/office/drawing/2014/main" val="10000"/>
                  </a:ext>
                </a:extLst>
              </a:tr>
              <a:tr h="583335">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sz="1050" dirty="0">
                          <a:latin typeface="Huawei Sans" panose="020C0503030203020204" pitchFamily="34" charset="0"/>
                          <a:ea typeface="方正兰亭黑简体" panose="02000000000000000000" pitchFamily="2" charset="-122"/>
                          <a:sym typeface="Huawei Sans" panose="020C0503030203020204" pitchFamily="34" charset="0"/>
                        </a:rPr>
                        <a:t>Firewall</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fontAlgn="ctr"/>
                      <a:r>
                        <a:rPr lang="en-US" sz="1050" dirty="0">
                          <a:latin typeface="Huawei Sans" panose="020C0503030203020204" pitchFamily="34" charset="0"/>
                          <a:ea typeface="方正兰亭黑简体" panose="02000000000000000000" pitchFamily="2" charset="-122"/>
                          <a:sym typeface="Huawei Sans" panose="020C0503030203020204" pitchFamily="34" charset="0"/>
                        </a:rPr>
                        <a:t>A firewall contains a series of components deployed among multiple networks or security zones, and monitors, restricts, and modifies data flows passing through it to ensure network security.</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fontAlgn="ctr"/>
                      <a:r>
                        <a:rPr lang="en-US" sz="1050" dirty="0">
                          <a:latin typeface="Huawei Sans" panose="020C0503030203020204" pitchFamily="34" charset="0"/>
                          <a:ea typeface="方正兰亭黑简体" panose="02000000000000000000" pitchFamily="2" charset="-122"/>
                          <a:sym typeface="Huawei Sans" panose="020C0503030203020204" pitchFamily="34" charset="0"/>
                        </a:rPr>
                        <a:t>https://{ip}:{port}/controller/dc/v2/neutronapi/fw/firewalls</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1"/>
                  </a:ext>
                </a:extLst>
              </a:tr>
              <a:tr h="424601">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sz="1050" dirty="0">
                          <a:latin typeface="Huawei Sans" panose="020C0503030203020204" pitchFamily="34" charset="0"/>
                          <a:ea typeface="方正兰亭黑简体" panose="02000000000000000000" pitchFamily="2" charset="-122"/>
                          <a:sym typeface="Huawei Sans" panose="020C0503030203020204" pitchFamily="34" charset="0"/>
                        </a:rPr>
                        <a:t>Firewall policy</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fontAlgn="ctr"/>
                      <a:r>
                        <a:rPr lang="en-US" sz="1050" dirty="0">
                          <a:latin typeface="Huawei Sans" panose="020C0503030203020204" pitchFamily="34" charset="0"/>
                          <a:ea typeface="方正兰亭黑简体" panose="02000000000000000000" pitchFamily="2" charset="-122"/>
                          <a:sym typeface="Huawei Sans" panose="020C0503030203020204" pitchFamily="34" charset="0"/>
                        </a:rPr>
                        <a:t>In the Neutron system, a firewall policy contains a group of rules arranged in a specific sequence.</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fontAlgn="ctr"/>
                      <a:r>
                        <a:rPr lang="en-US" sz="1050" dirty="0">
                          <a:latin typeface="Huawei Sans" panose="020C0503030203020204" pitchFamily="34" charset="0"/>
                          <a:ea typeface="方正兰亭黑简体" panose="02000000000000000000" pitchFamily="2" charset="-122"/>
                          <a:sym typeface="Huawei Sans" panose="020C0503030203020204" pitchFamily="34" charset="0"/>
                        </a:rPr>
                        <a:t>https://{ip}:{port}/controller/dc/v2/neutronapi/fw/firewall_policies</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2"/>
                  </a:ext>
                </a:extLst>
              </a:tr>
              <a:tr h="265866">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sz="1050" dirty="0">
                          <a:latin typeface="Huawei Sans" panose="020C0503030203020204" pitchFamily="34" charset="0"/>
                          <a:ea typeface="方正兰亭黑简体" panose="02000000000000000000" pitchFamily="2" charset="-122"/>
                          <a:sym typeface="Huawei Sans" panose="020C0503030203020204" pitchFamily="34" charset="0"/>
                        </a:rPr>
                        <a:t>Firewall rule</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fontAlgn="ctr"/>
                      <a:r>
                        <a:rPr lang="en-US" sz="1050" dirty="0">
                          <a:latin typeface="Huawei Sans" panose="020C0503030203020204" pitchFamily="34" charset="0"/>
                          <a:ea typeface="方正兰亭黑简体" panose="02000000000000000000" pitchFamily="2" charset="-122"/>
                          <a:sym typeface="Huawei Sans" panose="020C0503030203020204" pitchFamily="34" charset="0"/>
                        </a:rPr>
                        <a:t>Firewall rules are used to determine whether to allow traffic to pass through.</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fontAlgn="ctr"/>
                      <a:r>
                        <a:rPr lang="en-US" sz="1050" dirty="0">
                          <a:latin typeface="Huawei Sans" panose="020C0503030203020204" pitchFamily="34" charset="0"/>
                          <a:ea typeface="方正兰亭黑简体" panose="02000000000000000000" pitchFamily="2" charset="-122"/>
                          <a:sym typeface="Huawei Sans" panose="020C0503030203020204" pitchFamily="34" charset="0"/>
                        </a:rPr>
                        <a:t>https://{ip}:{port}/controller/dc/v2/neutronapi/fw/firewall_rules</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3"/>
                  </a:ext>
                </a:extLst>
              </a:tr>
              <a:tr h="424601">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sz="1050" dirty="0">
                          <a:latin typeface="Huawei Sans" panose="020C0503030203020204" pitchFamily="34" charset="0"/>
                          <a:ea typeface="方正兰亭黑简体" panose="02000000000000000000" pitchFamily="2" charset="-122"/>
                          <a:sym typeface="Huawei Sans" panose="020C0503030203020204" pitchFamily="34" charset="0"/>
                        </a:rPr>
                        <a:t>Floating IP address</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fontAlgn="ctr"/>
                      <a:r>
                        <a:rPr lang="en-US" sz="1050" dirty="0">
                          <a:latin typeface="Huawei Sans" panose="020C0503030203020204" pitchFamily="34" charset="0"/>
                          <a:ea typeface="方正兰亭黑简体" panose="02000000000000000000" pitchFamily="2" charset="-122"/>
                          <a:sym typeface="Huawei Sans" panose="020C0503030203020204" pitchFamily="34" charset="0"/>
                        </a:rPr>
                        <a:t>Floating IP addresses can be dynamically allocated to VMs and translated during communication between internal and external networks.</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fontAlgn="ctr"/>
                      <a:r>
                        <a:rPr lang="en-US" sz="1050" dirty="0">
                          <a:latin typeface="Huawei Sans" panose="020C0503030203020204" pitchFamily="34" charset="0"/>
                          <a:ea typeface="方正兰亭黑简体" panose="02000000000000000000" pitchFamily="2" charset="-122"/>
                          <a:sym typeface="Huawei Sans" panose="020C0503030203020204" pitchFamily="34" charset="0"/>
                        </a:rPr>
                        <a:t>https://{ip}:{port}/controller/dc/v2/neutronapi/floatingips</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4"/>
                  </a:ext>
                </a:extLst>
              </a:tr>
              <a:tr h="583335">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sz="1050" dirty="0">
                          <a:latin typeface="Huawei Sans" panose="020C0503030203020204" pitchFamily="34" charset="0"/>
                          <a:ea typeface="方正兰亭黑简体" panose="02000000000000000000" pitchFamily="2" charset="-122"/>
                          <a:sym typeface="Huawei Sans" panose="020C0503030203020204" pitchFamily="34" charset="0"/>
                        </a:rPr>
                        <a:t>IPsec site connection</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fontAlgn="ctr"/>
                      <a:r>
                        <a:rPr lang="en-US" sz="1050" dirty="0">
                          <a:latin typeface="Huawei Sans" panose="020C0503030203020204" pitchFamily="34" charset="0"/>
                          <a:ea typeface="方正兰亭黑简体" panose="02000000000000000000" pitchFamily="2" charset="-122"/>
                          <a:sym typeface="Huawei Sans" panose="020C0503030203020204" pitchFamily="34" charset="0"/>
                        </a:rPr>
                        <a:t>Connection objects define the routing mode, key mode, authentication mode, and even the parameters and service subnets of the connected sites. IPsec tunnels are set up between gateways to provide a secure connection between LANs.</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fontAlgn="ctr"/>
                      <a:r>
                        <a:rPr lang="en-US" sz="1050" dirty="0">
                          <a:latin typeface="Huawei Sans" panose="020C0503030203020204" pitchFamily="34" charset="0"/>
                          <a:ea typeface="方正兰亭黑简体" panose="02000000000000000000" pitchFamily="2" charset="-122"/>
                          <a:sym typeface="Huawei Sans" panose="020C0503030203020204" pitchFamily="34" charset="0"/>
                        </a:rPr>
                        <a:t>https://{ip}:{port}/controller/dc/v2/neutronapi/vpn/ipsec-site-connections</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5"/>
                  </a:ext>
                </a:extLst>
              </a:tr>
              <a:tr h="583335">
                <a:tc>
                  <a:txBody>
                    <a:bodyPr/>
                    <a:lstStyle/>
                    <a:p>
                      <a:pPr algn="ctr" fontAlgn="ctr"/>
                      <a:r>
                        <a:rPr lang="en-US" sz="1050" dirty="0">
                          <a:latin typeface="Huawei Sans" panose="020C0503030203020204" pitchFamily="34" charset="0"/>
                          <a:ea typeface="方正兰亭黑简体" panose="02000000000000000000" pitchFamily="2" charset="-122"/>
                          <a:sym typeface="Huawei Sans" panose="020C0503030203020204" pitchFamily="34" charset="0"/>
                        </a:rPr>
                        <a:t>VPN</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050" dirty="0">
                          <a:latin typeface="Huawei Sans" panose="020C0503030203020204" pitchFamily="34" charset="0"/>
                          <a:ea typeface="方正兰亭黑简体" panose="02000000000000000000" pitchFamily="2" charset="-122"/>
                          <a:sym typeface="Huawei Sans" panose="020C0503030203020204" pitchFamily="34" charset="0"/>
                        </a:rPr>
                        <a:t>A virtual private network (VPN) is built on a public network for encrypted communication. The VPN gateway enables remote access through data encryption and address translation.</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050" dirty="0">
                          <a:latin typeface="Huawei Sans" panose="020C0503030203020204" pitchFamily="34" charset="0"/>
                          <a:ea typeface="方正兰亭黑简体" panose="02000000000000000000" pitchFamily="2" charset="-122"/>
                          <a:sym typeface="Huawei Sans" panose="020C0503030203020204" pitchFamily="34" charset="0"/>
                        </a:rPr>
                        <a:t>https://{ip}:{port}/controller/dc/v2/neutronapi/vpn/vpnservices</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6"/>
                  </a:ext>
                </a:extLst>
              </a:tr>
              <a:tr h="265866">
                <a:tc>
                  <a:txBody>
                    <a:bodyPr/>
                    <a:lstStyle/>
                    <a:p>
                      <a:pPr algn="ctr" fontAlgn="ctr"/>
                      <a:r>
                        <a:rPr lang="en-US" sz="1050" dirty="0">
                          <a:latin typeface="Huawei Sans" panose="020C0503030203020204" pitchFamily="34" charset="0"/>
                          <a:ea typeface="方正兰亭黑简体" panose="02000000000000000000" pitchFamily="2" charset="-122"/>
                          <a:sym typeface="Huawei Sans" panose="020C0503030203020204" pitchFamily="34" charset="0"/>
                        </a:rPr>
                        <a:t>IKE policy</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050" dirty="0">
                          <a:latin typeface="Huawei Sans" panose="020C0503030203020204" pitchFamily="34" charset="0"/>
                          <a:ea typeface="方正兰亭黑简体" panose="02000000000000000000" pitchFamily="2" charset="-122"/>
                          <a:sym typeface="Huawei Sans" panose="020C0503030203020204" pitchFamily="34" charset="0"/>
                        </a:rPr>
                        <a:t>An IKE policy defines parameters for IKE negotiation used during the first phase.</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050" dirty="0">
                          <a:latin typeface="Huawei Sans" panose="020C0503030203020204" pitchFamily="34" charset="0"/>
                          <a:ea typeface="方正兰亭黑简体" panose="02000000000000000000" pitchFamily="2" charset="-122"/>
                          <a:sym typeface="Huawei Sans" panose="020C0503030203020204" pitchFamily="34" charset="0"/>
                        </a:rPr>
                        <a:t>https://{ip}:{port}/controller/dc/v2/neutronapi/vpn/ikepolicies</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7"/>
                  </a:ext>
                </a:extLst>
              </a:tr>
              <a:tr h="265866">
                <a:tc>
                  <a:txBody>
                    <a:bodyPr/>
                    <a:lstStyle/>
                    <a:p>
                      <a:pPr algn="ctr" fontAlgn="ctr"/>
                      <a:r>
                        <a:rPr lang="en-US" sz="1050" dirty="0">
                          <a:latin typeface="Huawei Sans" panose="020C0503030203020204" pitchFamily="34" charset="0"/>
                          <a:ea typeface="方正兰亭黑简体" panose="02000000000000000000" pitchFamily="2" charset="-122"/>
                          <a:sym typeface="Huawei Sans" panose="020C0503030203020204" pitchFamily="34" charset="0"/>
                        </a:rPr>
                        <a:t>IPsec policy</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050" dirty="0">
                          <a:latin typeface="Huawei Sans" panose="020C0503030203020204" pitchFamily="34" charset="0"/>
                          <a:ea typeface="方正兰亭黑简体" panose="02000000000000000000" pitchFamily="2" charset="-122"/>
                          <a:sym typeface="Huawei Sans" panose="020C0503030203020204" pitchFamily="34" charset="0"/>
                        </a:rPr>
                        <a:t>An IPsec policy defines ESP negotiation parameters used during the second phase.</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050" dirty="0">
                          <a:latin typeface="Huawei Sans" panose="020C0503030203020204" pitchFamily="34" charset="0"/>
                          <a:ea typeface="方正兰亭黑简体" panose="02000000000000000000" pitchFamily="2" charset="-122"/>
                          <a:sym typeface="Huawei Sans" panose="020C0503030203020204" pitchFamily="34" charset="0"/>
                        </a:rPr>
                        <a:t>https://{ip}:{port}/controller/dc/v2/neutronapi/vpn/ipsecpolicies</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8"/>
                  </a:ext>
                </a:extLst>
              </a:tr>
              <a:tr h="424601">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050" dirty="0">
                          <a:latin typeface="Huawei Sans" panose="020C0503030203020204" pitchFamily="34" charset="0"/>
                          <a:ea typeface="方正兰亭黑简体" panose="02000000000000000000" pitchFamily="2" charset="-122"/>
                          <a:sym typeface="Huawei Sans" panose="020C0503030203020204" pitchFamily="34" charset="0"/>
                        </a:rPr>
                        <a:t>Internal router interface</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050" dirty="0">
                          <a:latin typeface="Huawei Sans" panose="020C0503030203020204" pitchFamily="34" charset="0"/>
                          <a:ea typeface="方正兰亭黑简体" panose="02000000000000000000" pitchFamily="2" charset="-122"/>
                          <a:sym typeface="Huawei Sans" panose="020C0503030203020204" pitchFamily="34" charset="0"/>
                        </a:rPr>
                        <a:t>An internal router interface is connected to a router. This interface functions as the gateway of a subnet.</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050" dirty="0">
                          <a:latin typeface="Huawei Sans" panose="020C0503030203020204" pitchFamily="34" charset="0"/>
                          <a:ea typeface="方正兰亭黑简体" panose="02000000000000000000" pitchFamily="2" charset="-122"/>
                          <a:sym typeface="Huawei Sans" panose="020C0503030203020204" pitchFamily="34" charset="0"/>
                        </a:rPr>
                        <a:t>https://{ip}:{port}/controller/dc/v2/neutronapi/routerinterface/{router_id}/add_router_interface</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9"/>
                  </a:ext>
                </a:extLst>
              </a:tr>
              <a:tr h="424601">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050" dirty="0">
                          <a:latin typeface="Huawei Sans" panose="020C0503030203020204" pitchFamily="34" charset="0"/>
                          <a:ea typeface="方正兰亭黑简体" panose="02000000000000000000" pitchFamily="2" charset="-122"/>
                          <a:sym typeface="Huawei Sans" panose="020C0503030203020204" pitchFamily="34" charset="0"/>
                        </a:rPr>
                        <a:t>SNAT</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050" dirty="0">
                          <a:latin typeface="Huawei Sans" panose="020C0503030203020204" pitchFamily="34" charset="0"/>
                          <a:ea typeface="方正兰亭黑简体" panose="02000000000000000000" pitchFamily="2" charset="-122"/>
                          <a:sym typeface="Huawei Sans" panose="020C0503030203020204" pitchFamily="34" charset="0"/>
                        </a:rPr>
                        <a:t>Source network address translation (SNAT) is used to translate the source address of an IP data packet to another address.</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050" dirty="0">
                          <a:latin typeface="Huawei Sans" panose="020C0503030203020204" pitchFamily="34" charset="0"/>
                          <a:ea typeface="方正兰亭黑简体" panose="02000000000000000000" pitchFamily="2" charset="-122"/>
                          <a:sym typeface="Huawei Sans" panose="020C0503030203020204" pitchFamily="34" charset="0"/>
                        </a:rPr>
                        <a:t>https://{ip}:{port}/controller/dc/v2/neutronapi/snat</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10"/>
                  </a:ext>
                </a:extLst>
              </a:tr>
              <a:tr h="424601">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050" dirty="0">
                          <a:latin typeface="Huawei Sans" panose="020C0503030203020204" pitchFamily="34" charset="0"/>
                          <a:ea typeface="方正兰亭黑简体" panose="02000000000000000000" pitchFamily="2" charset="-122"/>
                          <a:sym typeface="Huawei Sans" panose="020C0503030203020204" pitchFamily="34" charset="0"/>
                        </a:rPr>
                        <a:t>L2BR</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050" dirty="0">
                          <a:latin typeface="Huawei Sans" panose="020C0503030203020204" pitchFamily="34" charset="0"/>
                          <a:ea typeface="方正兰亭黑简体" panose="02000000000000000000" pitchFamily="2" charset="-122"/>
                          <a:sym typeface="Huawei Sans" panose="020C0503030203020204" pitchFamily="34" charset="0"/>
                        </a:rPr>
                        <a:t>Layer 2 Bridge (L2BR) implements Layer 2 communication between VXLAN VMs and VLAN physical servers.</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050" dirty="0">
                          <a:latin typeface="Huawei Sans" panose="020C0503030203020204" pitchFamily="34" charset="0"/>
                          <a:ea typeface="方正兰亭黑简体" panose="02000000000000000000" pitchFamily="2" charset="-122"/>
                          <a:sym typeface="Huawei Sans" panose="020C0503030203020204" pitchFamily="34" charset="0"/>
                        </a:rPr>
                        <a:t>https://{ip}:{port}/controller/dc/v2/neutronapi/l2brs</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11"/>
                  </a:ext>
                </a:extLst>
              </a:tr>
            </a:tbl>
          </a:graphicData>
        </a:graphic>
      </p:graphicFrame>
    </p:spTree>
    <p:extLst>
      <p:ext uri="{BB962C8B-B14F-4D97-AF65-F5344CB8AC3E}">
        <p14:creationId xmlns:p14="http://schemas.microsoft.com/office/powerpoint/2010/main" val="414621887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sym typeface="Huawei Sans" panose="020C0503030203020204" pitchFamily="34" charset="0"/>
              </a:rPr>
              <a:t>Configuration Process</a:t>
            </a:r>
            <a:endParaRPr lang="en-US" dirty="0">
              <a:sym typeface="Huawei Sans" panose="020C0503030203020204" pitchFamily="34" charset="0"/>
            </a:endParaRPr>
          </a:p>
        </p:txBody>
      </p:sp>
      <p:sp>
        <p:nvSpPr>
          <p:cNvPr id="74" name="文本框 73"/>
          <p:cNvSpPr txBox="1"/>
          <p:nvPr/>
        </p:nvSpPr>
        <p:spPr>
          <a:xfrm>
            <a:off x="446088" y="5679054"/>
            <a:ext cx="10761255" cy="738664"/>
          </a:xfrm>
          <a:prstGeom prst="rect">
            <a:avLst/>
          </a:prstGeom>
          <a:noFill/>
        </p:spPr>
        <p:txBody>
          <a:bodyPr wrap="square" rtlCol="0">
            <a:spAutoFit/>
          </a:bodyPr>
          <a:lstStyle/>
          <a:p>
            <a:pPr marL="285750" indent="-285750" fontAlgn="ctr">
              <a:lnSpc>
                <a:spcPct val="150000"/>
              </a:lnSpc>
              <a:spcBef>
                <a:spcPts val="0"/>
              </a:spcBef>
              <a:spcAft>
                <a:spcPts val="0"/>
              </a:spcAft>
              <a:buFont typeface="Arial" panose="020B0604020202020204" pitchFamily="34" charset="0"/>
              <a:buChar cha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Only the tenant network is created by invoking the API. Other steps can be performed on the cloud platform. </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ct val="150000"/>
              </a:lnSpc>
              <a:spcBef>
                <a:spcPts val="0"/>
              </a:spcBef>
              <a:spcAft>
                <a:spcPts val="0"/>
              </a:spcAft>
              <a:buFont typeface="Arial" panose="020B0604020202020204" pitchFamily="34" charset="0"/>
              <a:buChar cha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process of creating a tenant network varies according to users’ service requirements. </a:t>
            </a:r>
          </a:p>
        </p:txBody>
      </p:sp>
      <p:grpSp>
        <p:nvGrpSpPr>
          <p:cNvPr id="6" name="组合 5"/>
          <p:cNvGrpSpPr/>
          <p:nvPr/>
        </p:nvGrpSpPr>
        <p:grpSpPr>
          <a:xfrm>
            <a:off x="2505807" y="23786"/>
            <a:ext cx="9335529" cy="386614"/>
            <a:chOff x="5910583" y="23787"/>
            <a:chExt cx="5930753" cy="270000"/>
          </a:xfrm>
        </p:grpSpPr>
        <p:sp>
          <p:nvSpPr>
            <p:cNvPr id="37" name="燕尾形 36"/>
            <p:cNvSpPr/>
            <p:nvPr/>
          </p:nvSpPr>
          <p:spPr bwMode="auto">
            <a:xfrm>
              <a:off x="9658261" y="23787"/>
              <a:ext cx="1020288" cy="27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Communication with Internet</a:t>
              </a:r>
            </a:p>
          </p:txBody>
        </p:sp>
        <p:sp>
          <p:nvSpPr>
            <p:cNvPr id="39" name="燕尾形 38"/>
            <p:cNvSpPr/>
            <p:nvPr/>
          </p:nvSpPr>
          <p:spPr bwMode="auto">
            <a:xfrm>
              <a:off x="10582275" y="23787"/>
              <a:ext cx="1259061" cy="27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Communication with a Private Network</a:t>
              </a:r>
            </a:p>
          </p:txBody>
        </p:sp>
        <p:sp>
          <p:nvSpPr>
            <p:cNvPr id="41" name="燕尾形 40"/>
            <p:cNvSpPr/>
            <p:nvPr/>
          </p:nvSpPr>
          <p:spPr bwMode="auto">
            <a:xfrm>
              <a:off x="7676686" y="23787"/>
              <a:ext cx="1076324" cy="27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Intra-VPC Communication</a:t>
              </a:r>
            </a:p>
          </p:txBody>
        </p:sp>
        <p:sp>
          <p:nvSpPr>
            <p:cNvPr id="42" name="燕尾形 41"/>
            <p:cNvSpPr/>
            <p:nvPr/>
          </p:nvSpPr>
          <p:spPr bwMode="auto">
            <a:xfrm>
              <a:off x="8656734" y="23787"/>
              <a:ext cx="1097803" cy="27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Inter-VPC Communication</a:t>
              </a:r>
            </a:p>
          </p:txBody>
        </p:sp>
        <p:sp>
          <p:nvSpPr>
            <p:cNvPr id="43" name="五边形 42"/>
            <p:cNvSpPr/>
            <p:nvPr/>
          </p:nvSpPr>
          <p:spPr bwMode="auto">
            <a:xfrm>
              <a:off x="5910583" y="23787"/>
              <a:ext cx="1085518" cy="270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Overall Configuration Process</a:t>
              </a:r>
            </a:p>
          </p:txBody>
        </p:sp>
        <p:sp>
          <p:nvSpPr>
            <p:cNvPr id="45" name="燕尾形 44"/>
            <p:cNvSpPr/>
            <p:nvPr/>
          </p:nvSpPr>
          <p:spPr bwMode="auto">
            <a:xfrm>
              <a:off x="6899825" y="23787"/>
              <a:ext cx="873137" cy="27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VM Traffic Limiting</a:t>
              </a:r>
            </a:p>
          </p:txBody>
        </p:sp>
      </p:grpSp>
      <p:grpSp>
        <p:nvGrpSpPr>
          <p:cNvPr id="5" name="组合 4"/>
          <p:cNvGrpSpPr/>
          <p:nvPr/>
        </p:nvGrpSpPr>
        <p:grpSpPr>
          <a:xfrm>
            <a:off x="1589435" y="1290509"/>
            <a:ext cx="8068826" cy="4358313"/>
            <a:chOff x="3098666" y="1290510"/>
            <a:chExt cx="5719061" cy="4213112"/>
          </a:xfrm>
        </p:grpSpPr>
        <p:cxnSp>
          <p:nvCxnSpPr>
            <p:cNvPr id="18" name="直接箭头连接符 17"/>
            <p:cNvCxnSpPr>
              <a:stCxn id="4" idx="2"/>
              <a:endCxn id="9" idx="0"/>
            </p:cNvCxnSpPr>
            <p:nvPr/>
          </p:nvCxnSpPr>
          <p:spPr bwMode="auto">
            <a:xfrm>
              <a:off x="3902261" y="2771077"/>
              <a:ext cx="6495" cy="260441"/>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cxnSp>
          <p:nvCxnSpPr>
            <p:cNvPr id="40" name="肘形连接符 39"/>
            <p:cNvCxnSpPr>
              <a:stCxn id="24" idx="3"/>
              <a:endCxn id="38" idx="1"/>
            </p:cNvCxnSpPr>
            <p:nvPr/>
          </p:nvCxnSpPr>
          <p:spPr bwMode="auto">
            <a:xfrm flipV="1">
              <a:off x="4493822" y="2540606"/>
              <a:ext cx="2403352" cy="2085743"/>
            </a:xfrm>
            <a:prstGeom prst="bentConnector3">
              <a:avLst/>
            </a:prstGeom>
            <a:solidFill>
              <a:schemeClr val="accent1"/>
            </a:solidFill>
            <a:ln w="15875" cap="flat" cmpd="sng" algn="ctr">
              <a:solidFill>
                <a:schemeClr val="tx1"/>
              </a:solidFill>
              <a:prstDash val="solid"/>
              <a:round/>
              <a:headEnd type="none" w="med" len="med"/>
              <a:tailEnd type="none"/>
            </a:ln>
            <a:effectLst/>
          </p:spPr>
        </p:cxnSp>
        <p:sp>
          <p:nvSpPr>
            <p:cNvPr id="3" name="圆角矩形 2"/>
            <p:cNvSpPr/>
            <p:nvPr/>
          </p:nvSpPr>
          <p:spPr bwMode="auto">
            <a:xfrm>
              <a:off x="3467708" y="1290510"/>
              <a:ext cx="882098" cy="360040"/>
            </a:xfrm>
            <a:prstGeom prst="roundRect">
              <a:avLst>
                <a:gd name="adj" fmla="val 50000"/>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spcBef>
                  <a:spcPts val="0"/>
                </a:spcBef>
                <a:spcAft>
                  <a:spcPts val="0"/>
                </a:spcAft>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Start</a:t>
              </a:r>
            </a:p>
          </p:txBody>
        </p:sp>
        <p:grpSp>
          <p:nvGrpSpPr>
            <p:cNvPr id="10" name="组合 9"/>
            <p:cNvGrpSpPr/>
            <p:nvPr/>
          </p:nvGrpSpPr>
          <p:grpSpPr>
            <a:xfrm>
              <a:off x="3234570" y="2021389"/>
              <a:ext cx="1335383" cy="749690"/>
              <a:chOff x="3791744" y="1911624"/>
              <a:chExt cx="1080120" cy="643706"/>
            </a:xfrm>
            <a:solidFill>
              <a:srgbClr val="F4FBFE"/>
            </a:solidFill>
          </p:grpSpPr>
          <p:sp>
            <p:nvSpPr>
              <p:cNvPr id="4" name="菱形 3"/>
              <p:cNvSpPr/>
              <p:nvPr/>
            </p:nvSpPr>
            <p:spPr bwMode="auto">
              <a:xfrm>
                <a:off x="3791744" y="1911624"/>
                <a:ext cx="1080120" cy="643706"/>
              </a:xfrm>
              <a:prstGeom prst="diamond">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spcBef>
                    <a:spcPts val="0"/>
                  </a:spcBef>
                  <a:spcAft>
                    <a:spcPts val="0"/>
                  </a:spcAft>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文本框 11"/>
              <p:cNvSpPr txBox="1"/>
              <p:nvPr/>
            </p:nvSpPr>
            <p:spPr>
              <a:xfrm>
                <a:off x="3897391" y="1961940"/>
                <a:ext cx="864096" cy="4616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lnSpc>
                    <a:spcPct val="90000"/>
                  </a:lnSpc>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Is an external network connected?</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3" name="文本框 22"/>
            <p:cNvSpPr txBox="1"/>
            <p:nvPr/>
          </p:nvSpPr>
          <p:spPr>
            <a:xfrm>
              <a:off x="3323692" y="3735539"/>
              <a:ext cx="1170130" cy="373577"/>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Create a project</a:t>
              </a:r>
            </a:p>
          </p:txBody>
        </p:sp>
        <p:sp>
          <p:nvSpPr>
            <p:cNvPr id="24" name="文本框 23"/>
            <p:cNvSpPr txBox="1"/>
            <p:nvPr/>
          </p:nvSpPr>
          <p:spPr>
            <a:xfrm>
              <a:off x="3323692" y="4439560"/>
              <a:ext cx="1170130" cy="373577"/>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Create a tenant network</a:t>
              </a:r>
            </a:p>
          </p:txBody>
        </p:sp>
        <p:sp>
          <p:nvSpPr>
            <p:cNvPr id="25" name="圆角矩形 24"/>
            <p:cNvSpPr/>
            <p:nvPr/>
          </p:nvSpPr>
          <p:spPr bwMode="auto">
            <a:xfrm>
              <a:off x="3467708" y="5143582"/>
              <a:ext cx="882098" cy="360040"/>
            </a:xfrm>
            <a:prstGeom prst="roundRect">
              <a:avLst>
                <a:gd name="adj" fmla="val 50000"/>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spcBef>
                  <a:spcPts val="0"/>
                </a:spcBef>
                <a:spcAft>
                  <a:spcPts val="0"/>
                </a:spcAft>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End</a:t>
              </a:r>
            </a:p>
          </p:txBody>
        </p:sp>
        <p:sp>
          <p:nvSpPr>
            <p:cNvPr id="38" name="文本框 37"/>
            <p:cNvSpPr txBox="1"/>
            <p:nvPr/>
          </p:nvSpPr>
          <p:spPr>
            <a:xfrm>
              <a:off x="6897174" y="2353817"/>
              <a:ext cx="1905149" cy="373577"/>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Communication between an intranet and the Internet</a:t>
              </a:r>
            </a:p>
          </p:txBody>
        </p:sp>
        <p:sp>
          <p:nvSpPr>
            <p:cNvPr id="44" name="文本框 43"/>
            <p:cNvSpPr txBox="1"/>
            <p:nvPr/>
          </p:nvSpPr>
          <p:spPr>
            <a:xfrm>
              <a:off x="6897174" y="3045675"/>
              <a:ext cx="1905149" cy="373577"/>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Communication between an intranet and a private network</a:t>
              </a:r>
            </a:p>
          </p:txBody>
        </p:sp>
        <p:sp>
          <p:nvSpPr>
            <p:cNvPr id="48" name="文本框 47"/>
            <p:cNvSpPr txBox="1"/>
            <p:nvPr/>
          </p:nvSpPr>
          <p:spPr>
            <a:xfrm>
              <a:off x="6906453" y="3737533"/>
              <a:ext cx="1905149" cy="373577"/>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Communication between VMs across VPCs</a:t>
              </a:r>
            </a:p>
          </p:txBody>
        </p:sp>
        <p:sp>
          <p:nvSpPr>
            <p:cNvPr id="52" name="文本框 51"/>
            <p:cNvSpPr txBox="1"/>
            <p:nvPr/>
          </p:nvSpPr>
          <p:spPr>
            <a:xfrm>
              <a:off x="6912578" y="4429391"/>
              <a:ext cx="1905149" cy="373577"/>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Communication between VMs within a VPC</a:t>
              </a:r>
            </a:p>
          </p:txBody>
        </p:sp>
        <p:sp>
          <p:nvSpPr>
            <p:cNvPr id="59" name="文本框 58"/>
            <p:cNvSpPr txBox="1"/>
            <p:nvPr/>
          </p:nvSpPr>
          <p:spPr>
            <a:xfrm>
              <a:off x="6906453" y="5121249"/>
              <a:ext cx="1905149" cy="373577"/>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VM traffic limiting based on security groups</a:t>
              </a:r>
            </a:p>
          </p:txBody>
        </p:sp>
        <p:cxnSp>
          <p:nvCxnSpPr>
            <p:cNvPr id="57" name="肘形连接符 56"/>
            <p:cNvCxnSpPr>
              <a:stCxn id="4" idx="1"/>
              <a:endCxn id="23" idx="0"/>
            </p:cNvCxnSpPr>
            <p:nvPr/>
          </p:nvCxnSpPr>
          <p:spPr bwMode="auto">
            <a:xfrm rot="10800000" flipH="1" flipV="1">
              <a:off x="3234569" y="2396231"/>
              <a:ext cx="674187" cy="1339307"/>
            </a:xfrm>
            <a:prstGeom prst="bentConnector4">
              <a:avLst>
                <a:gd name="adj1" fmla="val -24033"/>
                <a:gd name="adj2" fmla="val 63994"/>
              </a:avLst>
            </a:prstGeom>
            <a:solidFill>
              <a:schemeClr val="accent1"/>
            </a:solidFill>
            <a:ln w="15875" cap="flat" cmpd="sng" algn="ctr">
              <a:solidFill>
                <a:schemeClr val="tx1"/>
              </a:solidFill>
              <a:prstDash val="solid"/>
              <a:round/>
              <a:headEnd type="none" w="med" len="med"/>
              <a:tailEnd type="none"/>
            </a:ln>
            <a:effectLst/>
          </p:spPr>
        </p:cxnSp>
        <p:sp>
          <p:nvSpPr>
            <p:cNvPr id="61" name="文本框 60"/>
            <p:cNvSpPr txBox="1"/>
            <p:nvPr/>
          </p:nvSpPr>
          <p:spPr bwMode="auto">
            <a:xfrm>
              <a:off x="3098666" y="2021388"/>
              <a:ext cx="540060" cy="30884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lnSpc>
                  <a:spcPct val="125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No</a:t>
              </a:r>
            </a:p>
          </p:txBody>
        </p:sp>
        <p:sp>
          <p:nvSpPr>
            <p:cNvPr id="62" name="文本框 61"/>
            <p:cNvSpPr txBox="1"/>
            <p:nvPr/>
          </p:nvSpPr>
          <p:spPr bwMode="auto">
            <a:xfrm>
              <a:off x="3971764" y="2595429"/>
              <a:ext cx="540060" cy="30884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lnSpc>
                  <a:spcPct val="125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Yes</a:t>
              </a:r>
            </a:p>
          </p:txBody>
        </p:sp>
        <p:cxnSp>
          <p:nvCxnSpPr>
            <p:cNvPr id="92" name="直接箭头连接符 91"/>
            <p:cNvCxnSpPr>
              <a:stCxn id="3" idx="2"/>
              <a:endCxn id="4" idx="0"/>
            </p:cNvCxnSpPr>
            <p:nvPr/>
          </p:nvCxnSpPr>
          <p:spPr bwMode="auto">
            <a:xfrm flipH="1">
              <a:off x="3902261" y="1650550"/>
              <a:ext cx="6496" cy="370838"/>
            </a:xfrm>
            <a:prstGeom prst="straightConnector1">
              <a:avLst/>
            </a:prstGeom>
            <a:noFill/>
            <a:ln w="19050" cap="flat" cmpd="sng" algn="ctr">
              <a:solidFill>
                <a:schemeClr val="tx1"/>
              </a:solidFill>
              <a:prstDash val="solid"/>
              <a:round/>
              <a:headEnd type="none" w="med" len="med"/>
              <a:tailEnd type="triangle"/>
            </a:ln>
            <a:effectLst/>
          </p:spPr>
        </p:cxnSp>
        <p:cxnSp>
          <p:nvCxnSpPr>
            <p:cNvPr id="95" name="直接箭头连接符 94"/>
            <p:cNvCxnSpPr>
              <a:stCxn id="9" idx="2"/>
              <a:endCxn id="23" idx="0"/>
            </p:cNvCxnSpPr>
            <p:nvPr/>
          </p:nvCxnSpPr>
          <p:spPr bwMode="auto">
            <a:xfrm>
              <a:off x="3908757" y="3405095"/>
              <a:ext cx="0" cy="330444"/>
            </a:xfrm>
            <a:prstGeom prst="straightConnector1">
              <a:avLst/>
            </a:prstGeom>
            <a:noFill/>
            <a:ln w="19050" cap="flat" cmpd="sng" algn="ctr">
              <a:solidFill>
                <a:schemeClr val="tx1"/>
              </a:solidFill>
              <a:prstDash val="solid"/>
              <a:round/>
              <a:headEnd type="none" w="med" len="med"/>
              <a:tailEnd type="triangle"/>
            </a:ln>
            <a:effectLst/>
          </p:spPr>
        </p:cxnSp>
        <p:cxnSp>
          <p:nvCxnSpPr>
            <p:cNvPr id="98" name="直接箭头连接符 97"/>
            <p:cNvCxnSpPr>
              <a:stCxn id="23" idx="2"/>
              <a:endCxn id="24" idx="0"/>
            </p:cNvCxnSpPr>
            <p:nvPr/>
          </p:nvCxnSpPr>
          <p:spPr bwMode="auto">
            <a:xfrm>
              <a:off x="3908757" y="4109116"/>
              <a:ext cx="0" cy="330444"/>
            </a:xfrm>
            <a:prstGeom prst="straightConnector1">
              <a:avLst/>
            </a:prstGeom>
            <a:noFill/>
            <a:ln w="19050" cap="flat" cmpd="sng" algn="ctr">
              <a:solidFill>
                <a:schemeClr val="tx1"/>
              </a:solidFill>
              <a:prstDash val="solid"/>
              <a:round/>
              <a:headEnd type="none" w="med" len="med"/>
              <a:tailEnd type="triangle"/>
            </a:ln>
            <a:effectLst/>
          </p:spPr>
        </p:cxnSp>
        <p:cxnSp>
          <p:nvCxnSpPr>
            <p:cNvPr id="101" name="直接箭头连接符 100"/>
            <p:cNvCxnSpPr>
              <a:stCxn id="24" idx="2"/>
              <a:endCxn id="25" idx="0"/>
            </p:cNvCxnSpPr>
            <p:nvPr/>
          </p:nvCxnSpPr>
          <p:spPr bwMode="auto">
            <a:xfrm>
              <a:off x="3908757" y="4813137"/>
              <a:ext cx="0" cy="330445"/>
            </a:xfrm>
            <a:prstGeom prst="straightConnector1">
              <a:avLst/>
            </a:prstGeom>
            <a:noFill/>
            <a:ln w="19050" cap="flat" cmpd="sng" algn="ctr">
              <a:solidFill>
                <a:schemeClr val="tx1"/>
              </a:solidFill>
              <a:prstDash val="solid"/>
              <a:round/>
              <a:headEnd type="none" w="med" len="med"/>
              <a:tailEnd type="triangle"/>
            </a:ln>
            <a:effectLst/>
          </p:spPr>
        </p:cxnSp>
        <p:cxnSp>
          <p:nvCxnSpPr>
            <p:cNvPr id="104" name="肘形连接符 103"/>
            <p:cNvCxnSpPr>
              <a:stCxn id="24" idx="3"/>
              <a:endCxn id="44" idx="1"/>
            </p:cNvCxnSpPr>
            <p:nvPr/>
          </p:nvCxnSpPr>
          <p:spPr bwMode="auto">
            <a:xfrm flipV="1">
              <a:off x="4493822" y="3232464"/>
              <a:ext cx="2403352" cy="1393885"/>
            </a:xfrm>
            <a:prstGeom prst="bentConnector3">
              <a:avLst/>
            </a:prstGeom>
            <a:solidFill>
              <a:schemeClr val="accent1"/>
            </a:solidFill>
            <a:ln w="15875" cap="flat" cmpd="sng" algn="ctr">
              <a:solidFill>
                <a:schemeClr val="tx1"/>
              </a:solidFill>
              <a:prstDash val="solid"/>
              <a:round/>
              <a:headEnd type="none" w="med" len="med"/>
              <a:tailEnd type="none"/>
            </a:ln>
            <a:effectLst/>
          </p:spPr>
        </p:cxnSp>
        <p:cxnSp>
          <p:nvCxnSpPr>
            <p:cNvPr id="107" name="肘形连接符 106"/>
            <p:cNvCxnSpPr>
              <a:stCxn id="24" idx="3"/>
              <a:endCxn id="48" idx="1"/>
            </p:cNvCxnSpPr>
            <p:nvPr/>
          </p:nvCxnSpPr>
          <p:spPr bwMode="auto">
            <a:xfrm flipV="1">
              <a:off x="4493822" y="3924322"/>
              <a:ext cx="2412631" cy="702027"/>
            </a:xfrm>
            <a:prstGeom prst="bentConnector3">
              <a:avLst/>
            </a:prstGeom>
            <a:solidFill>
              <a:schemeClr val="accent1"/>
            </a:solidFill>
            <a:ln w="15875" cap="flat" cmpd="sng" algn="ctr">
              <a:solidFill>
                <a:schemeClr val="tx1"/>
              </a:solidFill>
              <a:prstDash val="solid"/>
              <a:round/>
              <a:headEnd type="none" w="med" len="med"/>
              <a:tailEnd type="none"/>
            </a:ln>
            <a:effectLst/>
          </p:spPr>
        </p:cxnSp>
        <p:cxnSp>
          <p:nvCxnSpPr>
            <p:cNvPr id="110" name="肘形连接符 109"/>
            <p:cNvCxnSpPr>
              <a:stCxn id="24" idx="3"/>
              <a:endCxn id="52" idx="1"/>
            </p:cNvCxnSpPr>
            <p:nvPr/>
          </p:nvCxnSpPr>
          <p:spPr bwMode="auto">
            <a:xfrm flipV="1">
              <a:off x="4493822" y="4616180"/>
              <a:ext cx="2418756" cy="10169"/>
            </a:xfrm>
            <a:prstGeom prst="bentConnector3">
              <a:avLst/>
            </a:prstGeom>
            <a:solidFill>
              <a:schemeClr val="accent1"/>
            </a:solidFill>
            <a:ln w="15875" cap="flat" cmpd="sng" algn="ctr">
              <a:solidFill>
                <a:schemeClr val="tx1"/>
              </a:solidFill>
              <a:prstDash val="solid"/>
              <a:round/>
              <a:headEnd type="none" w="med" len="med"/>
              <a:tailEnd type="none"/>
            </a:ln>
            <a:effectLst/>
          </p:spPr>
        </p:cxnSp>
        <p:cxnSp>
          <p:nvCxnSpPr>
            <p:cNvPr id="113" name="肘形连接符 112"/>
            <p:cNvCxnSpPr>
              <a:stCxn id="24" idx="3"/>
              <a:endCxn id="59" idx="1"/>
            </p:cNvCxnSpPr>
            <p:nvPr/>
          </p:nvCxnSpPr>
          <p:spPr bwMode="auto">
            <a:xfrm>
              <a:off x="4493822" y="4626349"/>
              <a:ext cx="2412631" cy="681689"/>
            </a:xfrm>
            <a:prstGeom prst="bentConnector3">
              <a:avLst/>
            </a:prstGeom>
            <a:solidFill>
              <a:schemeClr val="accent1"/>
            </a:solidFill>
            <a:ln w="15875" cap="flat" cmpd="sng" algn="ctr">
              <a:solidFill>
                <a:schemeClr val="tx1"/>
              </a:solidFill>
              <a:prstDash val="solid"/>
              <a:round/>
              <a:headEnd type="none" w="med" len="med"/>
              <a:tailEnd type="none"/>
            </a:ln>
            <a:effectLst/>
          </p:spPr>
        </p:cxnSp>
        <p:sp>
          <p:nvSpPr>
            <p:cNvPr id="9" name="文本框 8"/>
            <p:cNvSpPr txBox="1"/>
            <p:nvPr/>
          </p:nvSpPr>
          <p:spPr>
            <a:xfrm>
              <a:off x="3323692" y="3031518"/>
              <a:ext cx="1170130" cy="373577"/>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Create an external network</a:t>
              </a:r>
            </a:p>
          </p:txBody>
        </p:sp>
      </p:grpSp>
    </p:spTree>
    <p:extLst>
      <p:ext uri="{BB962C8B-B14F-4D97-AF65-F5344CB8AC3E}">
        <p14:creationId xmlns:p14="http://schemas.microsoft.com/office/powerpoint/2010/main" val="215950543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3200" dirty="0">
                <a:sym typeface="Huawei Sans" panose="020C0503030203020204" pitchFamily="34" charset="0"/>
              </a:rPr>
              <a:t>Traffic Limiting of VMs Using Security Groups</a:t>
            </a:r>
            <a:endParaRPr lang="en-US" altLang="zh-CN" sz="3200" dirty="0">
              <a:sym typeface="Huawei Sans" panose="020C0503030203020204" pitchFamily="34" charset="0"/>
            </a:endParaRPr>
          </a:p>
        </p:txBody>
      </p:sp>
      <p:cxnSp>
        <p:nvCxnSpPr>
          <p:cNvPr id="6" name="直接箭头连接符 5"/>
          <p:cNvCxnSpPr>
            <a:stCxn id="3" idx="2"/>
            <a:endCxn id="38" idx="0"/>
          </p:cNvCxnSpPr>
          <p:nvPr/>
        </p:nvCxnSpPr>
        <p:spPr bwMode="auto">
          <a:xfrm>
            <a:off x="3123202" y="2188503"/>
            <a:ext cx="1" cy="385773"/>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sp>
        <p:nvSpPr>
          <p:cNvPr id="3" name="圆角矩形 2"/>
          <p:cNvSpPr/>
          <p:nvPr/>
        </p:nvSpPr>
        <p:spPr bwMode="auto">
          <a:xfrm>
            <a:off x="2682153" y="1828463"/>
            <a:ext cx="882098" cy="360040"/>
          </a:xfrm>
          <a:prstGeom prst="roundRect">
            <a:avLst>
              <a:gd name="adj" fmla="val 50000"/>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spcBef>
                <a:spcPts val="0"/>
              </a:spcBef>
              <a:spcAft>
                <a:spcPts val="0"/>
              </a:spcAft>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Start</a:t>
            </a:r>
          </a:p>
        </p:txBody>
      </p:sp>
      <p:sp>
        <p:nvSpPr>
          <p:cNvPr id="25" name="圆角矩形 24"/>
          <p:cNvSpPr/>
          <p:nvPr/>
        </p:nvSpPr>
        <p:spPr bwMode="auto">
          <a:xfrm>
            <a:off x="2682153" y="5611675"/>
            <a:ext cx="882098" cy="360040"/>
          </a:xfrm>
          <a:prstGeom prst="roundRect">
            <a:avLst>
              <a:gd name="adj" fmla="val 50000"/>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spcBef>
                <a:spcPts val="0"/>
              </a:spcBef>
              <a:spcAft>
                <a:spcPts val="0"/>
              </a:spcAft>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End</a:t>
            </a:r>
          </a:p>
        </p:txBody>
      </p:sp>
      <p:sp>
        <p:nvSpPr>
          <p:cNvPr id="38" name="文本框 37"/>
          <p:cNvSpPr txBox="1"/>
          <p:nvPr/>
        </p:nvSpPr>
        <p:spPr>
          <a:xfrm>
            <a:off x="2166629" y="2574276"/>
            <a:ext cx="1913147" cy="373577"/>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Create a network and </a:t>
            </a:r>
            <a:r>
              <a:rPr lang="en-US" sz="12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its subnet</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p:cNvSpPr txBox="1"/>
          <p:nvPr/>
        </p:nvSpPr>
        <p:spPr>
          <a:xfrm>
            <a:off x="2166629" y="3333626"/>
            <a:ext cx="1913147" cy="373577"/>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Create a security group</a:t>
            </a:r>
          </a:p>
        </p:txBody>
      </p:sp>
      <p:sp>
        <p:nvSpPr>
          <p:cNvPr id="41" name="文本框 40"/>
          <p:cNvSpPr txBox="1"/>
          <p:nvPr/>
        </p:nvSpPr>
        <p:spPr>
          <a:xfrm>
            <a:off x="2166629" y="4092976"/>
            <a:ext cx="1913147" cy="373577"/>
          </a:xfrm>
          <a:prstGeom prst="round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200">
                <a:solidFill>
                  <a:schemeClr val="tx1"/>
                </a:solidFill>
                <a:latin typeface="Arial"/>
              </a:defRPr>
            </a:lvl1pPr>
          </a:lstStyle>
          <a:p>
            <a:pPr fontAlgn="ctr"/>
            <a:r>
              <a:rPr lang="en-US"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Create a security group rule</a:t>
            </a:r>
          </a:p>
        </p:txBody>
      </p:sp>
      <p:sp>
        <p:nvSpPr>
          <p:cNvPr id="42" name="文本框 41"/>
          <p:cNvSpPr txBox="1"/>
          <p:nvPr/>
        </p:nvSpPr>
        <p:spPr>
          <a:xfrm>
            <a:off x="2166629" y="4852326"/>
            <a:ext cx="1913147" cy="373577"/>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200">
                <a:solidFill>
                  <a:schemeClr val="tx1"/>
                </a:solidFill>
                <a:latin typeface="Aria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Create a port</a:t>
            </a:r>
          </a:p>
        </p:txBody>
      </p:sp>
      <p:cxnSp>
        <p:nvCxnSpPr>
          <p:cNvPr id="63" name="直接箭头连接符 62"/>
          <p:cNvCxnSpPr>
            <a:stCxn id="38" idx="2"/>
            <a:endCxn id="39" idx="0"/>
          </p:cNvCxnSpPr>
          <p:nvPr/>
        </p:nvCxnSpPr>
        <p:spPr bwMode="auto">
          <a:xfrm>
            <a:off x="3123203" y="2947853"/>
            <a:ext cx="0" cy="385773"/>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cxnSp>
        <p:nvCxnSpPr>
          <p:cNvPr id="64" name="直接箭头连接符 63"/>
          <p:cNvCxnSpPr>
            <a:stCxn id="39" idx="2"/>
            <a:endCxn id="41" idx="0"/>
          </p:cNvCxnSpPr>
          <p:nvPr/>
        </p:nvCxnSpPr>
        <p:spPr bwMode="auto">
          <a:xfrm>
            <a:off x="3123203" y="3707203"/>
            <a:ext cx="0" cy="385773"/>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cxnSp>
        <p:nvCxnSpPr>
          <p:cNvPr id="65" name="直接箭头连接符 64"/>
          <p:cNvCxnSpPr>
            <a:stCxn id="41" idx="2"/>
            <a:endCxn id="42" idx="0"/>
          </p:cNvCxnSpPr>
          <p:nvPr/>
        </p:nvCxnSpPr>
        <p:spPr bwMode="auto">
          <a:xfrm>
            <a:off x="3123203" y="4466553"/>
            <a:ext cx="0" cy="385773"/>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cxnSp>
        <p:nvCxnSpPr>
          <p:cNvPr id="66" name="肘形连接符 65"/>
          <p:cNvCxnSpPr>
            <a:stCxn id="42" idx="2"/>
            <a:endCxn id="25" idx="0"/>
          </p:cNvCxnSpPr>
          <p:nvPr/>
        </p:nvCxnSpPr>
        <p:spPr bwMode="auto">
          <a:xfrm rot="5400000">
            <a:off x="2930317" y="5418789"/>
            <a:ext cx="385772" cy="1"/>
          </a:xfrm>
          <a:prstGeom prst="bentConnector3">
            <a:avLst>
              <a:gd name="adj1" fmla="val 50000"/>
            </a:avLst>
          </a:prstGeom>
          <a:solidFill>
            <a:schemeClr val="accent1"/>
          </a:solidFill>
          <a:ln w="15875" cap="flat" cmpd="sng" algn="ctr">
            <a:solidFill>
              <a:schemeClr val="tx1"/>
            </a:solidFill>
            <a:prstDash val="solid"/>
            <a:round/>
            <a:headEnd type="none" w="med" len="med"/>
            <a:tailEnd type="triangle"/>
          </a:ln>
          <a:effectLst/>
        </p:spPr>
      </p:cxnSp>
      <p:sp>
        <p:nvSpPr>
          <p:cNvPr id="51" name="Oval 4"/>
          <p:cNvSpPr>
            <a:spLocks noChangeAspect="1"/>
          </p:cNvSpPr>
          <p:nvPr/>
        </p:nvSpPr>
        <p:spPr>
          <a:xfrm>
            <a:off x="6420036" y="2094502"/>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Oval 4"/>
          <p:cNvSpPr>
            <a:spLocks noChangeAspect="1"/>
          </p:cNvSpPr>
          <p:nvPr/>
        </p:nvSpPr>
        <p:spPr>
          <a:xfrm>
            <a:off x="6420036" y="2714204"/>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Oval 4"/>
          <p:cNvSpPr>
            <a:spLocks noChangeAspect="1"/>
          </p:cNvSpPr>
          <p:nvPr/>
        </p:nvSpPr>
        <p:spPr>
          <a:xfrm>
            <a:off x="6420036" y="3333966"/>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p:cNvSpPr txBox="1"/>
          <p:nvPr/>
        </p:nvSpPr>
        <p:spPr>
          <a:xfrm>
            <a:off x="6696015" y="2050003"/>
            <a:ext cx="4974369" cy="276999"/>
          </a:xfrm>
          <a:prstGeom prst="rect">
            <a:avLst/>
          </a:prstGeom>
          <a:noFill/>
        </p:spPr>
        <p:txBody>
          <a:bodyPr wrap="square" rtlCol="0">
            <a:spAutoFit/>
          </a:bodyPr>
          <a:lstStyle/>
          <a:p>
            <a:pPr fontAlgn="ctr">
              <a:spcBef>
                <a:spcPts val="0"/>
              </a:spcBef>
              <a:spcAft>
                <a:spcPts val="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Network management interface and subnet management interface</a:t>
            </a:r>
            <a:endParaRPr lang="en-US" altLang="zh-CN" sz="12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圆角矩形 55"/>
          <p:cNvSpPr/>
          <p:nvPr/>
        </p:nvSpPr>
        <p:spPr>
          <a:xfrm>
            <a:off x="446088" y="1742350"/>
            <a:ext cx="5526716" cy="4445389"/>
          </a:xfrm>
          <a:prstGeom prst="roundRect">
            <a:avLst>
              <a:gd name="adj" fmla="val 1847"/>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nchorCtr="0"/>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圆角矩形 56"/>
          <p:cNvSpPr/>
          <p:nvPr/>
        </p:nvSpPr>
        <p:spPr>
          <a:xfrm>
            <a:off x="446088" y="1243013"/>
            <a:ext cx="5526716" cy="400674"/>
          </a:xfrm>
          <a:prstGeom prst="roundRect">
            <a:avLst/>
          </a:prstGeom>
          <a:solidFill>
            <a:srgbClr val="00B0F0"/>
          </a:solidFill>
        </p:spPr>
        <p:txBody>
          <a:bodyPr wrap="square" rtlCol="0" anchor="ctr" anchorCtr="0">
            <a:noAutofit/>
          </a:bodyPr>
          <a:lstStyle/>
          <a:p>
            <a:pPr algn="ctr" fontAlgn="ctr">
              <a:spcBef>
                <a:spcPts val="0"/>
              </a:spcBef>
              <a:spcAft>
                <a:spcPts val="0"/>
              </a:spcAft>
            </a:pPr>
            <a:r>
              <a:rPr lang="en-US" sz="18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Configuration Process</a:t>
            </a:r>
          </a:p>
        </p:txBody>
      </p:sp>
      <p:sp>
        <p:nvSpPr>
          <p:cNvPr id="58" name="圆角矩形 57"/>
          <p:cNvSpPr/>
          <p:nvPr/>
        </p:nvSpPr>
        <p:spPr>
          <a:xfrm>
            <a:off x="6222013" y="1243013"/>
            <a:ext cx="5539553" cy="400674"/>
          </a:xfrm>
          <a:prstGeom prst="roundRect">
            <a:avLst/>
          </a:prstGeom>
          <a:solidFill>
            <a:srgbClr val="00B0F0"/>
          </a:solidFill>
        </p:spPr>
        <p:txBody>
          <a:bodyPr wrap="square" rtlCol="0" anchor="ctr" anchorCtr="0">
            <a:noAutofit/>
          </a:bodyPr>
          <a:lstStyle/>
          <a:p>
            <a:pPr algn="ctr" fontAlgn="ctr">
              <a:spcBef>
                <a:spcPts val="0"/>
              </a:spcBef>
              <a:spcAft>
                <a:spcPts val="0"/>
              </a:spcAft>
            </a:pPr>
            <a:r>
              <a:rPr lang="en-US" sz="18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Reference Interface and Description</a:t>
            </a:r>
          </a:p>
        </p:txBody>
      </p:sp>
      <p:sp>
        <p:nvSpPr>
          <p:cNvPr id="59" name="圆角矩形 58"/>
          <p:cNvSpPr/>
          <p:nvPr/>
        </p:nvSpPr>
        <p:spPr>
          <a:xfrm>
            <a:off x="6206360" y="1742350"/>
            <a:ext cx="5539553" cy="4445389"/>
          </a:xfrm>
          <a:prstGeom prst="roundRect">
            <a:avLst>
              <a:gd name="adj" fmla="val 1847"/>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nchorCtr="0"/>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文本框 59"/>
          <p:cNvSpPr txBox="1"/>
          <p:nvPr/>
        </p:nvSpPr>
        <p:spPr>
          <a:xfrm>
            <a:off x="6696015" y="2679251"/>
            <a:ext cx="5045023" cy="276999"/>
          </a:xfrm>
          <a:prstGeom prst="rect">
            <a:avLst/>
          </a:prstGeom>
          <a:noFill/>
        </p:spPr>
        <p:txBody>
          <a:bodyPr wrap="squar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Security group management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interface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文本框 60"/>
          <p:cNvSpPr txBox="1"/>
          <p:nvPr/>
        </p:nvSpPr>
        <p:spPr>
          <a:xfrm>
            <a:off x="6696015" y="3271415"/>
            <a:ext cx="4888519" cy="276999"/>
          </a:xfrm>
          <a:prstGeom prst="rect">
            <a:avLst/>
          </a:prstGeom>
          <a:noFill/>
        </p:spPr>
        <p:txBody>
          <a:bodyPr wrap="squar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(Optional) Security group rule management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interface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p:cNvSpPr txBox="1"/>
          <p:nvPr/>
        </p:nvSpPr>
        <p:spPr>
          <a:xfrm>
            <a:off x="4240405" y="1831255"/>
            <a:ext cx="873488" cy="263247"/>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2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Mandatory</a:t>
            </a:r>
          </a:p>
        </p:txBody>
      </p:sp>
      <p:sp>
        <p:nvSpPr>
          <p:cNvPr id="67" name="文本框 66"/>
          <p:cNvSpPr txBox="1"/>
          <p:nvPr/>
        </p:nvSpPr>
        <p:spPr>
          <a:xfrm>
            <a:off x="5156697" y="1831255"/>
            <a:ext cx="687276" cy="237657"/>
          </a:xfrm>
          <a:prstGeom prst="round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2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Optional</a:t>
            </a:r>
          </a:p>
        </p:txBody>
      </p:sp>
      <p:sp>
        <p:nvSpPr>
          <p:cNvPr id="68" name="Oval 4"/>
          <p:cNvSpPr>
            <a:spLocks noChangeAspect="1"/>
          </p:cNvSpPr>
          <p:nvPr/>
        </p:nvSpPr>
        <p:spPr>
          <a:xfrm>
            <a:off x="1742889" y="2652118"/>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Oval 4"/>
          <p:cNvSpPr>
            <a:spLocks noChangeAspect="1"/>
          </p:cNvSpPr>
          <p:nvPr/>
        </p:nvSpPr>
        <p:spPr>
          <a:xfrm>
            <a:off x="1739516" y="3417973"/>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Oval 4"/>
          <p:cNvSpPr>
            <a:spLocks noChangeAspect="1"/>
          </p:cNvSpPr>
          <p:nvPr/>
        </p:nvSpPr>
        <p:spPr>
          <a:xfrm>
            <a:off x="1739516" y="4171515"/>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Oval 4"/>
          <p:cNvSpPr>
            <a:spLocks noChangeAspect="1"/>
          </p:cNvSpPr>
          <p:nvPr/>
        </p:nvSpPr>
        <p:spPr>
          <a:xfrm>
            <a:off x="1740822" y="4927599"/>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Oval 4"/>
          <p:cNvSpPr>
            <a:spLocks noChangeAspect="1"/>
          </p:cNvSpPr>
          <p:nvPr/>
        </p:nvSpPr>
        <p:spPr>
          <a:xfrm>
            <a:off x="6420036" y="3955491"/>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文本框 72"/>
          <p:cNvSpPr txBox="1"/>
          <p:nvPr/>
        </p:nvSpPr>
        <p:spPr>
          <a:xfrm>
            <a:off x="6696015" y="3762636"/>
            <a:ext cx="4888519" cy="646331"/>
          </a:xfrm>
          <a:prstGeom prst="rect">
            <a:avLst/>
          </a:prstGeom>
          <a:noFill/>
        </p:spPr>
        <p:txBody>
          <a:bodyPr wrap="squar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Port management interface, which is associated with a security group. Instances in the same security group can access each other on an intranet.</a:t>
            </a:r>
          </a:p>
        </p:txBody>
      </p:sp>
      <p:grpSp>
        <p:nvGrpSpPr>
          <p:cNvPr id="4" name="组合 3"/>
          <p:cNvGrpSpPr/>
          <p:nvPr/>
        </p:nvGrpSpPr>
        <p:grpSpPr>
          <a:xfrm>
            <a:off x="2479431" y="23786"/>
            <a:ext cx="9361906" cy="386613"/>
            <a:chOff x="5910583" y="23787"/>
            <a:chExt cx="5930753" cy="270000"/>
          </a:xfrm>
        </p:grpSpPr>
        <p:sp>
          <p:nvSpPr>
            <p:cNvPr id="40" name="燕尾形 39"/>
            <p:cNvSpPr/>
            <p:nvPr/>
          </p:nvSpPr>
          <p:spPr bwMode="auto">
            <a:xfrm>
              <a:off x="9658261" y="23787"/>
              <a:ext cx="1020288" cy="27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Communication with Internet</a:t>
              </a:r>
            </a:p>
          </p:txBody>
        </p:sp>
        <p:sp>
          <p:nvSpPr>
            <p:cNvPr id="43" name="燕尾形 42"/>
            <p:cNvSpPr/>
            <p:nvPr/>
          </p:nvSpPr>
          <p:spPr bwMode="auto">
            <a:xfrm>
              <a:off x="10582275" y="23787"/>
              <a:ext cx="1259061" cy="27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Communication with a Private Network</a:t>
              </a:r>
            </a:p>
          </p:txBody>
        </p:sp>
        <p:sp>
          <p:nvSpPr>
            <p:cNvPr id="44" name="燕尾形 43"/>
            <p:cNvSpPr/>
            <p:nvPr/>
          </p:nvSpPr>
          <p:spPr bwMode="auto">
            <a:xfrm>
              <a:off x="7676686" y="23787"/>
              <a:ext cx="1076324" cy="27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Intra-VPC Communication</a:t>
              </a:r>
            </a:p>
          </p:txBody>
        </p:sp>
        <p:sp>
          <p:nvSpPr>
            <p:cNvPr id="45" name="燕尾形 44"/>
            <p:cNvSpPr/>
            <p:nvPr/>
          </p:nvSpPr>
          <p:spPr bwMode="auto">
            <a:xfrm>
              <a:off x="8656734" y="23787"/>
              <a:ext cx="1097803" cy="27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Inter-VPC Communication</a:t>
              </a:r>
            </a:p>
          </p:txBody>
        </p:sp>
        <p:sp>
          <p:nvSpPr>
            <p:cNvPr id="46" name="五边形 45"/>
            <p:cNvSpPr/>
            <p:nvPr/>
          </p:nvSpPr>
          <p:spPr bwMode="auto">
            <a:xfrm>
              <a:off x="5910583" y="23787"/>
              <a:ext cx="1085518" cy="270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Overall Configuration Process</a:t>
              </a:r>
            </a:p>
          </p:txBody>
        </p:sp>
        <p:sp>
          <p:nvSpPr>
            <p:cNvPr id="47" name="燕尾形 46"/>
            <p:cNvSpPr/>
            <p:nvPr/>
          </p:nvSpPr>
          <p:spPr bwMode="auto">
            <a:xfrm>
              <a:off x="6899825" y="23787"/>
              <a:ext cx="873137" cy="270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VM Traffic Limiting</a:t>
              </a:r>
            </a:p>
          </p:txBody>
        </p:sp>
      </p:grpSp>
    </p:spTree>
    <p:extLst>
      <p:ext uri="{BB962C8B-B14F-4D97-AF65-F5344CB8AC3E}">
        <p14:creationId xmlns:p14="http://schemas.microsoft.com/office/powerpoint/2010/main" val="305304772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sym typeface="Huawei Sans" panose="020C0503030203020204" pitchFamily="34" charset="0"/>
              </a:rPr>
              <a:t>Intra-VPC Communication on an Intranet</a:t>
            </a:r>
            <a:endParaRPr lang="en-US" altLang="zh-CN" dirty="0">
              <a:sym typeface="Huawei Sans" panose="020C0503030203020204" pitchFamily="34" charset="0"/>
            </a:endParaRPr>
          </a:p>
        </p:txBody>
      </p:sp>
      <p:cxnSp>
        <p:nvCxnSpPr>
          <p:cNvPr id="6" name="直接箭头连接符 5"/>
          <p:cNvCxnSpPr>
            <a:stCxn id="3" idx="2"/>
            <a:endCxn id="38" idx="0"/>
          </p:cNvCxnSpPr>
          <p:nvPr/>
        </p:nvCxnSpPr>
        <p:spPr bwMode="auto">
          <a:xfrm>
            <a:off x="3275384" y="2181726"/>
            <a:ext cx="3443" cy="294077"/>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cxnSp>
        <p:nvCxnSpPr>
          <p:cNvPr id="35" name="直接箭头连接符 34"/>
          <p:cNvCxnSpPr>
            <a:stCxn id="50" idx="2"/>
            <a:endCxn id="25" idx="0"/>
          </p:cNvCxnSpPr>
          <p:nvPr/>
        </p:nvCxnSpPr>
        <p:spPr bwMode="auto">
          <a:xfrm flipH="1">
            <a:off x="3275384" y="5632111"/>
            <a:ext cx="3829" cy="183063"/>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sp>
        <p:nvSpPr>
          <p:cNvPr id="3" name="圆角矩形 2"/>
          <p:cNvSpPr/>
          <p:nvPr/>
        </p:nvSpPr>
        <p:spPr bwMode="auto">
          <a:xfrm>
            <a:off x="2682153" y="1785726"/>
            <a:ext cx="1186462" cy="396000"/>
          </a:xfrm>
          <a:prstGeom prst="roundRect">
            <a:avLst>
              <a:gd name="adj" fmla="val 50000"/>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spcBef>
                <a:spcPts val="0"/>
              </a:spcBef>
              <a:spcAft>
                <a:spcPts val="0"/>
              </a:spcAft>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Start</a:t>
            </a:r>
          </a:p>
        </p:txBody>
      </p:sp>
      <p:sp>
        <p:nvSpPr>
          <p:cNvPr id="25" name="圆角矩形 24"/>
          <p:cNvSpPr/>
          <p:nvPr/>
        </p:nvSpPr>
        <p:spPr bwMode="auto">
          <a:xfrm>
            <a:off x="2682153" y="5815174"/>
            <a:ext cx="1186462" cy="396000"/>
          </a:xfrm>
          <a:prstGeom prst="roundRect">
            <a:avLst>
              <a:gd name="adj" fmla="val 50000"/>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spcBef>
                <a:spcPts val="0"/>
              </a:spcBef>
              <a:spcAft>
                <a:spcPts val="0"/>
              </a:spcAft>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End</a:t>
            </a:r>
          </a:p>
        </p:txBody>
      </p:sp>
      <p:sp>
        <p:nvSpPr>
          <p:cNvPr id="38" name="文本框 37"/>
          <p:cNvSpPr txBox="1"/>
          <p:nvPr/>
        </p:nvSpPr>
        <p:spPr>
          <a:xfrm>
            <a:off x="2166629" y="2475803"/>
            <a:ext cx="2224396" cy="396000"/>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Create a router</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p:cNvSpPr txBox="1"/>
          <p:nvPr/>
        </p:nvSpPr>
        <p:spPr>
          <a:xfrm>
            <a:off x="2166629" y="3165880"/>
            <a:ext cx="2224396" cy="396000"/>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Create a network and its subnet</a:t>
            </a:r>
          </a:p>
        </p:txBody>
      </p:sp>
      <p:sp>
        <p:nvSpPr>
          <p:cNvPr id="41" name="文本框 40"/>
          <p:cNvSpPr txBox="1"/>
          <p:nvPr/>
        </p:nvSpPr>
        <p:spPr>
          <a:xfrm>
            <a:off x="2166629" y="3855957"/>
            <a:ext cx="2224396" cy="396000"/>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Create a router interface and associate it with the subnet</a:t>
            </a:r>
          </a:p>
        </p:txBody>
      </p:sp>
      <p:sp>
        <p:nvSpPr>
          <p:cNvPr id="42" name="文本框 41"/>
          <p:cNvSpPr txBox="1"/>
          <p:nvPr/>
        </p:nvSpPr>
        <p:spPr>
          <a:xfrm>
            <a:off x="2166629" y="4546034"/>
            <a:ext cx="2224396" cy="396000"/>
          </a:xfrm>
          <a:prstGeom prst="roundRect">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FFFFFF"/>
                </a:solidFill>
                <a:latin typeface="Arial" panose="020C0503030203020204" pitchFamily="34" charset="0"/>
                <a:ea typeface="方正兰亭黑简体" panose="02000000000000000000" pitchFamily="2"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r>
              <a:rPr lang="en-US" sz="1200" dirty="0">
                <a:latin typeface="Huawei Sans" panose="020C0503030203020204" pitchFamily="34" charset="0"/>
                <a:sym typeface="Huawei Sans" panose="020C0503030203020204" pitchFamily="34" charset="0"/>
              </a:rPr>
              <a:t>Create a security group and configure a rule</a:t>
            </a:r>
          </a:p>
        </p:txBody>
      </p:sp>
      <p:sp>
        <p:nvSpPr>
          <p:cNvPr id="50" name="文本框 49"/>
          <p:cNvSpPr txBox="1"/>
          <p:nvPr/>
        </p:nvSpPr>
        <p:spPr>
          <a:xfrm>
            <a:off x="2167401" y="5236111"/>
            <a:ext cx="2223623" cy="396000"/>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Create an instance to connect VMs to the network</a:t>
            </a:r>
          </a:p>
        </p:txBody>
      </p:sp>
      <p:cxnSp>
        <p:nvCxnSpPr>
          <p:cNvPr id="63" name="直接箭头连接符 62"/>
          <p:cNvCxnSpPr>
            <a:stCxn id="38" idx="2"/>
            <a:endCxn id="39" idx="0"/>
          </p:cNvCxnSpPr>
          <p:nvPr/>
        </p:nvCxnSpPr>
        <p:spPr bwMode="auto">
          <a:xfrm>
            <a:off x="3278827" y="2871803"/>
            <a:ext cx="0" cy="294077"/>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cxnSp>
        <p:nvCxnSpPr>
          <p:cNvPr id="64" name="直接箭头连接符 63"/>
          <p:cNvCxnSpPr>
            <a:stCxn id="39" idx="2"/>
            <a:endCxn id="41" idx="0"/>
          </p:cNvCxnSpPr>
          <p:nvPr/>
        </p:nvCxnSpPr>
        <p:spPr bwMode="auto">
          <a:xfrm>
            <a:off x="3278827" y="3561880"/>
            <a:ext cx="0" cy="294077"/>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cxnSp>
        <p:nvCxnSpPr>
          <p:cNvPr id="65" name="直接箭头连接符 64"/>
          <p:cNvCxnSpPr>
            <a:stCxn id="41" idx="2"/>
            <a:endCxn id="42" idx="0"/>
          </p:cNvCxnSpPr>
          <p:nvPr/>
        </p:nvCxnSpPr>
        <p:spPr bwMode="auto">
          <a:xfrm>
            <a:off x="3278827" y="4251957"/>
            <a:ext cx="0" cy="294077"/>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cxnSp>
        <p:nvCxnSpPr>
          <p:cNvPr id="66" name="肘形连接符 65"/>
          <p:cNvCxnSpPr>
            <a:stCxn id="42" idx="2"/>
            <a:endCxn id="50" idx="0"/>
          </p:cNvCxnSpPr>
          <p:nvPr/>
        </p:nvCxnSpPr>
        <p:spPr bwMode="auto">
          <a:xfrm rot="16200000" flipH="1">
            <a:off x="3131982" y="5088879"/>
            <a:ext cx="294077" cy="386"/>
          </a:xfrm>
          <a:prstGeom prst="bentConnector3">
            <a:avLst>
              <a:gd name="adj1" fmla="val 50000"/>
            </a:avLst>
          </a:prstGeom>
          <a:solidFill>
            <a:schemeClr val="accent1"/>
          </a:solidFill>
          <a:ln w="15875" cap="flat" cmpd="sng" algn="ctr">
            <a:solidFill>
              <a:schemeClr val="tx1"/>
            </a:solidFill>
            <a:prstDash val="solid"/>
            <a:round/>
            <a:headEnd type="none" w="med" len="med"/>
            <a:tailEnd type="triangle"/>
          </a:ln>
          <a:effectLst/>
        </p:spPr>
      </p:cxnSp>
      <p:sp>
        <p:nvSpPr>
          <p:cNvPr id="37" name="Oval 4"/>
          <p:cNvSpPr>
            <a:spLocks noChangeAspect="1"/>
          </p:cNvSpPr>
          <p:nvPr/>
        </p:nvSpPr>
        <p:spPr>
          <a:xfrm>
            <a:off x="6423410" y="2084977"/>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Oval 4"/>
          <p:cNvSpPr>
            <a:spLocks noChangeAspect="1"/>
          </p:cNvSpPr>
          <p:nvPr/>
        </p:nvSpPr>
        <p:spPr>
          <a:xfrm>
            <a:off x="6420037" y="2813457"/>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Oval 4"/>
          <p:cNvSpPr>
            <a:spLocks noChangeAspect="1"/>
          </p:cNvSpPr>
          <p:nvPr/>
        </p:nvSpPr>
        <p:spPr>
          <a:xfrm>
            <a:off x="6420037" y="3495433"/>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框 43"/>
          <p:cNvSpPr txBox="1"/>
          <p:nvPr/>
        </p:nvSpPr>
        <p:spPr>
          <a:xfrm>
            <a:off x="6696015" y="2037754"/>
            <a:ext cx="2300630" cy="276999"/>
          </a:xfrm>
          <a:prstGeom prst="rect">
            <a:avLst/>
          </a:prstGeom>
          <a:noFill/>
        </p:spPr>
        <p:txBody>
          <a:bodyPr wrap="non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Router management interface</a:t>
            </a:r>
          </a:p>
        </p:txBody>
      </p:sp>
      <p:sp>
        <p:nvSpPr>
          <p:cNvPr id="45" name="圆角矩形 44"/>
          <p:cNvSpPr/>
          <p:nvPr/>
        </p:nvSpPr>
        <p:spPr>
          <a:xfrm>
            <a:off x="446088" y="1732825"/>
            <a:ext cx="5526716" cy="4661413"/>
          </a:xfrm>
          <a:prstGeom prst="roundRect">
            <a:avLst>
              <a:gd name="adj" fmla="val 1847"/>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nchorCtr="0"/>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圆角矩形 45"/>
          <p:cNvSpPr/>
          <p:nvPr/>
        </p:nvSpPr>
        <p:spPr>
          <a:xfrm>
            <a:off x="446088" y="1245520"/>
            <a:ext cx="5526716" cy="400674"/>
          </a:xfrm>
          <a:prstGeom prst="roundRect">
            <a:avLst/>
          </a:prstGeom>
          <a:solidFill>
            <a:srgbClr val="00B0F0"/>
          </a:solidFill>
        </p:spPr>
        <p:txBody>
          <a:bodyPr wrap="square" rtlCol="0" anchor="ctr" anchorCtr="0">
            <a:noAutofit/>
          </a:bodyPr>
          <a:lstStyle/>
          <a:p>
            <a:pPr algn="ctr" fontAlgn="ctr">
              <a:spcBef>
                <a:spcPts val="0"/>
              </a:spcBef>
              <a:spcAft>
                <a:spcPts val="0"/>
              </a:spcAft>
            </a:pPr>
            <a:r>
              <a:rPr lang="en-US" sz="18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Configuration Process</a:t>
            </a:r>
          </a:p>
        </p:txBody>
      </p:sp>
      <p:sp>
        <p:nvSpPr>
          <p:cNvPr id="47" name="圆角矩形 46"/>
          <p:cNvSpPr/>
          <p:nvPr/>
        </p:nvSpPr>
        <p:spPr>
          <a:xfrm>
            <a:off x="6222013" y="1233488"/>
            <a:ext cx="5539553" cy="400674"/>
          </a:xfrm>
          <a:prstGeom prst="roundRect">
            <a:avLst/>
          </a:prstGeom>
          <a:solidFill>
            <a:srgbClr val="00B0F0"/>
          </a:solidFill>
        </p:spPr>
        <p:txBody>
          <a:bodyPr wrap="square" rtlCol="0" anchor="ctr" anchorCtr="0">
            <a:noAutofit/>
          </a:bodyPr>
          <a:lstStyle/>
          <a:p>
            <a:pPr algn="ctr" fontAlgn="ctr">
              <a:spcBef>
                <a:spcPts val="0"/>
              </a:spcBef>
              <a:spcAft>
                <a:spcPts val="0"/>
              </a:spcAft>
            </a:pPr>
            <a:r>
              <a:rPr lang="en-US" sz="18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Reference Interface and Description</a:t>
            </a:r>
          </a:p>
        </p:txBody>
      </p:sp>
      <p:sp>
        <p:nvSpPr>
          <p:cNvPr id="48" name="圆角矩形 47"/>
          <p:cNvSpPr/>
          <p:nvPr/>
        </p:nvSpPr>
        <p:spPr>
          <a:xfrm>
            <a:off x="6206360" y="1732825"/>
            <a:ext cx="5539553" cy="4661413"/>
          </a:xfrm>
          <a:prstGeom prst="roundRect">
            <a:avLst>
              <a:gd name="adj" fmla="val 1847"/>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nchorCtr="0"/>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文本框 48"/>
          <p:cNvSpPr txBox="1"/>
          <p:nvPr/>
        </p:nvSpPr>
        <p:spPr>
          <a:xfrm>
            <a:off x="6696015" y="2786919"/>
            <a:ext cx="4913525" cy="276999"/>
          </a:xfrm>
          <a:prstGeom prst="rect">
            <a:avLst/>
          </a:prstGeom>
          <a:noFill/>
        </p:spPr>
        <p:txBody>
          <a:bodyPr wrap="non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Network management interface and subnet management interface</a:t>
            </a:r>
          </a:p>
        </p:txBody>
      </p:sp>
      <p:sp>
        <p:nvSpPr>
          <p:cNvPr id="51" name="文本框 50"/>
          <p:cNvSpPr txBox="1"/>
          <p:nvPr/>
        </p:nvSpPr>
        <p:spPr>
          <a:xfrm>
            <a:off x="6696015" y="3406572"/>
            <a:ext cx="4888519" cy="276999"/>
          </a:xfrm>
          <a:prstGeom prst="rect">
            <a:avLst/>
          </a:prstGeom>
          <a:noFill/>
        </p:spPr>
        <p:txBody>
          <a:bodyPr wrap="squar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Router management interface</a:t>
            </a:r>
          </a:p>
        </p:txBody>
      </p:sp>
      <p:sp>
        <p:nvSpPr>
          <p:cNvPr id="76" name="Oval 4"/>
          <p:cNvSpPr>
            <a:spLocks noChangeAspect="1"/>
          </p:cNvSpPr>
          <p:nvPr/>
        </p:nvSpPr>
        <p:spPr>
          <a:xfrm>
            <a:off x="6432525" y="4182943"/>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Oval 4"/>
          <p:cNvSpPr>
            <a:spLocks noChangeAspect="1"/>
          </p:cNvSpPr>
          <p:nvPr/>
        </p:nvSpPr>
        <p:spPr>
          <a:xfrm>
            <a:off x="6432525" y="4864919"/>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5</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文本框 77"/>
          <p:cNvSpPr txBox="1"/>
          <p:nvPr/>
        </p:nvSpPr>
        <p:spPr>
          <a:xfrm>
            <a:off x="6696015" y="4090981"/>
            <a:ext cx="3627916" cy="276999"/>
          </a:xfrm>
          <a:prstGeom prst="rect">
            <a:avLst/>
          </a:prstGeom>
          <a:noFill/>
        </p:spPr>
        <p:txBody>
          <a:bodyPr wrap="non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(Optional) Security group management interface</a:t>
            </a:r>
          </a:p>
        </p:txBody>
      </p:sp>
      <p:sp>
        <p:nvSpPr>
          <p:cNvPr id="79" name="文本框 78"/>
          <p:cNvSpPr txBox="1"/>
          <p:nvPr/>
        </p:nvSpPr>
        <p:spPr>
          <a:xfrm>
            <a:off x="6696016" y="4690548"/>
            <a:ext cx="4455894" cy="646331"/>
          </a:xfrm>
          <a:prstGeom prst="rect">
            <a:avLst/>
          </a:prstGeom>
          <a:noFill/>
        </p:spPr>
        <p:txBody>
          <a:bodyPr wrap="squar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Port management interface, which is associated with a security group. Instances in the same security group can access each other on an intranet.</a:t>
            </a:r>
          </a:p>
        </p:txBody>
      </p:sp>
      <p:sp>
        <p:nvSpPr>
          <p:cNvPr id="80" name="Oval 4"/>
          <p:cNvSpPr>
            <a:spLocks noChangeAspect="1"/>
          </p:cNvSpPr>
          <p:nvPr/>
        </p:nvSpPr>
        <p:spPr>
          <a:xfrm>
            <a:off x="1742889" y="2553744"/>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Oval 4"/>
          <p:cNvSpPr>
            <a:spLocks noChangeAspect="1"/>
          </p:cNvSpPr>
          <p:nvPr/>
        </p:nvSpPr>
        <p:spPr>
          <a:xfrm>
            <a:off x="1739516" y="3243838"/>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Oval 4"/>
          <p:cNvSpPr>
            <a:spLocks noChangeAspect="1"/>
          </p:cNvSpPr>
          <p:nvPr/>
        </p:nvSpPr>
        <p:spPr>
          <a:xfrm>
            <a:off x="1739516" y="3933932"/>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Oval 4"/>
          <p:cNvSpPr>
            <a:spLocks noChangeAspect="1"/>
          </p:cNvSpPr>
          <p:nvPr/>
        </p:nvSpPr>
        <p:spPr>
          <a:xfrm>
            <a:off x="1752004" y="4624025"/>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Oval 4"/>
          <p:cNvSpPr>
            <a:spLocks noChangeAspect="1"/>
          </p:cNvSpPr>
          <p:nvPr/>
        </p:nvSpPr>
        <p:spPr>
          <a:xfrm>
            <a:off x="1752004" y="5314118"/>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5</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 name="组合 7"/>
          <p:cNvGrpSpPr/>
          <p:nvPr/>
        </p:nvGrpSpPr>
        <p:grpSpPr>
          <a:xfrm>
            <a:off x="2523393" y="23786"/>
            <a:ext cx="9317944" cy="386613"/>
            <a:chOff x="5910583" y="23787"/>
            <a:chExt cx="5930753" cy="270000"/>
          </a:xfrm>
        </p:grpSpPr>
        <p:grpSp>
          <p:nvGrpSpPr>
            <p:cNvPr id="7" name="组合 6"/>
            <p:cNvGrpSpPr/>
            <p:nvPr/>
          </p:nvGrpSpPr>
          <p:grpSpPr>
            <a:xfrm>
              <a:off x="5910583" y="23787"/>
              <a:ext cx="5930753" cy="270000"/>
              <a:chOff x="5910583" y="23787"/>
              <a:chExt cx="5930753" cy="270000"/>
            </a:xfrm>
          </p:grpSpPr>
          <p:sp>
            <p:nvSpPr>
              <p:cNvPr id="52" name="燕尾形 51"/>
              <p:cNvSpPr/>
              <p:nvPr/>
            </p:nvSpPr>
            <p:spPr bwMode="auto">
              <a:xfrm>
                <a:off x="9658261" y="23787"/>
                <a:ext cx="1020288" cy="27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Communication with Internet</a:t>
                </a:r>
              </a:p>
            </p:txBody>
          </p:sp>
          <p:sp>
            <p:nvSpPr>
              <p:cNvPr id="53" name="燕尾形 52"/>
              <p:cNvSpPr/>
              <p:nvPr/>
            </p:nvSpPr>
            <p:spPr bwMode="auto">
              <a:xfrm>
                <a:off x="10582275" y="23787"/>
                <a:ext cx="1259061" cy="27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Communication with a Private Network</a:t>
                </a:r>
              </a:p>
            </p:txBody>
          </p:sp>
          <p:sp>
            <p:nvSpPr>
              <p:cNvPr id="54" name="燕尾形 53"/>
              <p:cNvSpPr/>
              <p:nvPr/>
            </p:nvSpPr>
            <p:spPr bwMode="auto">
              <a:xfrm>
                <a:off x="7676686" y="23787"/>
                <a:ext cx="1076324" cy="270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Intra-VPC Communication</a:t>
                </a:r>
              </a:p>
            </p:txBody>
          </p:sp>
          <p:sp>
            <p:nvSpPr>
              <p:cNvPr id="55" name="燕尾形 54"/>
              <p:cNvSpPr/>
              <p:nvPr/>
            </p:nvSpPr>
            <p:spPr bwMode="auto">
              <a:xfrm>
                <a:off x="8656734" y="23787"/>
                <a:ext cx="1097803" cy="27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Inter-VPC Communication</a:t>
                </a:r>
              </a:p>
            </p:txBody>
          </p:sp>
          <p:sp>
            <p:nvSpPr>
              <p:cNvPr id="56" name="五边形 55"/>
              <p:cNvSpPr/>
              <p:nvPr/>
            </p:nvSpPr>
            <p:spPr bwMode="auto">
              <a:xfrm>
                <a:off x="5910583" y="23787"/>
                <a:ext cx="1085518" cy="270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Overall Configuration Process</a:t>
                </a:r>
              </a:p>
            </p:txBody>
          </p:sp>
        </p:grpSp>
        <p:sp>
          <p:nvSpPr>
            <p:cNvPr id="57" name="燕尾形 56"/>
            <p:cNvSpPr/>
            <p:nvPr/>
          </p:nvSpPr>
          <p:spPr bwMode="auto">
            <a:xfrm>
              <a:off x="6899825" y="23787"/>
              <a:ext cx="873137" cy="27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VM Traffic Limiting</a:t>
              </a:r>
            </a:p>
          </p:txBody>
        </p:sp>
      </p:grpSp>
      <p:sp>
        <p:nvSpPr>
          <p:cNvPr id="60" name="文本框 59"/>
          <p:cNvSpPr txBox="1"/>
          <p:nvPr/>
        </p:nvSpPr>
        <p:spPr>
          <a:xfrm>
            <a:off x="4102171" y="1880828"/>
            <a:ext cx="1011721" cy="237657"/>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2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Mandatory</a:t>
            </a:r>
          </a:p>
        </p:txBody>
      </p:sp>
      <p:sp>
        <p:nvSpPr>
          <p:cNvPr id="61" name="文本框 60"/>
          <p:cNvSpPr txBox="1"/>
          <p:nvPr/>
        </p:nvSpPr>
        <p:spPr>
          <a:xfrm>
            <a:off x="5156697" y="1880828"/>
            <a:ext cx="687276" cy="237657"/>
          </a:xfrm>
          <a:prstGeom prst="round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2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Optional</a:t>
            </a:r>
          </a:p>
        </p:txBody>
      </p:sp>
    </p:spTree>
    <p:extLst>
      <p:ext uri="{BB962C8B-B14F-4D97-AF65-F5344CB8AC3E}">
        <p14:creationId xmlns:p14="http://schemas.microsoft.com/office/powerpoint/2010/main" val="101259462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sym typeface="Huawei Sans" panose="020C0503030203020204" pitchFamily="34" charset="0"/>
              </a:rPr>
              <a:t>Inter-VPC Communication on an Intranet</a:t>
            </a:r>
            <a:endParaRPr lang="en-US" altLang="zh-CN" dirty="0">
              <a:sym typeface="Huawei Sans" panose="020C0503030203020204" pitchFamily="34" charset="0"/>
            </a:endParaRPr>
          </a:p>
        </p:txBody>
      </p:sp>
      <p:sp>
        <p:nvSpPr>
          <p:cNvPr id="43" name="Oval 4"/>
          <p:cNvSpPr>
            <a:spLocks noChangeAspect="1"/>
          </p:cNvSpPr>
          <p:nvPr/>
        </p:nvSpPr>
        <p:spPr>
          <a:xfrm>
            <a:off x="499373" y="2658928"/>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Oval 4"/>
          <p:cNvSpPr>
            <a:spLocks noChangeAspect="1"/>
          </p:cNvSpPr>
          <p:nvPr/>
        </p:nvSpPr>
        <p:spPr>
          <a:xfrm>
            <a:off x="496000" y="3417379"/>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Oval 4"/>
          <p:cNvSpPr>
            <a:spLocks noChangeAspect="1"/>
          </p:cNvSpPr>
          <p:nvPr/>
        </p:nvSpPr>
        <p:spPr>
          <a:xfrm>
            <a:off x="496000" y="4156312"/>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圆角矩形 51"/>
          <p:cNvSpPr/>
          <p:nvPr/>
        </p:nvSpPr>
        <p:spPr>
          <a:xfrm>
            <a:off x="446088" y="1744299"/>
            <a:ext cx="5526716" cy="4637452"/>
          </a:xfrm>
          <a:prstGeom prst="roundRect">
            <a:avLst>
              <a:gd name="adj" fmla="val 1847"/>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nchorCtr="0"/>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圆角矩形 52"/>
          <p:cNvSpPr/>
          <p:nvPr/>
        </p:nvSpPr>
        <p:spPr>
          <a:xfrm>
            <a:off x="446088" y="1244961"/>
            <a:ext cx="5526716" cy="400674"/>
          </a:xfrm>
          <a:prstGeom prst="roundRect">
            <a:avLst/>
          </a:prstGeom>
          <a:solidFill>
            <a:srgbClr val="00B0F0"/>
          </a:solidFill>
        </p:spPr>
        <p:txBody>
          <a:bodyPr wrap="square" rtlCol="0" anchor="ctr" anchorCtr="0">
            <a:noAutofit/>
          </a:bodyPr>
          <a:lstStyle/>
          <a:p>
            <a:pPr algn="ctr" fontAlgn="ctr">
              <a:spcBef>
                <a:spcPts val="0"/>
              </a:spcBef>
              <a:spcAft>
                <a:spcPts val="0"/>
              </a:spcAft>
            </a:pPr>
            <a:r>
              <a:rPr lang="en-US" sz="18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Configuration Process</a:t>
            </a:r>
          </a:p>
        </p:txBody>
      </p:sp>
      <p:sp>
        <p:nvSpPr>
          <p:cNvPr id="56" name="圆角矩形 55"/>
          <p:cNvSpPr/>
          <p:nvPr/>
        </p:nvSpPr>
        <p:spPr>
          <a:xfrm>
            <a:off x="6222013" y="1244961"/>
            <a:ext cx="5523900" cy="400674"/>
          </a:xfrm>
          <a:prstGeom prst="roundRect">
            <a:avLst/>
          </a:prstGeom>
          <a:solidFill>
            <a:srgbClr val="00B0F0"/>
          </a:solidFill>
        </p:spPr>
        <p:txBody>
          <a:bodyPr wrap="square" rtlCol="0" anchor="ctr" anchorCtr="0">
            <a:noAutofit/>
          </a:bodyPr>
          <a:lstStyle/>
          <a:p>
            <a:pPr algn="ctr" fontAlgn="ctr">
              <a:spcBef>
                <a:spcPts val="0"/>
              </a:spcBef>
              <a:spcAft>
                <a:spcPts val="0"/>
              </a:spcAft>
            </a:pPr>
            <a:r>
              <a:rPr lang="en-US" sz="18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Reference Interface and Description</a:t>
            </a:r>
          </a:p>
        </p:txBody>
      </p:sp>
      <p:sp>
        <p:nvSpPr>
          <p:cNvPr id="57" name="圆角矩形 56"/>
          <p:cNvSpPr/>
          <p:nvPr/>
        </p:nvSpPr>
        <p:spPr>
          <a:xfrm>
            <a:off x="6206360" y="1744299"/>
            <a:ext cx="5534679" cy="4637452"/>
          </a:xfrm>
          <a:prstGeom prst="roundRect">
            <a:avLst>
              <a:gd name="adj" fmla="val 1847"/>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nchorCtr="0"/>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Oval 4"/>
          <p:cNvSpPr>
            <a:spLocks noChangeAspect="1"/>
          </p:cNvSpPr>
          <p:nvPr/>
        </p:nvSpPr>
        <p:spPr>
          <a:xfrm>
            <a:off x="499373" y="4912396"/>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Oval 4"/>
          <p:cNvSpPr>
            <a:spLocks noChangeAspect="1"/>
          </p:cNvSpPr>
          <p:nvPr/>
        </p:nvSpPr>
        <p:spPr>
          <a:xfrm>
            <a:off x="6420036" y="1904849"/>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Oval 4"/>
          <p:cNvSpPr>
            <a:spLocks noChangeAspect="1"/>
          </p:cNvSpPr>
          <p:nvPr/>
        </p:nvSpPr>
        <p:spPr>
          <a:xfrm>
            <a:off x="6420036" y="2526120"/>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Oval 4"/>
          <p:cNvSpPr>
            <a:spLocks noChangeAspect="1"/>
          </p:cNvSpPr>
          <p:nvPr/>
        </p:nvSpPr>
        <p:spPr>
          <a:xfrm>
            <a:off x="6420036" y="3147391"/>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文本框 48"/>
          <p:cNvSpPr txBox="1"/>
          <p:nvPr/>
        </p:nvSpPr>
        <p:spPr>
          <a:xfrm>
            <a:off x="6696015" y="1880828"/>
            <a:ext cx="5088617" cy="276999"/>
          </a:xfrm>
          <a:prstGeom prst="rect">
            <a:avLst/>
          </a:prstGeom>
          <a:noFill/>
        </p:spPr>
        <p:txBody>
          <a:bodyPr wrap="squar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Router management interface</a:t>
            </a:r>
          </a:p>
        </p:txBody>
      </p:sp>
      <p:sp>
        <p:nvSpPr>
          <p:cNvPr id="58" name="文本框 57"/>
          <p:cNvSpPr txBox="1"/>
          <p:nvPr/>
        </p:nvSpPr>
        <p:spPr>
          <a:xfrm>
            <a:off x="6696015" y="2506607"/>
            <a:ext cx="4913525" cy="276999"/>
          </a:xfrm>
          <a:prstGeom prst="rect">
            <a:avLst/>
          </a:prstGeom>
          <a:noFill/>
        </p:spPr>
        <p:txBody>
          <a:bodyPr wrap="non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Network management interface and subnet management interface</a:t>
            </a:r>
          </a:p>
        </p:txBody>
      </p:sp>
      <p:sp>
        <p:nvSpPr>
          <p:cNvPr id="59" name="文本框 58"/>
          <p:cNvSpPr txBox="1"/>
          <p:nvPr/>
        </p:nvSpPr>
        <p:spPr>
          <a:xfrm>
            <a:off x="6696015" y="3084761"/>
            <a:ext cx="4888519" cy="276999"/>
          </a:xfrm>
          <a:prstGeom prst="rect">
            <a:avLst/>
          </a:prstGeom>
          <a:noFill/>
        </p:spPr>
        <p:txBody>
          <a:bodyPr wrap="squar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Router management interface</a:t>
            </a:r>
          </a:p>
        </p:txBody>
      </p:sp>
      <p:sp>
        <p:nvSpPr>
          <p:cNvPr id="61" name="Oval 4"/>
          <p:cNvSpPr>
            <a:spLocks noChangeAspect="1"/>
          </p:cNvSpPr>
          <p:nvPr/>
        </p:nvSpPr>
        <p:spPr>
          <a:xfrm>
            <a:off x="6420036" y="3768662"/>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Oval 4"/>
          <p:cNvSpPr>
            <a:spLocks noChangeAspect="1"/>
          </p:cNvSpPr>
          <p:nvPr/>
        </p:nvSpPr>
        <p:spPr>
          <a:xfrm>
            <a:off x="6420036" y="4389933"/>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5</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文本框 66"/>
          <p:cNvSpPr txBox="1"/>
          <p:nvPr/>
        </p:nvSpPr>
        <p:spPr>
          <a:xfrm>
            <a:off x="6696015" y="3748640"/>
            <a:ext cx="3627916" cy="276999"/>
          </a:xfrm>
          <a:prstGeom prst="rect">
            <a:avLst/>
          </a:prstGeom>
          <a:noFill/>
        </p:spPr>
        <p:txBody>
          <a:bodyPr wrap="non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(Optional) Security group management interface</a:t>
            </a:r>
          </a:p>
        </p:txBody>
      </p:sp>
      <p:sp>
        <p:nvSpPr>
          <p:cNvPr id="68" name="文本框 67"/>
          <p:cNvSpPr txBox="1"/>
          <p:nvPr/>
        </p:nvSpPr>
        <p:spPr>
          <a:xfrm>
            <a:off x="6696015" y="4204433"/>
            <a:ext cx="4725923" cy="646331"/>
          </a:xfrm>
          <a:prstGeom prst="rect">
            <a:avLst/>
          </a:prstGeom>
          <a:noFill/>
        </p:spPr>
        <p:txBody>
          <a:bodyPr wrap="squar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Port management interface, which is associated with a security group. Instances in the same security group can access each other on an intranet.</a:t>
            </a:r>
          </a:p>
        </p:txBody>
      </p:sp>
      <p:sp>
        <p:nvSpPr>
          <p:cNvPr id="96" name="Oval 4"/>
          <p:cNvSpPr>
            <a:spLocks noChangeAspect="1"/>
          </p:cNvSpPr>
          <p:nvPr/>
        </p:nvSpPr>
        <p:spPr>
          <a:xfrm>
            <a:off x="6420036" y="5077180"/>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6</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Oval 4"/>
          <p:cNvSpPr>
            <a:spLocks noChangeAspect="1"/>
          </p:cNvSpPr>
          <p:nvPr/>
        </p:nvSpPr>
        <p:spPr>
          <a:xfrm>
            <a:off x="6420036" y="5648735"/>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7</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文本框 97"/>
          <p:cNvSpPr txBox="1"/>
          <p:nvPr/>
        </p:nvSpPr>
        <p:spPr>
          <a:xfrm>
            <a:off x="6696015" y="5037599"/>
            <a:ext cx="5045024" cy="297517"/>
          </a:xfrm>
          <a:prstGeom prst="rect">
            <a:avLst/>
          </a:prstGeom>
          <a:noFill/>
        </p:spPr>
        <p:txBody>
          <a:bodyPr wrap="square" rtlCol="0">
            <a:spAutoFit/>
          </a:bodyPr>
          <a:lstStyle/>
          <a:p>
            <a:pPr lvl="0" algn="just" fontAlgn="ctr">
              <a:lnSpc>
                <a:spcPts val="1600"/>
              </a:lnSpc>
              <a:spcBef>
                <a:spcPts val="0"/>
              </a:spcBef>
              <a:spcAft>
                <a:spcPts val="0"/>
              </a:spcAft>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(Optional) Firewall management interface</a:t>
            </a:r>
          </a:p>
        </p:txBody>
      </p:sp>
      <p:sp>
        <p:nvSpPr>
          <p:cNvPr id="99" name="文本框 98"/>
          <p:cNvSpPr txBox="1"/>
          <p:nvPr/>
        </p:nvSpPr>
        <p:spPr>
          <a:xfrm>
            <a:off x="6696015" y="5637119"/>
            <a:ext cx="4888519" cy="276999"/>
          </a:xfrm>
          <a:prstGeom prst="rect">
            <a:avLst/>
          </a:prstGeom>
          <a:noFill/>
        </p:spPr>
        <p:txBody>
          <a:bodyPr wrap="squar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Static route management interface</a:t>
            </a:r>
          </a:p>
        </p:txBody>
      </p:sp>
      <p:grpSp>
        <p:nvGrpSpPr>
          <p:cNvPr id="5" name="组合 4"/>
          <p:cNvGrpSpPr/>
          <p:nvPr/>
        </p:nvGrpSpPr>
        <p:grpSpPr>
          <a:xfrm>
            <a:off x="767408" y="1862400"/>
            <a:ext cx="5138542" cy="4111219"/>
            <a:chOff x="767408" y="1910025"/>
            <a:chExt cx="5138542" cy="4111219"/>
          </a:xfrm>
        </p:grpSpPr>
        <p:cxnSp>
          <p:nvCxnSpPr>
            <p:cNvPr id="6" name="直接箭头连接符 5"/>
            <p:cNvCxnSpPr>
              <a:stCxn id="3" idx="2"/>
              <a:endCxn id="38" idx="0"/>
            </p:cNvCxnSpPr>
            <p:nvPr/>
          </p:nvCxnSpPr>
          <p:spPr bwMode="auto">
            <a:xfrm>
              <a:off x="1723981" y="2306025"/>
              <a:ext cx="1" cy="342694"/>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cxnSp>
          <p:nvCxnSpPr>
            <p:cNvPr id="35" name="直接箭头连接符 34"/>
            <p:cNvCxnSpPr>
              <a:stCxn id="54" idx="2"/>
              <a:endCxn id="25" idx="0"/>
            </p:cNvCxnSpPr>
            <p:nvPr/>
          </p:nvCxnSpPr>
          <p:spPr bwMode="auto">
            <a:xfrm flipH="1">
              <a:off x="4898470" y="5366825"/>
              <a:ext cx="1" cy="258419"/>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sp>
          <p:nvSpPr>
            <p:cNvPr id="3" name="圆角矩形 2"/>
            <p:cNvSpPr/>
            <p:nvPr/>
          </p:nvSpPr>
          <p:spPr bwMode="auto">
            <a:xfrm>
              <a:off x="1282932" y="1910025"/>
              <a:ext cx="882098" cy="396000"/>
            </a:xfrm>
            <a:prstGeom prst="roundRect">
              <a:avLst>
                <a:gd name="adj" fmla="val 50000"/>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spcBef>
                  <a:spcPts val="0"/>
                </a:spcBef>
                <a:spcAft>
                  <a:spcPts val="0"/>
                </a:spcAft>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Start</a:t>
              </a:r>
            </a:p>
          </p:txBody>
        </p:sp>
        <p:sp>
          <p:nvSpPr>
            <p:cNvPr id="25" name="圆角矩形 24"/>
            <p:cNvSpPr/>
            <p:nvPr/>
          </p:nvSpPr>
          <p:spPr bwMode="auto">
            <a:xfrm>
              <a:off x="4457421" y="5625244"/>
              <a:ext cx="882098" cy="396000"/>
            </a:xfrm>
            <a:prstGeom prst="roundRect">
              <a:avLst>
                <a:gd name="adj" fmla="val 50000"/>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spcBef>
                  <a:spcPts val="0"/>
                </a:spcBef>
                <a:spcAft>
                  <a:spcPts val="0"/>
                </a:spcAft>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End</a:t>
              </a:r>
            </a:p>
          </p:txBody>
        </p:sp>
        <p:sp>
          <p:nvSpPr>
            <p:cNvPr id="38" name="文本框 37"/>
            <p:cNvSpPr txBox="1"/>
            <p:nvPr/>
          </p:nvSpPr>
          <p:spPr>
            <a:xfrm>
              <a:off x="767408" y="2648719"/>
              <a:ext cx="1913147" cy="396000"/>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Create a router</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p:cNvSpPr txBox="1"/>
            <p:nvPr/>
          </p:nvSpPr>
          <p:spPr>
            <a:xfrm>
              <a:off x="767408" y="3400951"/>
              <a:ext cx="1913147" cy="396000"/>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Create a network and its subnet</a:t>
              </a:r>
            </a:p>
          </p:txBody>
        </p:sp>
        <p:sp>
          <p:nvSpPr>
            <p:cNvPr id="41" name="文本框 40"/>
            <p:cNvSpPr txBox="1"/>
            <p:nvPr/>
          </p:nvSpPr>
          <p:spPr>
            <a:xfrm>
              <a:off x="767408" y="3989182"/>
              <a:ext cx="1913147" cy="560002"/>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Create a router interface and associate it with the subnet</a:t>
              </a:r>
            </a:p>
          </p:txBody>
        </p:sp>
        <p:sp>
          <p:nvSpPr>
            <p:cNvPr id="42" name="文本框 41"/>
            <p:cNvSpPr txBox="1"/>
            <p:nvPr/>
          </p:nvSpPr>
          <p:spPr>
            <a:xfrm>
              <a:off x="767408" y="4905417"/>
              <a:ext cx="1913147" cy="396000"/>
            </a:xfrm>
            <a:prstGeom prst="round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Create a security group and configure a rule</a:t>
              </a:r>
            </a:p>
          </p:txBody>
        </p:sp>
        <p:sp>
          <p:nvSpPr>
            <p:cNvPr id="50" name="文本框 49"/>
            <p:cNvSpPr txBox="1"/>
            <p:nvPr/>
          </p:nvSpPr>
          <p:spPr>
            <a:xfrm>
              <a:off x="3896803" y="2776435"/>
              <a:ext cx="2009147" cy="711902"/>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Create an instance to connect VMs to the network</a:t>
              </a:r>
            </a:p>
          </p:txBody>
        </p:sp>
        <p:sp>
          <p:nvSpPr>
            <p:cNvPr id="51" name="文本框 50"/>
            <p:cNvSpPr txBox="1"/>
            <p:nvPr/>
          </p:nvSpPr>
          <p:spPr>
            <a:xfrm>
              <a:off x="3893897" y="3721106"/>
              <a:ext cx="2009147" cy="751743"/>
            </a:xfrm>
            <a:prstGeom prst="round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200">
                  <a:solidFill>
                    <a:schemeClr val="tx1"/>
                  </a:solidFill>
                  <a:latin typeface="Arial"/>
                </a:defRPr>
              </a:lvl1pPr>
            </a:lstStyle>
            <a:p>
              <a:pPr fontAlgn="ctr"/>
              <a:r>
                <a:rPr lang="en-US"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Create a firewall, select a firewall policy, and associate the firewall with a route</a:t>
              </a:r>
            </a:p>
          </p:txBody>
        </p:sp>
        <p:sp>
          <p:nvSpPr>
            <p:cNvPr id="54" name="文本框 53"/>
            <p:cNvSpPr txBox="1"/>
            <p:nvPr/>
          </p:nvSpPr>
          <p:spPr>
            <a:xfrm>
              <a:off x="3893897" y="4686453"/>
              <a:ext cx="2009147" cy="680372"/>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Configure the route between the corresponding firewalls of the two VPCs (</a:t>
              </a:r>
              <a:r>
                <a:rPr lang="en-US" sz="1200"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vRouters</a:t>
              </a: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p:txBody>
        </p:sp>
        <p:cxnSp>
          <p:nvCxnSpPr>
            <p:cNvPr id="63" name="直接箭头连接符 62"/>
            <p:cNvCxnSpPr>
              <a:stCxn id="38" idx="2"/>
              <a:endCxn id="39" idx="0"/>
            </p:cNvCxnSpPr>
            <p:nvPr/>
          </p:nvCxnSpPr>
          <p:spPr bwMode="auto">
            <a:xfrm>
              <a:off x="1723982" y="3044719"/>
              <a:ext cx="0" cy="356232"/>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cxnSp>
          <p:nvCxnSpPr>
            <p:cNvPr id="64" name="直接箭头连接符 63"/>
            <p:cNvCxnSpPr>
              <a:stCxn id="39" idx="2"/>
              <a:endCxn id="41" idx="0"/>
            </p:cNvCxnSpPr>
            <p:nvPr/>
          </p:nvCxnSpPr>
          <p:spPr bwMode="auto">
            <a:xfrm>
              <a:off x="1723982" y="3796951"/>
              <a:ext cx="0" cy="192231"/>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cxnSp>
          <p:nvCxnSpPr>
            <p:cNvPr id="65" name="直接箭头连接符 64"/>
            <p:cNvCxnSpPr>
              <a:stCxn id="41" idx="2"/>
              <a:endCxn id="42" idx="0"/>
            </p:cNvCxnSpPr>
            <p:nvPr/>
          </p:nvCxnSpPr>
          <p:spPr bwMode="auto">
            <a:xfrm>
              <a:off x="1723982" y="4549184"/>
              <a:ext cx="0" cy="356233"/>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cxnSp>
          <p:nvCxnSpPr>
            <p:cNvPr id="66" name="肘形连接符 65"/>
            <p:cNvCxnSpPr>
              <a:stCxn id="42" idx="3"/>
              <a:endCxn id="50" idx="1"/>
            </p:cNvCxnSpPr>
            <p:nvPr/>
          </p:nvCxnSpPr>
          <p:spPr bwMode="auto">
            <a:xfrm flipV="1">
              <a:off x="2680555" y="3132386"/>
              <a:ext cx="1216248" cy="1971031"/>
            </a:xfrm>
            <a:prstGeom prst="bentConnector3">
              <a:avLst/>
            </a:prstGeom>
            <a:solidFill>
              <a:schemeClr val="accent1"/>
            </a:solidFill>
            <a:ln w="15875" cap="flat" cmpd="sng" algn="ctr">
              <a:solidFill>
                <a:schemeClr val="tx1"/>
              </a:solidFill>
              <a:prstDash val="solid"/>
              <a:round/>
              <a:headEnd type="none" w="med" len="med"/>
              <a:tailEnd type="triangle"/>
            </a:ln>
            <a:effectLst/>
          </p:spPr>
        </p:cxnSp>
        <p:cxnSp>
          <p:nvCxnSpPr>
            <p:cNvPr id="69" name="直接箭头连接符 68"/>
            <p:cNvCxnSpPr>
              <a:stCxn id="50" idx="2"/>
              <a:endCxn id="51" idx="0"/>
            </p:cNvCxnSpPr>
            <p:nvPr/>
          </p:nvCxnSpPr>
          <p:spPr bwMode="auto">
            <a:xfrm flipH="1">
              <a:off x="4898471" y="3488337"/>
              <a:ext cx="2906" cy="232769"/>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cxnSp>
          <p:nvCxnSpPr>
            <p:cNvPr id="73" name="直接箭头连接符 72"/>
            <p:cNvCxnSpPr>
              <a:stCxn id="51" idx="2"/>
              <a:endCxn id="54" idx="0"/>
            </p:cNvCxnSpPr>
            <p:nvPr/>
          </p:nvCxnSpPr>
          <p:spPr bwMode="auto">
            <a:xfrm>
              <a:off x="4898471" y="4472849"/>
              <a:ext cx="0" cy="213604"/>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sp>
          <p:nvSpPr>
            <p:cNvPr id="100" name="Oval 4"/>
            <p:cNvSpPr>
              <a:spLocks noChangeAspect="1"/>
            </p:cNvSpPr>
            <p:nvPr/>
          </p:nvSpPr>
          <p:spPr>
            <a:xfrm>
              <a:off x="3528424" y="3400952"/>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5</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Oval 4"/>
            <p:cNvSpPr>
              <a:spLocks noChangeAspect="1"/>
            </p:cNvSpPr>
            <p:nvPr/>
          </p:nvSpPr>
          <p:spPr>
            <a:xfrm>
              <a:off x="3520539" y="4159390"/>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6</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Oval 4"/>
            <p:cNvSpPr>
              <a:spLocks noChangeAspect="1"/>
            </p:cNvSpPr>
            <p:nvPr/>
          </p:nvSpPr>
          <p:spPr>
            <a:xfrm>
              <a:off x="3528423" y="4932899"/>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7</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7" name="文本框 76"/>
          <p:cNvSpPr txBox="1"/>
          <p:nvPr/>
        </p:nvSpPr>
        <p:spPr>
          <a:xfrm>
            <a:off x="3850053" y="1865495"/>
            <a:ext cx="923729" cy="237657"/>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2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Mandatory</a:t>
            </a:r>
          </a:p>
        </p:txBody>
      </p:sp>
      <p:sp>
        <p:nvSpPr>
          <p:cNvPr id="78" name="文本框 77"/>
          <p:cNvSpPr txBox="1"/>
          <p:nvPr/>
        </p:nvSpPr>
        <p:spPr>
          <a:xfrm>
            <a:off x="4833493" y="1861762"/>
            <a:ext cx="878248" cy="237657"/>
          </a:xfrm>
          <a:prstGeom prst="round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2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Optional</a:t>
            </a:r>
          </a:p>
        </p:txBody>
      </p:sp>
      <p:grpSp>
        <p:nvGrpSpPr>
          <p:cNvPr id="7" name="组合 6"/>
          <p:cNvGrpSpPr/>
          <p:nvPr/>
        </p:nvGrpSpPr>
        <p:grpSpPr>
          <a:xfrm>
            <a:off x="2523393" y="23786"/>
            <a:ext cx="9317944" cy="386613"/>
            <a:chOff x="2523393" y="23786"/>
            <a:chExt cx="9317944" cy="386613"/>
          </a:xfrm>
        </p:grpSpPr>
        <p:sp>
          <p:nvSpPr>
            <p:cNvPr id="81" name="燕尾形 80"/>
            <p:cNvSpPr/>
            <p:nvPr/>
          </p:nvSpPr>
          <p:spPr bwMode="auto">
            <a:xfrm>
              <a:off x="8411457" y="23786"/>
              <a:ext cx="1602998" cy="38661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Communication with Internet</a:t>
              </a:r>
            </a:p>
          </p:txBody>
        </p:sp>
        <p:sp>
          <p:nvSpPr>
            <p:cNvPr id="82" name="燕尾形 81"/>
            <p:cNvSpPr/>
            <p:nvPr/>
          </p:nvSpPr>
          <p:spPr bwMode="auto">
            <a:xfrm>
              <a:off x="9863197" y="23786"/>
              <a:ext cx="1978140" cy="38661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Communication with a Private Network</a:t>
              </a:r>
            </a:p>
          </p:txBody>
        </p:sp>
        <p:sp>
          <p:nvSpPr>
            <p:cNvPr id="83" name="燕尾形 82"/>
            <p:cNvSpPr/>
            <p:nvPr/>
          </p:nvSpPr>
          <p:spPr bwMode="auto">
            <a:xfrm>
              <a:off x="5298159" y="23786"/>
              <a:ext cx="1691038" cy="38661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Intra-VPC Communication</a:t>
              </a:r>
            </a:p>
          </p:txBody>
        </p:sp>
        <p:sp>
          <p:nvSpPr>
            <p:cNvPr id="84" name="燕尾形 83"/>
            <p:cNvSpPr/>
            <p:nvPr/>
          </p:nvSpPr>
          <p:spPr bwMode="auto">
            <a:xfrm>
              <a:off x="6837935" y="23786"/>
              <a:ext cx="1724784" cy="386613"/>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Inter-VPC Communication</a:t>
              </a:r>
            </a:p>
          </p:txBody>
        </p:sp>
        <p:sp>
          <p:nvSpPr>
            <p:cNvPr id="85" name="五边形 84"/>
            <p:cNvSpPr/>
            <p:nvPr/>
          </p:nvSpPr>
          <p:spPr bwMode="auto">
            <a:xfrm>
              <a:off x="2523393" y="23786"/>
              <a:ext cx="1705483" cy="386613"/>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Overall Configuration Process</a:t>
              </a:r>
            </a:p>
          </p:txBody>
        </p:sp>
        <p:sp>
          <p:nvSpPr>
            <p:cNvPr id="80" name="燕尾形 79"/>
            <p:cNvSpPr/>
            <p:nvPr/>
          </p:nvSpPr>
          <p:spPr bwMode="auto">
            <a:xfrm>
              <a:off x="4077614" y="23786"/>
              <a:ext cx="1371806" cy="38661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VM Traffic Limiting</a:t>
              </a:r>
            </a:p>
          </p:txBody>
        </p:sp>
      </p:grpSp>
    </p:spTree>
    <p:extLst>
      <p:ext uri="{BB962C8B-B14F-4D97-AF65-F5344CB8AC3E}">
        <p14:creationId xmlns:p14="http://schemas.microsoft.com/office/powerpoint/2010/main" val="269843519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800" y="410400"/>
            <a:ext cx="10246544" cy="640800"/>
          </a:xfrm>
        </p:spPr>
        <p:txBody>
          <a:bodyPr/>
          <a:lstStyle/>
          <a:p>
            <a:r>
              <a:rPr lang="en-US" sz="3000" dirty="0">
                <a:sym typeface="Huawei Sans" panose="020C0503030203020204" pitchFamily="34" charset="0"/>
              </a:rPr>
              <a:t>Communication Between an Intranet and the Internet</a:t>
            </a:r>
            <a:endParaRPr lang="en-US" altLang="zh-CN" sz="3000" dirty="0">
              <a:sym typeface="Huawei Sans" panose="020C0503030203020204" pitchFamily="34" charset="0"/>
            </a:endParaRPr>
          </a:p>
        </p:txBody>
      </p:sp>
      <p:sp>
        <p:nvSpPr>
          <p:cNvPr id="43" name="Oval 4"/>
          <p:cNvSpPr>
            <a:spLocks noChangeAspect="1"/>
          </p:cNvSpPr>
          <p:nvPr/>
        </p:nvSpPr>
        <p:spPr>
          <a:xfrm>
            <a:off x="560333" y="2685407"/>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Oval 4"/>
          <p:cNvSpPr>
            <a:spLocks noChangeAspect="1"/>
          </p:cNvSpPr>
          <p:nvPr/>
        </p:nvSpPr>
        <p:spPr>
          <a:xfrm>
            <a:off x="556960" y="3443858"/>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Oval 4"/>
          <p:cNvSpPr>
            <a:spLocks noChangeAspect="1"/>
          </p:cNvSpPr>
          <p:nvPr/>
        </p:nvSpPr>
        <p:spPr>
          <a:xfrm>
            <a:off x="556960" y="4182791"/>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圆角矩形 45"/>
          <p:cNvSpPr/>
          <p:nvPr/>
        </p:nvSpPr>
        <p:spPr>
          <a:xfrm>
            <a:off x="446088" y="1734774"/>
            <a:ext cx="5526716" cy="4645706"/>
          </a:xfrm>
          <a:prstGeom prst="roundRect">
            <a:avLst>
              <a:gd name="adj" fmla="val 1847"/>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nchorCtr="0"/>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圆角矩形 46"/>
          <p:cNvSpPr/>
          <p:nvPr/>
        </p:nvSpPr>
        <p:spPr>
          <a:xfrm>
            <a:off x="446088" y="1247468"/>
            <a:ext cx="5526716" cy="400674"/>
          </a:xfrm>
          <a:prstGeom prst="roundRect">
            <a:avLst/>
          </a:prstGeom>
          <a:solidFill>
            <a:srgbClr val="00B0F0"/>
          </a:solidFill>
        </p:spPr>
        <p:txBody>
          <a:bodyPr wrap="square" rtlCol="0" anchor="ctr" anchorCtr="0">
            <a:noAutofit/>
          </a:bodyPr>
          <a:lstStyle/>
          <a:p>
            <a:pPr algn="ctr" fontAlgn="ctr">
              <a:spcBef>
                <a:spcPts val="0"/>
              </a:spcBef>
              <a:spcAft>
                <a:spcPts val="0"/>
              </a:spcAft>
            </a:pPr>
            <a:r>
              <a:rPr lang="en-US" sz="18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Configuration Process</a:t>
            </a:r>
          </a:p>
        </p:txBody>
      </p:sp>
      <p:sp>
        <p:nvSpPr>
          <p:cNvPr id="48" name="圆角矩形 47"/>
          <p:cNvSpPr/>
          <p:nvPr/>
        </p:nvSpPr>
        <p:spPr>
          <a:xfrm>
            <a:off x="6222013" y="1235436"/>
            <a:ext cx="5519026" cy="400674"/>
          </a:xfrm>
          <a:prstGeom prst="roundRect">
            <a:avLst/>
          </a:prstGeom>
          <a:solidFill>
            <a:srgbClr val="00B0F0"/>
          </a:solidFill>
        </p:spPr>
        <p:txBody>
          <a:bodyPr wrap="square" rtlCol="0" anchor="ctr" anchorCtr="0">
            <a:noAutofit/>
          </a:bodyPr>
          <a:lstStyle/>
          <a:p>
            <a:pPr algn="ctr" fontAlgn="ctr">
              <a:spcBef>
                <a:spcPts val="0"/>
              </a:spcBef>
              <a:spcAft>
                <a:spcPts val="0"/>
              </a:spcAft>
            </a:pPr>
            <a:r>
              <a:rPr lang="en-US" sz="18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Reference Interface and Description</a:t>
            </a:r>
          </a:p>
        </p:txBody>
      </p:sp>
      <p:sp>
        <p:nvSpPr>
          <p:cNvPr id="49" name="圆角矩形 48"/>
          <p:cNvSpPr/>
          <p:nvPr/>
        </p:nvSpPr>
        <p:spPr>
          <a:xfrm>
            <a:off x="6206360" y="1734773"/>
            <a:ext cx="5539553" cy="4646977"/>
          </a:xfrm>
          <a:prstGeom prst="roundRect">
            <a:avLst>
              <a:gd name="adj" fmla="val 1847"/>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nchorCtr="0"/>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Oval 4"/>
          <p:cNvSpPr>
            <a:spLocks noChangeAspect="1"/>
          </p:cNvSpPr>
          <p:nvPr/>
        </p:nvSpPr>
        <p:spPr>
          <a:xfrm>
            <a:off x="560333" y="4902871"/>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Oval 4"/>
          <p:cNvSpPr>
            <a:spLocks noChangeAspect="1"/>
          </p:cNvSpPr>
          <p:nvPr/>
        </p:nvSpPr>
        <p:spPr>
          <a:xfrm>
            <a:off x="6420036" y="1895324"/>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Oval 4"/>
          <p:cNvSpPr>
            <a:spLocks noChangeAspect="1"/>
          </p:cNvSpPr>
          <p:nvPr/>
        </p:nvSpPr>
        <p:spPr>
          <a:xfrm>
            <a:off x="6420036" y="2465340"/>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Oval 4"/>
          <p:cNvSpPr>
            <a:spLocks noChangeAspect="1"/>
          </p:cNvSpPr>
          <p:nvPr/>
        </p:nvSpPr>
        <p:spPr>
          <a:xfrm>
            <a:off x="6420036" y="3011810"/>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文本框 58"/>
          <p:cNvSpPr txBox="1"/>
          <p:nvPr/>
        </p:nvSpPr>
        <p:spPr>
          <a:xfrm>
            <a:off x="6696015" y="1861778"/>
            <a:ext cx="5088617" cy="276999"/>
          </a:xfrm>
          <a:prstGeom prst="rect">
            <a:avLst/>
          </a:prstGeom>
          <a:noFill/>
        </p:spPr>
        <p:txBody>
          <a:bodyPr wrap="squar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Router management interface</a:t>
            </a:r>
          </a:p>
        </p:txBody>
      </p:sp>
      <p:sp>
        <p:nvSpPr>
          <p:cNvPr id="60" name="文本框 59"/>
          <p:cNvSpPr txBox="1"/>
          <p:nvPr/>
        </p:nvSpPr>
        <p:spPr>
          <a:xfrm>
            <a:off x="6696015" y="2440190"/>
            <a:ext cx="4913525" cy="276999"/>
          </a:xfrm>
          <a:prstGeom prst="rect">
            <a:avLst/>
          </a:prstGeom>
          <a:noFill/>
        </p:spPr>
        <p:txBody>
          <a:bodyPr wrap="non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Network management interface and subnet management interface</a:t>
            </a:r>
          </a:p>
        </p:txBody>
      </p:sp>
      <p:sp>
        <p:nvSpPr>
          <p:cNvPr id="61" name="文本框 60"/>
          <p:cNvSpPr txBox="1"/>
          <p:nvPr/>
        </p:nvSpPr>
        <p:spPr>
          <a:xfrm>
            <a:off x="6696015" y="2990027"/>
            <a:ext cx="4888519" cy="276999"/>
          </a:xfrm>
          <a:prstGeom prst="rect">
            <a:avLst/>
          </a:prstGeom>
          <a:noFill/>
        </p:spPr>
        <p:txBody>
          <a:bodyPr wrap="squar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Router management interface</a:t>
            </a:r>
          </a:p>
        </p:txBody>
      </p:sp>
      <p:sp>
        <p:nvSpPr>
          <p:cNvPr id="62" name="Oval 4"/>
          <p:cNvSpPr>
            <a:spLocks noChangeAspect="1"/>
          </p:cNvSpPr>
          <p:nvPr/>
        </p:nvSpPr>
        <p:spPr>
          <a:xfrm>
            <a:off x="6420036" y="3598085"/>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Oval 4"/>
          <p:cNvSpPr>
            <a:spLocks noChangeAspect="1"/>
          </p:cNvSpPr>
          <p:nvPr/>
        </p:nvSpPr>
        <p:spPr>
          <a:xfrm>
            <a:off x="6420036" y="4163938"/>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5</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文本框 67"/>
          <p:cNvSpPr txBox="1"/>
          <p:nvPr/>
        </p:nvSpPr>
        <p:spPr>
          <a:xfrm>
            <a:off x="6696015" y="3558914"/>
            <a:ext cx="3627916" cy="276999"/>
          </a:xfrm>
          <a:prstGeom prst="rect">
            <a:avLst/>
          </a:prstGeom>
          <a:noFill/>
        </p:spPr>
        <p:txBody>
          <a:bodyPr wrap="non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(Optional) Security group management interface</a:t>
            </a:r>
          </a:p>
        </p:txBody>
      </p:sp>
      <p:sp>
        <p:nvSpPr>
          <p:cNvPr id="70" name="文本框 69"/>
          <p:cNvSpPr txBox="1"/>
          <p:nvPr/>
        </p:nvSpPr>
        <p:spPr>
          <a:xfrm>
            <a:off x="6696015" y="3956351"/>
            <a:ext cx="4629210" cy="646331"/>
          </a:xfrm>
          <a:prstGeom prst="rect">
            <a:avLst/>
          </a:prstGeom>
          <a:noFill/>
        </p:spPr>
        <p:txBody>
          <a:bodyPr wrap="squar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Port management interface, which is associated with a security group. Instances in the same security group can access each other on an intranet.</a:t>
            </a:r>
          </a:p>
        </p:txBody>
      </p:sp>
      <p:sp>
        <p:nvSpPr>
          <p:cNvPr id="71" name="Oval 4"/>
          <p:cNvSpPr>
            <a:spLocks noChangeAspect="1"/>
          </p:cNvSpPr>
          <p:nvPr/>
        </p:nvSpPr>
        <p:spPr>
          <a:xfrm>
            <a:off x="6420036" y="4858527"/>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6</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Oval 4"/>
          <p:cNvSpPr>
            <a:spLocks noChangeAspect="1"/>
          </p:cNvSpPr>
          <p:nvPr/>
        </p:nvSpPr>
        <p:spPr>
          <a:xfrm>
            <a:off x="6420036" y="5400157"/>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7</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文本框 73"/>
          <p:cNvSpPr txBox="1"/>
          <p:nvPr/>
        </p:nvSpPr>
        <p:spPr>
          <a:xfrm>
            <a:off x="6696015" y="4812010"/>
            <a:ext cx="5045024" cy="297517"/>
          </a:xfrm>
          <a:prstGeom prst="rect">
            <a:avLst/>
          </a:prstGeom>
          <a:noFill/>
        </p:spPr>
        <p:txBody>
          <a:bodyPr wrap="square" rtlCol="0">
            <a:spAutoFit/>
          </a:bodyPr>
          <a:lstStyle/>
          <a:p>
            <a:pPr fontAlgn="ctr">
              <a:lnSpc>
                <a:spcPts val="1600"/>
              </a:lnSpc>
              <a:spcBef>
                <a:spcPts val="0"/>
              </a:spcBef>
              <a:spcAft>
                <a:spcPts val="0"/>
              </a:spcAft>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SNAT interface</a:t>
            </a:r>
          </a:p>
        </p:txBody>
      </p:sp>
      <p:sp>
        <p:nvSpPr>
          <p:cNvPr id="75" name="文本框 74"/>
          <p:cNvSpPr txBox="1"/>
          <p:nvPr/>
        </p:nvSpPr>
        <p:spPr>
          <a:xfrm>
            <a:off x="6696015" y="5361112"/>
            <a:ext cx="4888519" cy="307777"/>
          </a:xfrm>
          <a:prstGeom prst="rect">
            <a:avLst/>
          </a:prstGeom>
          <a:noFill/>
        </p:spPr>
        <p:txBody>
          <a:bodyPr wrap="square" rtlCol="0">
            <a:spAutoFit/>
          </a:bodyPr>
          <a:lstStyle/>
          <a:p>
            <a:pPr lvl="0" fontAlgn="ctr">
              <a:lnSpc>
                <a:spcPts val="1600"/>
              </a:lnSpc>
              <a:spcBef>
                <a:spcPts val="0"/>
              </a:spcBef>
              <a:spcAft>
                <a:spcPts val="0"/>
              </a:spcAft>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Firewall management interface</a:t>
            </a:r>
          </a:p>
        </p:txBody>
      </p:sp>
      <p:cxnSp>
        <p:nvCxnSpPr>
          <p:cNvPr id="6" name="直接箭头连接符 5"/>
          <p:cNvCxnSpPr>
            <a:stCxn id="3" idx="2"/>
            <a:endCxn id="38" idx="0"/>
          </p:cNvCxnSpPr>
          <p:nvPr/>
        </p:nvCxnSpPr>
        <p:spPr bwMode="auto">
          <a:xfrm>
            <a:off x="1846152" y="2322041"/>
            <a:ext cx="1" cy="225925"/>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cxnSp>
        <p:nvCxnSpPr>
          <p:cNvPr id="35" name="直接箭头连接符 34"/>
          <p:cNvCxnSpPr>
            <a:stCxn id="56" idx="2"/>
            <a:endCxn id="25" idx="0"/>
          </p:cNvCxnSpPr>
          <p:nvPr/>
        </p:nvCxnSpPr>
        <p:spPr bwMode="auto">
          <a:xfrm flipH="1">
            <a:off x="4810498" y="5740334"/>
            <a:ext cx="4317" cy="173940"/>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sp>
        <p:nvSpPr>
          <p:cNvPr id="3" name="圆角矩形 2"/>
          <p:cNvSpPr/>
          <p:nvPr/>
        </p:nvSpPr>
        <p:spPr bwMode="auto">
          <a:xfrm>
            <a:off x="1405103" y="1809272"/>
            <a:ext cx="882098" cy="512769"/>
          </a:xfrm>
          <a:prstGeom prst="roundRect">
            <a:avLst>
              <a:gd name="adj" fmla="val 50000"/>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spcBef>
                <a:spcPts val="0"/>
              </a:spcBef>
              <a:spcAft>
                <a:spcPts val="0"/>
              </a:spcAft>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Start</a:t>
            </a:r>
          </a:p>
        </p:txBody>
      </p:sp>
      <p:sp>
        <p:nvSpPr>
          <p:cNvPr id="25" name="圆角矩形 24"/>
          <p:cNvSpPr/>
          <p:nvPr/>
        </p:nvSpPr>
        <p:spPr bwMode="auto">
          <a:xfrm>
            <a:off x="4369449" y="5914274"/>
            <a:ext cx="882098" cy="303715"/>
          </a:xfrm>
          <a:prstGeom prst="roundRect">
            <a:avLst>
              <a:gd name="adj" fmla="val 50000"/>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spcBef>
                <a:spcPts val="0"/>
              </a:spcBef>
              <a:spcAft>
                <a:spcPts val="0"/>
              </a:spcAft>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End</a:t>
            </a:r>
          </a:p>
        </p:txBody>
      </p:sp>
      <p:sp>
        <p:nvSpPr>
          <p:cNvPr id="38" name="文本框 37"/>
          <p:cNvSpPr txBox="1"/>
          <p:nvPr/>
        </p:nvSpPr>
        <p:spPr>
          <a:xfrm>
            <a:off x="889580" y="2547966"/>
            <a:ext cx="1913146" cy="512769"/>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Create a router</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p:cNvSpPr txBox="1"/>
          <p:nvPr/>
        </p:nvSpPr>
        <p:spPr>
          <a:xfrm>
            <a:off x="889580" y="3300198"/>
            <a:ext cx="1913146" cy="512769"/>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Create a network and its subnet</a:t>
            </a:r>
          </a:p>
        </p:txBody>
      </p:sp>
      <p:sp>
        <p:nvSpPr>
          <p:cNvPr id="41" name="文本框 40"/>
          <p:cNvSpPr txBox="1"/>
          <p:nvPr/>
        </p:nvSpPr>
        <p:spPr>
          <a:xfrm>
            <a:off x="889580" y="4052431"/>
            <a:ext cx="1913146" cy="550251"/>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Create a router interface and associate it with the subnet</a:t>
            </a:r>
          </a:p>
        </p:txBody>
      </p:sp>
      <p:sp>
        <p:nvSpPr>
          <p:cNvPr id="42" name="文本框 41"/>
          <p:cNvSpPr txBox="1"/>
          <p:nvPr/>
        </p:nvSpPr>
        <p:spPr>
          <a:xfrm>
            <a:off x="889580" y="4804664"/>
            <a:ext cx="1913146" cy="512769"/>
          </a:xfrm>
          <a:prstGeom prst="round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Create a security group and configure a rule</a:t>
            </a:r>
          </a:p>
        </p:txBody>
      </p:sp>
      <p:sp>
        <p:nvSpPr>
          <p:cNvPr id="50" name="文本框 49"/>
          <p:cNvSpPr txBox="1"/>
          <p:nvPr/>
        </p:nvSpPr>
        <p:spPr>
          <a:xfrm>
            <a:off x="3793365" y="2443214"/>
            <a:ext cx="2067713" cy="500395"/>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Create an instance to connect VMs to the network</a:t>
            </a:r>
          </a:p>
        </p:txBody>
      </p:sp>
      <p:sp>
        <p:nvSpPr>
          <p:cNvPr id="51" name="文本框 50"/>
          <p:cNvSpPr txBox="1"/>
          <p:nvPr/>
        </p:nvSpPr>
        <p:spPr>
          <a:xfrm>
            <a:off x="3793365" y="3086584"/>
            <a:ext cx="2068231" cy="846115"/>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Set the gateway and select an external network (Configure SNAT for intranet-to-Internet access)</a:t>
            </a:r>
          </a:p>
        </p:txBody>
      </p:sp>
      <p:sp>
        <p:nvSpPr>
          <p:cNvPr id="54" name="文本框 53"/>
          <p:cNvSpPr txBox="1"/>
          <p:nvPr/>
        </p:nvSpPr>
        <p:spPr>
          <a:xfrm>
            <a:off x="3802103" y="4106639"/>
            <a:ext cx="2025426" cy="828948"/>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144000" rIns="14400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Create a firewall, select a firewall policy,</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and associate the firewall with a route</a:t>
            </a:r>
          </a:p>
        </p:txBody>
      </p:sp>
      <p:sp>
        <p:nvSpPr>
          <p:cNvPr id="56" name="文本框 55"/>
          <p:cNvSpPr txBox="1"/>
          <p:nvPr/>
        </p:nvSpPr>
        <p:spPr>
          <a:xfrm>
            <a:off x="3802103" y="5109527"/>
            <a:ext cx="2025424" cy="630807"/>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Bind floating IP addresses for Internet-to-intranet access</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3" name="直接箭头连接符 62"/>
          <p:cNvCxnSpPr>
            <a:stCxn id="38" idx="2"/>
            <a:endCxn id="39" idx="0"/>
          </p:cNvCxnSpPr>
          <p:nvPr/>
        </p:nvCxnSpPr>
        <p:spPr bwMode="auto">
          <a:xfrm>
            <a:off x="1846153" y="3060735"/>
            <a:ext cx="0" cy="239463"/>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cxnSp>
        <p:nvCxnSpPr>
          <p:cNvPr id="64" name="直接箭头连接符 63"/>
          <p:cNvCxnSpPr>
            <a:stCxn id="39" idx="2"/>
            <a:endCxn id="41" idx="0"/>
          </p:cNvCxnSpPr>
          <p:nvPr/>
        </p:nvCxnSpPr>
        <p:spPr bwMode="auto">
          <a:xfrm>
            <a:off x="1846153" y="3812967"/>
            <a:ext cx="0" cy="239464"/>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cxnSp>
        <p:nvCxnSpPr>
          <p:cNvPr id="65" name="直接箭头连接符 64"/>
          <p:cNvCxnSpPr>
            <a:stCxn id="41" idx="2"/>
            <a:endCxn id="42" idx="0"/>
          </p:cNvCxnSpPr>
          <p:nvPr/>
        </p:nvCxnSpPr>
        <p:spPr bwMode="auto">
          <a:xfrm>
            <a:off x="1846153" y="4602682"/>
            <a:ext cx="0" cy="201982"/>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cxnSp>
        <p:nvCxnSpPr>
          <p:cNvPr id="66" name="肘形连接符 65"/>
          <p:cNvCxnSpPr>
            <a:stCxn id="42" idx="3"/>
            <a:endCxn id="50" idx="1"/>
          </p:cNvCxnSpPr>
          <p:nvPr/>
        </p:nvCxnSpPr>
        <p:spPr bwMode="auto">
          <a:xfrm flipV="1">
            <a:off x="2802726" y="2693412"/>
            <a:ext cx="990639" cy="2367637"/>
          </a:xfrm>
          <a:prstGeom prst="bentConnector3">
            <a:avLst>
              <a:gd name="adj1" fmla="val 50000"/>
            </a:avLst>
          </a:prstGeom>
          <a:solidFill>
            <a:schemeClr val="accent1"/>
          </a:solidFill>
          <a:ln w="15875" cap="flat" cmpd="sng" algn="ctr">
            <a:solidFill>
              <a:schemeClr val="tx1"/>
            </a:solidFill>
            <a:prstDash val="solid"/>
            <a:round/>
            <a:headEnd type="none" w="med" len="med"/>
            <a:tailEnd type="triangle"/>
          </a:ln>
          <a:effectLst/>
        </p:spPr>
      </p:cxnSp>
      <p:cxnSp>
        <p:nvCxnSpPr>
          <p:cNvPr id="69" name="直接箭头连接符 68"/>
          <p:cNvCxnSpPr>
            <a:stCxn id="50" idx="2"/>
            <a:endCxn id="51" idx="0"/>
          </p:cNvCxnSpPr>
          <p:nvPr/>
        </p:nvCxnSpPr>
        <p:spPr bwMode="auto">
          <a:xfrm>
            <a:off x="4827222" y="2943609"/>
            <a:ext cx="259" cy="142975"/>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cxnSp>
        <p:nvCxnSpPr>
          <p:cNvPr id="73" name="直接箭头连接符 72"/>
          <p:cNvCxnSpPr>
            <a:stCxn id="51" idx="2"/>
            <a:endCxn id="54" idx="0"/>
          </p:cNvCxnSpPr>
          <p:nvPr/>
        </p:nvCxnSpPr>
        <p:spPr bwMode="auto">
          <a:xfrm flipH="1">
            <a:off x="4814816" y="3932699"/>
            <a:ext cx="12665" cy="173940"/>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cxnSp>
        <p:nvCxnSpPr>
          <p:cNvPr id="76" name="直接箭头连接符 75"/>
          <p:cNvCxnSpPr>
            <a:stCxn id="54" idx="2"/>
            <a:endCxn id="56" idx="0"/>
          </p:cNvCxnSpPr>
          <p:nvPr/>
        </p:nvCxnSpPr>
        <p:spPr bwMode="auto">
          <a:xfrm flipH="1">
            <a:off x="4814815" y="4935587"/>
            <a:ext cx="1" cy="173940"/>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sp>
        <p:nvSpPr>
          <p:cNvPr id="103" name="Oval 4"/>
          <p:cNvSpPr>
            <a:spLocks noChangeAspect="1"/>
          </p:cNvSpPr>
          <p:nvPr/>
        </p:nvSpPr>
        <p:spPr>
          <a:xfrm>
            <a:off x="3370703" y="2594806"/>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5</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Oval 4"/>
          <p:cNvSpPr>
            <a:spLocks noChangeAspect="1"/>
          </p:cNvSpPr>
          <p:nvPr/>
        </p:nvSpPr>
        <p:spPr>
          <a:xfrm>
            <a:off x="3367330" y="3343598"/>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6</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Oval 4"/>
          <p:cNvSpPr>
            <a:spLocks noChangeAspect="1"/>
          </p:cNvSpPr>
          <p:nvPr/>
        </p:nvSpPr>
        <p:spPr>
          <a:xfrm>
            <a:off x="3367330" y="4155173"/>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7</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Oval 4"/>
          <p:cNvSpPr>
            <a:spLocks noChangeAspect="1"/>
          </p:cNvSpPr>
          <p:nvPr/>
        </p:nvSpPr>
        <p:spPr>
          <a:xfrm>
            <a:off x="3370703" y="4928259"/>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8</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Oval 4"/>
          <p:cNvSpPr>
            <a:spLocks noChangeAspect="1"/>
          </p:cNvSpPr>
          <p:nvPr/>
        </p:nvSpPr>
        <p:spPr>
          <a:xfrm>
            <a:off x="6420036" y="5959070"/>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8</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文本框 109"/>
          <p:cNvSpPr txBox="1"/>
          <p:nvPr/>
        </p:nvSpPr>
        <p:spPr>
          <a:xfrm>
            <a:off x="6696015" y="5920472"/>
            <a:ext cx="4888519" cy="297517"/>
          </a:xfrm>
          <a:prstGeom prst="rect">
            <a:avLst/>
          </a:prstGeom>
          <a:noFill/>
        </p:spPr>
        <p:txBody>
          <a:bodyPr wrap="square" rtlCol="0">
            <a:spAutoFit/>
          </a:bodyPr>
          <a:lstStyle/>
          <a:p>
            <a:pPr fontAlgn="ctr">
              <a:lnSpc>
                <a:spcPts val="1600"/>
              </a:lnSpc>
              <a:spcBef>
                <a:spcPts val="0"/>
              </a:spcBef>
              <a:spcAft>
                <a:spcPts val="0"/>
              </a:spcAft>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Floating IP address interface</a:t>
            </a:r>
          </a:p>
        </p:txBody>
      </p:sp>
      <p:sp>
        <p:nvSpPr>
          <p:cNvPr id="83" name="文本框 82"/>
          <p:cNvSpPr txBox="1"/>
          <p:nvPr/>
        </p:nvSpPr>
        <p:spPr>
          <a:xfrm>
            <a:off x="4391025" y="1880828"/>
            <a:ext cx="722867" cy="237657"/>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2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Mandatory</a:t>
            </a:r>
          </a:p>
        </p:txBody>
      </p:sp>
      <p:sp>
        <p:nvSpPr>
          <p:cNvPr id="84" name="文本框 83"/>
          <p:cNvSpPr txBox="1"/>
          <p:nvPr/>
        </p:nvSpPr>
        <p:spPr>
          <a:xfrm>
            <a:off x="5156697" y="1880828"/>
            <a:ext cx="687276" cy="237657"/>
          </a:xfrm>
          <a:prstGeom prst="round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2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0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Optional</a:t>
            </a:r>
          </a:p>
        </p:txBody>
      </p:sp>
      <p:grpSp>
        <p:nvGrpSpPr>
          <p:cNvPr id="5" name="组合 4"/>
          <p:cNvGrpSpPr/>
          <p:nvPr/>
        </p:nvGrpSpPr>
        <p:grpSpPr>
          <a:xfrm>
            <a:off x="2423863" y="23787"/>
            <a:ext cx="9417481" cy="346308"/>
            <a:chOff x="2423863" y="23787"/>
            <a:chExt cx="9417481" cy="346308"/>
          </a:xfrm>
        </p:grpSpPr>
        <p:sp>
          <p:nvSpPr>
            <p:cNvPr id="93" name="燕尾形 92"/>
            <p:cNvSpPr/>
            <p:nvPr/>
          </p:nvSpPr>
          <p:spPr bwMode="auto">
            <a:xfrm>
              <a:off x="8383468" y="23787"/>
              <a:ext cx="1607536" cy="346308"/>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Communication with Internet</a:t>
              </a:r>
            </a:p>
          </p:txBody>
        </p:sp>
        <p:sp>
          <p:nvSpPr>
            <p:cNvPr id="94" name="燕尾形 93"/>
            <p:cNvSpPr/>
            <p:nvPr/>
          </p:nvSpPr>
          <p:spPr bwMode="auto">
            <a:xfrm>
              <a:off x="9857604" y="23787"/>
              <a:ext cx="1983740" cy="346308"/>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Communication with a Private Network</a:t>
              </a:r>
            </a:p>
          </p:txBody>
        </p:sp>
        <p:sp>
          <p:nvSpPr>
            <p:cNvPr id="95" name="燕尾形 94"/>
            <p:cNvSpPr/>
            <p:nvPr/>
          </p:nvSpPr>
          <p:spPr bwMode="auto">
            <a:xfrm>
              <a:off x="5233923" y="23787"/>
              <a:ext cx="1695825" cy="346308"/>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Intra-VPC Communication</a:t>
              </a:r>
            </a:p>
          </p:txBody>
        </p:sp>
        <p:sp>
          <p:nvSpPr>
            <p:cNvPr id="96" name="燕尾形 95"/>
            <p:cNvSpPr/>
            <p:nvPr/>
          </p:nvSpPr>
          <p:spPr bwMode="auto">
            <a:xfrm>
              <a:off x="6796344" y="23787"/>
              <a:ext cx="1729667" cy="346308"/>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Inter-VPC Communication</a:t>
              </a:r>
            </a:p>
          </p:txBody>
        </p:sp>
        <p:sp>
          <p:nvSpPr>
            <p:cNvPr id="97" name="五边形 96"/>
            <p:cNvSpPr/>
            <p:nvPr/>
          </p:nvSpPr>
          <p:spPr bwMode="auto">
            <a:xfrm>
              <a:off x="2423863" y="23787"/>
              <a:ext cx="1710311" cy="346308"/>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Overall Configuration Process</a:t>
              </a:r>
            </a:p>
          </p:txBody>
        </p:sp>
        <p:sp>
          <p:nvSpPr>
            <p:cNvPr id="98" name="燕尾形 97"/>
            <p:cNvSpPr/>
            <p:nvPr/>
          </p:nvSpPr>
          <p:spPr bwMode="auto">
            <a:xfrm>
              <a:off x="3991634" y="23787"/>
              <a:ext cx="1375690" cy="346308"/>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VM Traffic Limiting</a:t>
              </a:r>
            </a:p>
          </p:txBody>
        </p:sp>
      </p:grpSp>
    </p:spTree>
    <p:extLst>
      <p:ext uri="{BB962C8B-B14F-4D97-AF65-F5344CB8AC3E}">
        <p14:creationId xmlns:p14="http://schemas.microsoft.com/office/powerpoint/2010/main" val="223310127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2800" dirty="0">
                <a:sym typeface="Huawei Sans" panose="020C0503030203020204" pitchFamily="34" charset="0"/>
              </a:rPr>
              <a:t>Communication Between an Intranet and an External Private Network Through IPsec VPN</a:t>
            </a:r>
            <a:endParaRPr lang="en-US" altLang="zh-CN" sz="2800" dirty="0">
              <a:sym typeface="Huawei Sans" panose="020C0503030203020204" pitchFamily="34" charset="0"/>
            </a:endParaRPr>
          </a:p>
        </p:txBody>
      </p:sp>
      <p:cxnSp>
        <p:nvCxnSpPr>
          <p:cNvPr id="6" name="直接箭头连接符 5"/>
          <p:cNvCxnSpPr>
            <a:stCxn id="3" idx="2"/>
            <a:endCxn id="38" idx="0"/>
          </p:cNvCxnSpPr>
          <p:nvPr/>
        </p:nvCxnSpPr>
        <p:spPr bwMode="auto">
          <a:xfrm>
            <a:off x="1723981" y="2222440"/>
            <a:ext cx="1" cy="378655"/>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cxnSp>
        <p:nvCxnSpPr>
          <p:cNvPr id="35" name="直接箭头连接符 34"/>
          <p:cNvCxnSpPr>
            <a:stCxn id="56" idx="2"/>
            <a:endCxn id="25" idx="0"/>
          </p:cNvCxnSpPr>
          <p:nvPr/>
        </p:nvCxnSpPr>
        <p:spPr bwMode="auto">
          <a:xfrm flipH="1">
            <a:off x="4828209" y="5270442"/>
            <a:ext cx="1" cy="307177"/>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sp>
        <p:nvSpPr>
          <p:cNvPr id="3" name="圆角矩形 2"/>
          <p:cNvSpPr/>
          <p:nvPr/>
        </p:nvSpPr>
        <p:spPr bwMode="auto">
          <a:xfrm>
            <a:off x="1282932" y="1862400"/>
            <a:ext cx="882098" cy="360040"/>
          </a:xfrm>
          <a:prstGeom prst="roundRect">
            <a:avLst>
              <a:gd name="adj" fmla="val 50000"/>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spcBef>
                <a:spcPts val="0"/>
              </a:spcBef>
              <a:spcAft>
                <a:spcPts val="0"/>
              </a:spcAft>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Start</a:t>
            </a:r>
          </a:p>
        </p:txBody>
      </p:sp>
      <p:sp>
        <p:nvSpPr>
          <p:cNvPr id="25" name="圆角矩形 24"/>
          <p:cNvSpPr/>
          <p:nvPr/>
        </p:nvSpPr>
        <p:spPr bwMode="auto">
          <a:xfrm>
            <a:off x="4387160" y="5577619"/>
            <a:ext cx="882098" cy="360040"/>
          </a:xfrm>
          <a:prstGeom prst="roundRect">
            <a:avLst>
              <a:gd name="adj" fmla="val 50000"/>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spcBef>
                <a:spcPts val="0"/>
              </a:spcBef>
              <a:spcAft>
                <a:spcPts val="0"/>
              </a:spcAft>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End</a:t>
            </a:r>
          </a:p>
        </p:txBody>
      </p:sp>
      <p:sp>
        <p:nvSpPr>
          <p:cNvPr id="38" name="文本框 37"/>
          <p:cNvSpPr txBox="1"/>
          <p:nvPr/>
        </p:nvSpPr>
        <p:spPr>
          <a:xfrm>
            <a:off x="767408" y="2601095"/>
            <a:ext cx="1913147" cy="373577"/>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Create a router</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p:cNvSpPr txBox="1"/>
          <p:nvPr/>
        </p:nvSpPr>
        <p:spPr>
          <a:xfrm>
            <a:off x="767408" y="3353327"/>
            <a:ext cx="1913147" cy="373577"/>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Create a network and its subnet</a:t>
            </a:r>
          </a:p>
        </p:txBody>
      </p:sp>
      <p:sp>
        <p:nvSpPr>
          <p:cNvPr id="41" name="文本框 40"/>
          <p:cNvSpPr txBox="1"/>
          <p:nvPr/>
        </p:nvSpPr>
        <p:spPr>
          <a:xfrm>
            <a:off x="767408" y="4105560"/>
            <a:ext cx="1913147" cy="526373"/>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Create a router interface and associate it with the subnet</a:t>
            </a:r>
          </a:p>
        </p:txBody>
      </p:sp>
      <p:sp>
        <p:nvSpPr>
          <p:cNvPr id="42" name="文本框 41"/>
          <p:cNvSpPr txBox="1"/>
          <p:nvPr/>
        </p:nvSpPr>
        <p:spPr>
          <a:xfrm>
            <a:off x="767408" y="4857793"/>
            <a:ext cx="1913147" cy="373577"/>
          </a:xfrm>
          <a:prstGeom prst="round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Create a security group and configure a rule</a:t>
            </a:r>
          </a:p>
        </p:txBody>
      </p:sp>
      <p:sp>
        <p:nvSpPr>
          <p:cNvPr id="50" name="文本框 49"/>
          <p:cNvSpPr txBox="1"/>
          <p:nvPr/>
        </p:nvSpPr>
        <p:spPr>
          <a:xfrm>
            <a:off x="3863753" y="2392565"/>
            <a:ext cx="1928913" cy="580191"/>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Create an instance to connect VMs to the network</a:t>
            </a:r>
          </a:p>
        </p:txBody>
      </p:sp>
      <p:sp>
        <p:nvSpPr>
          <p:cNvPr id="51" name="文本框 50"/>
          <p:cNvSpPr txBox="1"/>
          <p:nvPr/>
        </p:nvSpPr>
        <p:spPr>
          <a:xfrm>
            <a:off x="3863753" y="3228926"/>
            <a:ext cx="1928913" cy="424583"/>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Configure a gateway and select an external network</a:t>
            </a:r>
          </a:p>
        </p:txBody>
      </p:sp>
      <p:sp>
        <p:nvSpPr>
          <p:cNvPr id="54" name="文本框 53"/>
          <p:cNvSpPr txBox="1"/>
          <p:nvPr/>
        </p:nvSpPr>
        <p:spPr>
          <a:xfrm>
            <a:off x="3863753" y="3960685"/>
            <a:ext cx="1928913" cy="710320"/>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Create a firewall, select a firewall policy,</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and associate the firewall with a route</a:t>
            </a:r>
          </a:p>
        </p:txBody>
      </p:sp>
      <p:sp>
        <p:nvSpPr>
          <p:cNvPr id="56" name="文本框 55"/>
          <p:cNvSpPr txBox="1"/>
          <p:nvPr/>
        </p:nvSpPr>
        <p:spPr>
          <a:xfrm>
            <a:off x="3863753" y="4896865"/>
            <a:ext cx="1928913" cy="373577"/>
          </a:xfrm>
          <a:prstGeom prst="round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200">
                <a:solidFill>
                  <a:schemeClr val="tx1"/>
                </a:solidFill>
                <a:latin typeface="Arial"/>
              </a:defRPr>
            </a:lvl1pPr>
          </a:lstStyle>
          <a:p>
            <a:pPr fontAlgn="ctr"/>
            <a:r>
              <a:rPr lang="en-US"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Create a VPN</a:t>
            </a:r>
            <a:endParaRPr lang="en-US" altLang="zh-CN"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3" name="直接箭头连接符 62"/>
          <p:cNvCxnSpPr>
            <a:stCxn id="38" idx="2"/>
            <a:endCxn id="39" idx="0"/>
          </p:cNvCxnSpPr>
          <p:nvPr/>
        </p:nvCxnSpPr>
        <p:spPr bwMode="auto">
          <a:xfrm>
            <a:off x="1723982" y="2974672"/>
            <a:ext cx="0" cy="378655"/>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cxnSp>
        <p:nvCxnSpPr>
          <p:cNvPr id="64" name="直接箭头连接符 63"/>
          <p:cNvCxnSpPr>
            <a:stCxn id="39" idx="2"/>
            <a:endCxn id="41" idx="0"/>
          </p:cNvCxnSpPr>
          <p:nvPr/>
        </p:nvCxnSpPr>
        <p:spPr bwMode="auto">
          <a:xfrm>
            <a:off x="1723982" y="3726904"/>
            <a:ext cx="0" cy="378656"/>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cxnSp>
        <p:nvCxnSpPr>
          <p:cNvPr id="65" name="直接箭头连接符 64"/>
          <p:cNvCxnSpPr>
            <a:stCxn id="41" idx="2"/>
            <a:endCxn id="42" idx="0"/>
          </p:cNvCxnSpPr>
          <p:nvPr/>
        </p:nvCxnSpPr>
        <p:spPr bwMode="auto">
          <a:xfrm>
            <a:off x="1723982" y="4631933"/>
            <a:ext cx="0" cy="225860"/>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cxnSp>
        <p:nvCxnSpPr>
          <p:cNvPr id="66" name="肘形连接符 65"/>
          <p:cNvCxnSpPr>
            <a:stCxn id="42" idx="3"/>
            <a:endCxn id="50" idx="1"/>
          </p:cNvCxnSpPr>
          <p:nvPr/>
        </p:nvCxnSpPr>
        <p:spPr bwMode="auto">
          <a:xfrm flipV="1">
            <a:off x="2680555" y="2682661"/>
            <a:ext cx="1183198" cy="2361921"/>
          </a:xfrm>
          <a:prstGeom prst="bentConnector3">
            <a:avLst/>
          </a:prstGeom>
          <a:solidFill>
            <a:schemeClr val="accent1"/>
          </a:solidFill>
          <a:ln w="15875" cap="flat" cmpd="sng" algn="ctr">
            <a:solidFill>
              <a:schemeClr val="tx1"/>
            </a:solidFill>
            <a:prstDash val="solid"/>
            <a:round/>
            <a:headEnd type="none" w="med" len="med"/>
            <a:tailEnd type="triangle"/>
          </a:ln>
          <a:effectLst/>
        </p:spPr>
      </p:cxnSp>
      <p:cxnSp>
        <p:nvCxnSpPr>
          <p:cNvPr id="69" name="直接箭头连接符 68"/>
          <p:cNvCxnSpPr>
            <a:stCxn id="50" idx="2"/>
            <a:endCxn id="51" idx="0"/>
          </p:cNvCxnSpPr>
          <p:nvPr/>
        </p:nvCxnSpPr>
        <p:spPr bwMode="auto">
          <a:xfrm>
            <a:off x="4828210" y="2972756"/>
            <a:ext cx="0" cy="256170"/>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cxnSp>
        <p:nvCxnSpPr>
          <p:cNvPr id="73" name="直接箭头连接符 72"/>
          <p:cNvCxnSpPr>
            <a:stCxn id="51" idx="2"/>
            <a:endCxn id="54" idx="0"/>
          </p:cNvCxnSpPr>
          <p:nvPr/>
        </p:nvCxnSpPr>
        <p:spPr bwMode="auto">
          <a:xfrm>
            <a:off x="4828210" y="3653509"/>
            <a:ext cx="0" cy="307176"/>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cxnSp>
        <p:nvCxnSpPr>
          <p:cNvPr id="76" name="直接箭头连接符 75"/>
          <p:cNvCxnSpPr>
            <a:stCxn id="54" idx="2"/>
            <a:endCxn id="56" idx="0"/>
          </p:cNvCxnSpPr>
          <p:nvPr/>
        </p:nvCxnSpPr>
        <p:spPr bwMode="auto">
          <a:xfrm>
            <a:off x="4828210" y="4671005"/>
            <a:ext cx="0" cy="225860"/>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sp>
        <p:nvSpPr>
          <p:cNvPr id="43" name="Oval 4"/>
          <p:cNvSpPr>
            <a:spLocks noChangeAspect="1"/>
          </p:cNvSpPr>
          <p:nvPr/>
        </p:nvSpPr>
        <p:spPr>
          <a:xfrm>
            <a:off x="499373" y="2658928"/>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Oval 4"/>
          <p:cNvSpPr>
            <a:spLocks noChangeAspect="1"/>
          </p:cNvSpPr>
          <p:nvPr/>
        </p:nvSpPr>
        <p:spPr>
          <a:xfrm>
            <a:off x="496000" y="3417379"/>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Oval 4"/>
          <p:cNvSpPr>
            <a:spLocks noChangeAspect="1"/>
          </p:cNvSpPr>
          <p:nvPr/>
        </p:nvSpPr>
        <p:spPr>
          <a:xfrm>
            <a:off x="496000" y="4156312"/>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圆角矩形 45"/>
          <p:cNvSpPr/>
          <p:nvPr/>
        </p:nvSpPr>
        <p:spPr>
          <a:xfrm>
            <a:off x="446088" y="1744299"/>
            <a:ext cx="5526716" cy="4637452"/>
          </a:xfrm>
          <a:prstGeom prst="roundRect">
            <a:avLst>
              <a:gd name="adj" fmla="val 1847"/>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nchorCtr="0"/>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圆角矩形 46"/>
          <p:cNvSpPr/>
          <p:nvPr/>
        </p:nvSpPr>
        <p:spPr>
          <a:xfrm>
            <a:off x="446088" y="1244961"/>
            <a:ext cx="5526716" cy="400674"/>
          </a:xfrm>
          <a:prstGeom prst="roundRect">
            <a:avLst/>
          </a:prstGeom>
          <a:solidFill>
            <a:srgbClr val="00B0F0"/>
          </a:solidFill>
        </p:spPr>
        <p:txBody>
          <a:bodyPr wrap="square" rtlCol="0" anchor="ctr" anchorCtr="0">
            <a:noAutofit/>
          </a:bodyPr>
          <a:lstStyle/>
          <a:p>
            <a:pPr algn="ctr" fontAlgn="ctr">
              <a:spcBef>
                <a:spcPts val="0"/>
              </a:spcBef>
              <a:spcAft>
                <a:spcPts val="0"/>
              </a:spcAft>
            </a:pPr>
            <a:r>
              <a:rPr lang="en-US" sz="18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Configuration Process</a:t>
            </a:r>
          </a:p>
        </p:txBody>
      </p:sp>
      <p:sp>
        <p:nvSpPr>
          <p:cNvPr id="48" name="圆角矩形 47"/>
          <p:cNvSpPr/>
          <p:nvPr/>
        </p:nvSpPr>
        <p:spPr>
          <a:xfrm>
            <a:off x="6222013" y="1244961"/>
            <a:ext cx="5519026" cy="400674"/>
          </a:xfrm>
          <a:prstGeom prst="roundRect">
            <a:avLst/>
          </a:prstGeom>
          <a:solidFill>
            <a:srgbClr val="00B0F0"/>
          </a:solidFill>
        </p:spPr>
        <p:txBody>
          <a:bodyPr wrap="square" rtlCol="0" anchor="ctr" anchorCtr="0">
            <a:noAutofit/>
          </a:bodyPr>
          <a:lstStyle/>
          <a:p>
            <a:pPr algn="ctr" fontAlgn="ctr">
              <a:spcBef>
                <a:spcPts val="0"/>
              </a:spcBef>
              <a:spcAft>
                <a:spcPts val="0"/>
              </a:spcAft>
            </a:pPr>
            <a:r>
              <a:rPr lang="en-US" sz="18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Reference Interface and Description</a:t>
            </a:r>
          </a:p>
        </p:txBody>
      </p:sp>
      <p:sp>
        <p:nvSpPr>
          <p:cNvPr id="49" name="圆角矩形 48"/>
          <p:cNvSpPr/>
          <p:nvPr/>
        </p:nvSpPr>
        <p:spPr>
          <a:xfrm>
            <a:off x="6206360" y="1744298"/>
            <a:ext cx="5534679" cy="4637453"/>
          </a:xfrm>
          <a:prstGeom prst="roundRect">
            <a:avLst>
              <a:gd name="adj" fmla="val 1847"/>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nchorCtr="0"/>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Oval 4"/>
          <p:cNvSpPr>
            <a:spLocks noChangeAspect="1"/>
          </p:cNvSpPr>
          <p:nvPr/>
        </p:nvSpPr>
        <p:spPr>
          <a:xfrm>
            <a:off x="499373" y="4912396"/>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Oval 4"/>
          <p:cNvSpPr>
            <a:spLocks noChangeAspect="1"/>
          </p:cNvSpPr>
          <p:nvPr/>
        </p:nvSpPr>
        <p:spPr>
          <a:xfrm>
            <a:off x="6420036" y="1904849"/>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Oval 4"/>
          <p:cNvSpPr>
            <a:spLocks noChangeAspect="1"/>
          </p:cNvSpPr>
          <p:nvPr/>
        </p:nvSpPr>
        <p:spPr>
          <a:xfrm>
            <a:off x="6420036" y="2474865"/>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Oval 4"/>
          <p:cNvSpPr>
            <a:spLocks noChangeAspect="1"/>
          </p:cNvSpPr>
          <p:nvPr/>
        </p:nvSpPr>
        <p:spPr>
          <a:xfrm>
            <a:off x="6420036" y="3021335"/>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文本框 58"/>
          <p:cNvSpPr txBox="1"/>
          <p:nvPr/>
        </p:nvSpPr>
        <p:spPr>
          <a:xfrm>
            <a:off x="6696015" y="1833203"/>
            <a:ext cx="5088617" cy="276999"/>
          </a:xfrm>
          <a:prstGeom prst="rect">
            <a:avLst/>
          </a:prstGeom>
          <a:noFill/>
        </p:spPr>
        <p:txBody>
          <a:bodyPr wrap="squar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Router management interface</a:t>
            </a:r>
          </a:p>
        </p:txBody>
      </p:sp>
      <p:sp>
        <p:nvSpPr>
          <p:cNvPr id="60" name="文本框 59"/>
          <p:cNvSpPr txBox="1"/>
          <p:nvPr/>
        </p:nvSpPr>
        <p:spPr>
          <a:xfrm>
            <a:off x="6696015" y="2392565"/>
            <a:ext cx="4913525" cy="276999"/>
          </a:xfrm>
          <a:prstGeom prst="rect">
            <a:avLst/>
          </a:prstGeom>
          <a:noFill/>
        </p:spPr>
        <p:txBody>
          <a:bodyPr wrap="non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Network management interface and subnet management interface</a:t>
            </a:r>
          </a:p>
        </p:txBody>
      </p:sp>
      <p:sp>
        <p:nvSpPr>
          <p:cNvPr id="61" name="文本框 60"/>
          <p:cNvSpPr txBox="1"/>
          <p:nvPr/>
        </p:nvSpPr>
        <p:spPr>
          <a:xfrm>
            <a:off x="6696015" y="2951927"/>
            <a:ext cx="4888519" cy="276999"/>
          </a:xfrm>
          <a:prstGeom prst="rect">
            <a:avLst/>
          </a:prstGeom>
          <a:noFill/>
        </p:spPr>
        <p:txBody>
          <a:bodyPr wrap="squar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Router management interface</a:t>
            </a:r>
          </a:p>
        </p:txBody>
      </p:sp>
      <p:sp>
        <p:nvSpPr>
          <p:cNvPr id="62" name="Oval 4"/>
          <p:cNvSpPr>
            <a:spLocks noChangeAspect="1"/>
          </p:cNvSpPr>
          <p:nvPr/>
        </p:nvSpPr>
        <p:spPr>
          <a:xfrm>
            <a:off x="6420036" y="3607610"/>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Oval 4"/>
          <p:cNvSpPr>
            <a:spLocks noChangeAspect="1"/>
          </p:cNvSpPr>
          <p:nvPr/>
        </p:nvSpPr>
        <p:spPr>
          <a:xfrm>
            <a:off x="6420036" y="4173463"/>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5</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文本框 67"/>
          <p:cNvSpPr txBox="1"/>
          <p:nvPr/>
        </p:nvSpPr>
        <p:spPr>
          <a:xfrm>
            <a:off x="6696015" y="3511289"/>
            <a:ext cx="3627916" cy="276999"/>
          </a:xfrm>
          <a:prstGeom prst="rect">
            <a:avLst/>
          </a:prstGeom>
          <a:noFill/>
        </p:spPr>
        <p:txBody>
          <a:bodyPr wrap="non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(Optional) Security group management interface</a:t>
            </a:r>
          </a:p>
        </p:txBody>
      </p:sp>
      <p:sp>
        <p:nvSpPr>
          <p:cNvPr id="70" name="文本框 69"/>
          <p:cNvSpPr txBox="1"/>
          <p:nvPr/>
        </p:nvSpPr>
        <p:spPr>
          <a:xfrm>
            <a:off x="6696015" y="3965876"/>
            <a:ext cx="4810185" cy="646331"/>
          </a:xfrm>
          <a:prstGeom prst="rect">
            <a:avLst/>
          </a:prstGeom>
          <a:noFill/>
        </p:spPr>
        <p:txBody>
          <a:bodyPr wrap="squar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Port management interface, which is associated with a security group. Instances in the same security group can access each other on an intranet.</a:t>
            </a:r>
          </a:p>
        </p:txBody>
      </p:sp>
      <p:sp>
        <p:nvSpPr>
          <p:cNvPr id="71" name="Oval 4"/>
          <p:cNvSpPr>
            <a:spLocks noChangeAspect="1"/>
          </p:cNvSpPr>
          <p:nvPr/>
        </p:nvSpPr>
        <p:spPr>
          <a:xfrm>
            <a:off x="6420036" y="4832048"/>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6</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Oval 4"/>
          <p:cNvSpPr>
            <a:spLocks noChangeAspect="1"/>
          </p:cNvSpPr>
          <p:nvPr/>
        </p:nvSpPr>
        <p:spPr>
          <a:xfrm>
            <a:off x="6420036" y="5373678"/>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7</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文本框 73"/>
          <p:cNvSpPr txBox="1"/>
          <p:nvPr/>
        </p:nvSpPr>
        <p:spPr>
          <a:xfrm>
            <a:off x="6696015" y="4785531"/>
            <a:ext cx="5045024" cy="297517"/>
          </a:xfrm>
          <a:prstGeom prst="rect">
            <a:avLst/>
          </a:prstGeom>
          <a:noFill/>
        </p:spPr>
        <p:txBody>
          <a:bodyPr wrap="square" rtlCol="0">
            <a:spAutoFit/>
          </a:bodyPr>
          <a:lstStyle/>
          <a:p>
            <a:pPr fontAlgn="ctr">
              <a:lnSpc>
                <a:spcPts val="1600"/>
              </a:lnSpc>
              <a:spcBef>
                <a:spcPts val="0"/>
              </a:spcBef>
              <a:spcAft>
                <a:spcPts val="0"/>
              </a:spcAft>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Distributed router management interface</a:t>
            </a:r>
          </a:p>
        </p:txBody>
      </p:sp>
      <p:sp>
        <p:nvSpPr>
          <p:cNvPr id="75" name="文本框 74"/>
          <p:cNvSpPr txBox="1"/>
          <p:nvPr/>
        </p:nvSpPr>
        <p:spPr>
          <a:xfrm>
            <a:off x="6696015" y="5325108"/>
            <a:ext cx="4888519" cy="307777"/>
          </a:xfrm>
          <a:prstGeom prst="rect">
            <a:avLst/>
          </a:prstGeom>
          <a:noFill/>
        </p:spPr>
        <p:txBody>
          <a:bodyPr wrap="square" rtlCol="0">
            <a:spAutoFit/>
          </a:bodyPr>
          <a:lstStyle/>
          <a:p>
            <a:pPr lvl="0" fontAlgn="ctr">
              <a:lnSpc>
                <a:spcPts val="1600"/>
              </a:lnSpc>
              <a:spcBef>
                <a:spcPts val="0"/>
              </a:spcBef>
              <a:spcAft>
                <a:spcPts val="0"/>
              </a:spcAft>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Firewall management interface</a:t>
            </a:r>
          </a:p>
        </p:txBody>
      </p:sp>
      <p:sp>
        <p:nvSpPr>
          <p:cNvPr id="106" name="Oval 4"/>
          <p:cNvSpPr>
            <a:spLocks noChangeAspect="1"/>
          </p:cNvSpPr>
          <p:nvPr/>
        </p:nvSpPr>
        <p:spPr>
          <a:xfrm>
            <a:off x="6420036" y="5884504"/>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8</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文本框 106"/>
          <p:cNvSpPr txBox="1"/>
          <p:nvPr/>
        </p:nvSpPr>
        <p:spPr>
          <a:xfrm>
            <a:off x="6696015" y="5741420"/>
            <a:ext cx="4888519" cy="502702"/>
          </a:xfrm>
          <a:prstGeom prst="rect">
            <a:avLst/>
          </a:prstGeom>
          <a:noFill/>
        </p:spPr>
        <p:txBody>
          <a:bodyPr wrap="square" rtlCol="0">
            <a:spAutoFit/>
          </a:bodyPr>
          <a:lstStyle/>
          <a:p>
            <a:pPr fontAlgn="ctr">
              <a:lnSpc>
                <a:spcPts val="1600"/>
              </a:lnSpc>
              <a:spcBef>
                <a:spcPts val="0"/>
              </a:spcBef>
              <a:spcAft>
                <a:spcPts val="0"/>
              </a:spcAft>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(Optional) IPsec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interface. This step is required only when VPN access is involved.</a:t>
            </a:r>
          </a:p>
        </p:txBody>
      </p:sp>
      <p:sp>
        <p:nvSpPr>
          <p:cNvPr id="108" name="Oval 4"/>
          <p:cNvSpPr>
            <a:spLocks noChangeAspect="1"/>
          </p:cNvSpPr>
          <p:nvPr/>
        </p:nvSpPr>
        <p:spPr>
          <a:xfrm>
            <a:off x="3477985" y="2590751"/>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5</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Oval 4"/>
          <p:cNvSpPr>
            <a:spLocks noChangeAspect="1"/>
          </p:cNvSpPr>
          <p:nvPr/>
        </p:nvSpPr>
        <p:spPr>
          <a:xfrm>
            <a:off x="3483188" y="3350133"/>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6</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Oval 4"/>
          <p:cNvSpPr>
            <a:spLocks noChangeAspect="1"/>
          </p:cNvSpPr>
          <p:nvPr/>
        </p:nvSpPr>
        <p:spPr>
          <a:xfrm>
            <a:off x="3483188" y="4158679"/>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7</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Oval 4"/>
          <p:cNvSpPr>
            <a:spLocks noChangeAspect="1"/>
          </p:cNvSpPr>
          <p:nvPr/>
        </p:nvSpPr>
        <p:spPr>
          <a:xfrm>
            <a:off x="3486561" y="4914763"/>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8</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 name="组合 3"/>
          <p:cNvGrpSpPr/>
          <p:nvPr/>
        </p:nvGrpSpPr>
        <p:grpSpPr>
          <a:xfrm>
            <a:off x="2423863" y="23787"/>
            <a:ext cx="9417481" cy="346308"/>
            <a:chOff x="5864151" y="23787"/>
            <a:chExt cx="5977185" cy="270000"/>
          </a:xfrm>
        </p:grpSpPr>
        <p:sp>
          <p:nvSpPr>
            <p:cNvPr id="77" name="燕尾形 76"/>
            <p:cNvSpPr/>
            <p:nvPr/>
          </p:nvSpPr>
          <p:spPr bwMode="auto">
            <a:xfrm>
              <a:off x="9646655" y="23787"/>
              <a:ext cx="1020288" cy="27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Communication with Internet</a:t>
              </a:r>
            </a:p>
          </p:txBody>
        </p:sp>
        <p:sp>
          <p:nvSpPr>
            <p:cNvPr id="78" name="燕尾形 77"/>
            <p:cNvSpPr/>
            <p:nvPr/>
          </p:nvSpPr>
          <p:spPr bwMode="auto">
            <a:xfrm>
              <a:off x="10582275" y="23787"/>
              <a:ext cx="1259061" cy="270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Communication with a Private Network</a:t>
              </a:r>
            </a:p>
          </p:txBody>
        </p:sp>
        <p:sp>
          <p:nvSpPr>
            <p:cNvPr id="79" name="燕尾形 78"/>
            <p:cNvSpPr/>
            <p:nvPr/>
          </p:nvSpPr>
          <p:spPr bwMode="auto">
            <a:xfrm>
              <a:off x="7647669" y="23787"/>
              <a:ext cx="1076324" cy="27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Intra-VPC Communication</a:t>
              </a:r>
            </a:p>
          </p:txBody>
        </p:sp>
        <p:sp>
          <p:nvSpPr>
            <p:cNvPr id="80" name="燕尾形 79"/>
            <p:cNvSpPr/>
            <p:nvPr/>
          </p:nvSpPr>
          <p:spPr bwMode="auto">
            <a:xfrm>
              <a:off x="8639323" y="23787"/>
              <a:ext cx="1097803" cy="27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Inter-VPC Communication</a:t>
              </a:r>
            </a:p>
          </p:txBody>
        </p:sp>
        <p:sp>
          <p:nvSpPr>
            <p:cNvPr id="81" name="五边形 80"/>
            <p:cNvSpPr/>
            <p:nvPr/>
          </p:nvSpPr>
          <p:spPr bwMode="auto">
            <a:xfrm>
              <a:off x="5864151" y="23787"/>
              <a:ext cx="1085518" cy="270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Overall Configuration Process</a:t>
              </a:r>
            </a:p>
          </p:txBody>
        </p:sp>
        <p:sp>
          <p:nvSpPr>
            <p:cNvPr id="82" name="燕尾形 81"/>
            <p:cNvSpPr/>
            <p:nvPr/>
          </p:nvSpPr>
          <p:spPr bwMode="auto">
            <a:xfrm>
              <a:off x="6859200" y="23787"/>
              <a:ext cx="873137" cy="27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VM Traffic Limiting</a:t>
              </a:r>
            </a:p>
          </p:txBody>
        </p:sp>
      </p:grpSp>
      <p:sp>
        <p:nvSpPr>
          <p:cNvPr id="83" name="文本框 82"/>
          <p:cNvSpPr txBox="1"/>
          <p:nvPr/>
        </p:nvSpPr>
        <p:spPr>
          <a:xfrm>
            <a:off x="4391025" y="1880828"/>
            <a:ext cx="722867" cy="237657"/>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2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Mandatory</a:t>
            </a:r>
          </a:p>
        </p:txBody>
      </p:sp>
      <p:sp>
        <p:nvSpPr>
          <p:cNvPr id="84" name="文本框 83"/>
          <p:cNvSpPr txBox="1"/>
          <p:nvPr/>
        </p:nvSpPr>
        <p:spPr>
          <a:xfrm>
            <a:off x="5156697" y="1880828"/>
            <a:ext cx="687276" cy="237657"/>
          </a:xfrm>
          <a:prstGeom prst="round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2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0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Optional</a:t>
            </a:r>
          </a:p>
        </p:txBody>
      </p:sp>
    </p:spTree>
    <p:extLst>
      <p:ext uri="{BB962C8B-B14F-4D97-AF65-F5344CB8AC3E}">
        <p14:creationId xmlns:p14="http://schemas.microsoft.com/office/powerpoint/2010/main" val="161419738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sz="1600" dirty="0">
                <a:sym typeface="Huawei Sans" panose="020C0503030203020204" pitchFamily="34" charset="0"/>
              </a:rPr>
              <a:t>Neutron APIs are encapsulated based on the OpenStack Neutron model and match network service models in the industry. Neutron APIs are recommended if you are familiar with the OpenStack Neutron model.</a:t>
            </a:r>
            <a:endParaRPr lang="en-US" altLang="zh-CN" sz="1600" dirty="0">
              <a:sym typeface="Huawei Sans" panose="020C0503030203020204" pitchFamily="34" charset="0"/>
            </a:endParaRPr>
          </a:p>
          <a:p>
            <a:r>
              <a:rPr lang="en-US" sz="1600" dirty="0">
                <a:sym typeface="Huawei Sans" panose="020C0503030203020204" pitchFamily="34" charset="0"/>
              </a:rPr>
              <a:t>After receiving the request for calling Neutron APIs, </a:t>
            </a:r>
            <a:r>
              <a:rPr lang="en-US" sz="1600" dirty="0" err="1">
                <a:sym typeface="Huawei Sans" panose="020C0503030203020204" pitchFamily="34" charset="0"/>
              </a:rPr>
              <a:t>iMaster</a:t>
            </a:r>
            <a:r>
              <a:rPr lang="en-US" sz="1600" dirty="0">
                <a:sym typeface="Huawei Sans" panose="020C0503030203020204" pitchFamily="34" charset="0"/>
              </a:rPr>
              <a:t> NCE-Fabric invokes the corresponding VPC APIs based on the mapping between the Neutron service model and </a:t>
            </a:r>
            <a:r>
              <a:rPr lang="en-US" sz="1600" dirty="0" err="1">
                <a:sym typeface="Huawei Sans" panose="020C0503030203020204" pitchFamily="34" charset="0"/>
              </a:rPr>
              <a:t>iMaster</a:t>
            </a:r>
            <a:r>
              <a:rPr lang="en-US" sz="1600" dirty="0">
                <a:sym typeface="Huawei Sans" panose="020C0503030203020204" pitchFamily="34" charset="0"/>
              </a:rPr>
              <a:t> NCE-Fabric service model.</a:t>
            </a:r>
            <a:endParaRPr lang="en-US" altLang="zh-CN" sz="1600" dirty="0">
              <a:sym typeface="Huawei Sans" panose="020C0503030203020204" pitchFamily="34" charset="0"/>
            </a:endParaRPr>
          </a:p>
          <a:p>
            <a:r>
              <a:rPr lang="en-US" sz="1600" dirty="0">
                <a:sym typeface="Huawei Sans" panose="020C0503030203020204" pitchFamily="34" charset="0"/>
              </a:rPr>
              <a:t>Learn the mapping between Neutron service modules and RESTful APIs.</a:t>
            </a:r>
            <a:endParaRPr lang="en-US" altLang="zh-CN" sz="1600" dirty="0">
              <a:sym typeface="Huawei Sans" panose="020C0503030203020204" pitchFamily="34" charset="0"/>
            </a:endParaRPr>
          </a:p>
          <a:p>
            <a:r>
              <a:rPr lang="en-US" sz="1600" dirty="0">
                <a:sym typeface="Huawei Sans" panose="020C0503030203020204" pitchFamily="34" charset="0"/>
              </a:rPr>
              <a:t>Use Neutron APIs to orchestrate VPCs to implement the following typical service scenarios:</a:t>
            </a:r>
            <a:endParaRPr lang="en-US" altLang="zh-CN" sz="1600" dirty="0">
              <a:sym typeface="Huawei Sans" panose="020C0503030203020204" pitchFamily="34" charset="0"/>
            </a:endParaRPr>
          </a:p>
          <a:p>
            <a:pPr lvl="1"/>
            <a:r>
              <a:rPr lang="en-US" sz="1400" dirty="0">
                <a:sym typeface="Huawei Sans" panose="020C0503030203020204" pitchFamily="34" charset="0"/>
              </a:rPr>
              <a:t>Traffic limiting of VMs using security groups</a:t>
            </a:r>
            <a:endParaRPr lang="en-US" altLang="zh-CN" sz="1400" dirty="0">
              <a:sym typeface="Huawei Sans" panose="020C0503030203020204" pitchFamily="34" charset="0"/>
            </a:endParaRPr>
          </a:p>
          <a:p>
            <a:pPr lvl="1"/>
            <a:r>
              <a:rPr lang="en-US" sz="1400" dirty="0">
                <a:sym typeface="Huawei Sans" panose="020C0503030203020204" pitchFamily="34" charset="0"/>
              </a:rPr>
              <a:t>Intra-VPC communication on an intranet</a:t>
            </a:r>
            <a:endParaRPr lang="en-US" altLang="zh-CN" sz="1400" dirty="0">
              <a:sym typeface="Huawei Sans" panose="020C0503030203020204" pitchFamily="34" charset="0"/>
            </a:endParaRPr>
          </a:p>
          <a:p>
            <a:pPr lvl="1"/>
            <a:r>
              <a:rPr lang="en-US" sz="1400" dirty="0">
                <a:sym typeface="Huawei Sans" panose="020C0503030203020204" pitchFamily="34" charset="0"/>
              </a:rPr>
              <a:t>Inter-VPC communication on an intranet</a:t>
            </a:r>
            <a:endParaRPr lang="en-US" altLang="zh-CN" sz="1400" dirty="0">
              <a:sym typeface="Huawei Sans" panose="020C0503030203020204" pitchFamily="34" charset="0"/>
            </a:endParaRPr>
          </a:p>
          <a:p>
            <a:pPr lvl="1"/>
            <a:r>
              <a:rPr lang="en-US" sz="1400" dirty="0">
                <a:sym typeface="Huawei Sans" panose="020C0503030203020204" pitchFamily="34" charset="0"/>
              </a:rPr>
              <a:t>Communication between an intranet and the Internet</a:t>
            </a:r>
            <a:endParaRPr lang="en-US" altLang="zh-CN" sz="1400" dirty="0">
              <a:sym typeface="Huawei Sans" panose="020C0503030203020204" pitchFamily="34" charset="0"/>
            </a:endParaRPr>
          </a:p>
          <a:p>
            <a:pPr lvl="1"/>
            <a:r>
              <a:rPr lang="en-US" sz="1400" dirty="0">
                <a:sym typeface="Huawei Sans" panose="020C0503030203020204" pitchFamily="34" charset="0"/>
              </a:rPr>
              <a:t>Communication between an intranet and an external private network through IPsec VPN</a:t>
            </a:r>
            <a:endParaRPr lang="en-US" altLang="zh-CN" sz="1400" dirty="0">
              <a:sym typeface="Huawei Sans" panose="020C0503030203020204" pitchFamily="34" charset="0"/>
            </a:endParaRPr>
          </a:p>
          <a:p>
            <a:endParaRPr lang="en-US" altLang="zh-CN" sz="1600" dirty="0">
              <a:sym typeface="Huawei Sans" panose="020C0503030203020204" pitchFamily="34" charset="0"/>
            </a:endParaRPr>
          </a:p>
        </p:txBody>
      </p:sp>
    </p:spTree>
    <p:extLst>
      <p:ext uri="{BB962C8B-B14F-4D97-AF65-F5344CB8AC3E}">
        <p14:creationId xmlns:p14="http://schemas.microsoft.com/office/powerpoint/2010/main" val="4922365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sz="1800" dirty="0" err="1">
                <a:sym typeface="Huawei Sans" panose="020C0503030203020204" pitchFamily="34" charset="0"/>
              </a:rPr>
              <a:t>iMaster</a:t>
            </a:r>
            <a:r>
              <a:rPr lang="en-US" sz="1800" dirty="0">
                <a:sym typeface="Huawei Sans" panose="020C0503030203020204" pitchFamily="34" charset="0"/>
              </a:rPr>
              <a:t> NCE-Fabric is a next-generation SDN controller for enterprise DC markets and is a core component of Huawei </a:t>
            </a:r>
            <a:r>
              <a:rPr lang="en-US" sz="1800" dirty="0" err="1">
                <a:sym typeface="Huawei Sans" panose="020C0503030203020204" pitchFamily="34" charset="0"/>
              </a:rPr>
              <a:t>CloudFabric</a:t>
            </a:r>
            <a:r>
              <a:rPr lang="en-US" sz="1800" dirty="0">
                <a:sym typeface="Huawei Sans" panose="020C0503030203020204" pitchFamily="34" charset="0"/>
              </a:rPr>
              <a:t> Solution. </a:t>
            </a:r>
          </a:p>
          <a:p>
            <a:r>
              <a:rPr lang="en-US" sz="1800" dirty="0" err="1">
                <a:sym typeface="Huawei Sans" panose="020C0503030203020204" pitchFamily="34" charset="0"/>
              </a:rPr>
              <a:t>iMaster</a:t>
            </a:r>
            <a:r>
              <a:rPr lang="en-US" sz="1800" dirty="0">
                <a:sym typeface="Huawei Sans" panose="020C0503030203020204" pitchFamily="34" charset="0"/>
              </a:rPr>
              <a:t> NCE-Fabric can centrally manage cloud data center networks and provide automatic mapping from the application network to the physical network, resource pooling, and visualized O&amp;M, helping customers build service-centric dynamic network service scheduling capabilities.</a:t>
            </a:r>
          </a:p>
          <a:p>
            <a:r>
              <a:rPr lang="en-US" sz="1800" dirty="0" err="1">
                <a:sym typeface="Huawei Sans" panose="020C0503030203020204" pitchFamily="34" charset="0"/>
              </a:rPr>
              <a:t>iMaster</a:t>
            </a:r>
            <a:r>
              <a:rPr lang="en-US" sz="1800" dirty="0">
                <a:sym typeface="Huawei Sans" panose="020C0503030203020204" pitchFamily="34" charset="0"/>
              </a:rPr>
              <a:t> NCE-Fabric provides standard RESTful API openness capabilities, which can be used for:</a:t>
            </a:r>
          </a:p>
          <a:p>
            <a:pPr lvl="1"/>
            <a:r>
              <a:rPr lang="en-US" sz="1600" dirty="0">
                <a:sym typeface="Huawei Sans" panose="020C0503030203020204" pitchFamily="34" charset="0"/>
              </a:rPr>
              <a:t>Seamless interconnection with customers' service systems, enabling customers to flexibly deploy and schedule network resources based on their service development.</a:t>
            </a:r>
          </a:p>
          <a:p>
            <a:pPr lvl="1"/>
            <a:r>
              <a:rPr lang="en-US" sz="1600" dirty="0">
                <a:sym typeface="Huawei Sans" panose="020C0503030203020204" pitchFamily="34" charset="0"/>
              </a:rPr>
              <a:t>Cooperation with partners to develop innovative apps, continuously creating value for enterprise customers.</a:t>
            </a:r>
            <a:endParaRPr lang="en-US" altLang="zh-CN" sz="1600" dirty="0">
              <a:sym typeface="Huawei Sans" panose="020C0503030203020204" pitchFamily="34" charset="0"/>
            </a:endParaRPr>
          </a:p>
        </p:txBody>
      </p:sp>
    </p:spTree>
    <p:extLst>
      <p:ext uri="{BB962C8B-B14F-4D97-AF65-F5344CB8AC3E}">
        <p14:creationId xmlns:p14="http://schemas.microsoft.com/office/powerpoint/2010/main" val="160664080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pPr marL="457017" indent="-457017" fontAlgn="auto"/>
            <a:r>
              <a:rPr lang="en-US" dirty="0" err="1">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iMaster</a:t>
            </a:r>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 NCE-Fabric Overview</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General Restrictions and Specifications of </a:t>
            </a:r>
            <a:r>
              <a:rPr lang="en-US" dirty="0" err="1">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iMaster</a:t>
            </a:r>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 NCE-Fabric Open APIs</a:t>
            </a:r>
          </a:p>
          <a:p>
            <a:pPr marL="457017" indent="-457017" fontAlgn="auto"/>
            <a:r>
              <a:rPr lang="en-US" b="1"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b="1" dirty="0">
                <a:latin typeface="Huawei Sans" panose="020C0503030203020204" pitchFamily="34" charset="0"/>
                <a:ea typeface="方正兰亭黑简体" panose="02000000000000000000" pitchFamily="2" charset="-122"/>
                <a:sym typeface="Huawei Sans" panose="020C0503030203020204" pitchFamily="34" charset="0"/>
              </a:rPr>
              <a:t> NCE-Fabric Open APIs and Application Scenarios</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a:p>
            <a:pPr lvl="1"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Northbound Open Neutron APIs</a:t>
            </a:r>
          </a:p>
          <a:p>
            <a:pPr lvl="1" fontAlgn="auto">
              <a:buFont typeface="微软雅黑" panose="020B0503020204020204" pitchFamily="34" charset="-122"/>
              <a:buChar char="▪"/>
            </a:pPr>
            <a:r>
              <a:rPr lang="en-US" b="1" dirty="0">
                <a:latin typeface="Huawei Sans" panose="020C0503030203020204" pitchFamily="34" charset="0"/>
                <a:ea typeface="方正兰亭黑简体" panose="02000000000000000000" pitchFamily="2" charset="-122"/>
                <a:sym typeface="Huawei Sans" panose="020C0503030203020204" pitchFamily="34" charset="0"/>
              </a:rPr>
              <a:t>Northbound Open APIs for VPC Services</a:t>
            </a:r>
          </a:p>
          <a:p>
            <a:pPr lvl="1"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Northbound Open APIs for Multicast VPC Services</a:t>
            </a:r>
          </a:p>
          <a:p>
            <a:pPr lvl="1"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Northbound Open APIs for SFCs</a:t>
            </a:r>
          </a:p>
          <a:p>
            <a:pPr lvl="1"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Other Open APIs</a:t>
            </a: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Example of Invoking Neutron APIs for Intra-VPC Communication</a:t>
            </a:r>
          </a:p>
        </p:txBody>
      </p:sp>
    </p:spTree>
    <p:extLst>
      <p:ext uri="{BB962C8B-B14F-4D97-AF65-F5344CB8AC3E}">
        <p14:creationId xmlns:p14="http://schemas.microsoft.com/office/powerpoint/2010/main" val="420127483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sym typeface="Huawei Sans" panose="020C0503030203020204" pitchFamily="34" charset="0"/>
              </a:rPr>
              <a:t>Mapping Between Main Service Modules of a VPC</a:t>
            </a:r>
            <a:endParaRPr lang="en-US" dirty="0">
              <a:sym typeface="Huawei Sans" panose="020C0503030203020204" pitchFamily="34" charset="0"/>
            </a:endParaRPr>
          </a:p>
        </p:txBody>
      </p:sp>
      <p:cxnSp>
        <p:nvCxnSpPr>
          <p:cNvPr id="4" name="肘形连接符 3"/>
          <p:cNvCxnSpPr>
            <a:stCxn id="94" idx="3"/>
            <a:endCxn id="95" idx="1"/>
          </p:cNvCxnSpPr>
          <p:nvPr/>
        </p:nvCxnSpPr>
        <p:spPr bwMode="auto">
          <a:xfrm flipV="1">
            <a:off x="1491319" y="2918176"/>
            <a:ext cx="1256309" cy="684076"/>
          </a:xfrm>
          <a:prstGeom prst="bentConnector3">
            <a:avLst/>
          </a:prstGeom>
          <a:solidFill>
            <a:schemeClr val="accent1"/>
          </a:solidFill>
          <a:ln w="19050" cap="flat" cmpd="sng" algn="ctr">
            <a:solidFill>
              <a:schemeClr val="tx1"/>
            </a:solidFill>
            <a:prstDash val="solid"/>
            <a:round/>
            <a:headEnd type="none" w="med" len="med"/>
            <a:tailEnd type="none" w="med" len="med"/>
          </a:ln>
          <a:effectLst/>
        </p:spPr>
      </p:cxnSp>
      <p:sp>
        <p:nvSpPr>
          <p:cNvPr id="7" name="文本框 6"/>
          <p:cNvSpPr txBox="1"/>
          <p:nvPr/>
        </p:nvSpPr>
        <p:spPr bwMode="auto">
          <a:xfrm>
            <a:off x="2279576" y="2598683"/>
            <a:ext cx="540060" cy="319492"/>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lnSpc>
                <a:spcPct val="125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1:n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7" name="肘形连接符 96"/>
          <p:cNvCxnSpPr>
            <a:stCxn id="94" idx="3"/>
            <a:endCxn id="96" idx="1"/>
          </p:cNvCxnSpPr>
          <p:nvPr/>
        </p:nvCxnSpPr>
        <p:spPr bwMode="auto">
          <a:xfrm>
            <a:off x="1491319" y="3602252"/>
            <a:ext cx="1256309" cy="684076"/>
          </a:xfrm>
          <a:prstGeom prst="bentConnector3">
            <a:avLst/>
          </a:prstGeom>
          <a:solidFill>
            <a:schemeClr val="accent1"/>
          </a:solidFill>
          <a:ln w="19050" cap="flat" cmpd="sng" algn="ctr">
            <a:solidFill>
              <a:schemeClr val="tx1"/>
            </a:solidFill>
            <a:prstDash val="solid"/>
            <a:round/>
            <a:headEnd type="none" w="med" len="med"/>
            <a:tailEnd type="none" w="med" len="med"/>
          </a:ln>
          <a:effectLst/>
        </p:spPr>
      </p:cxnSp>
      <p:cxnSp>
        <p:nvCxnSpPr>
          <p:cNvPr id="123" name="肘形连接符 122"/>
          <p:cNvCxnSpPr>
            <a:stCxn id="95" idx="3"/>
            <a:endCxn id="129" idx="1"/>
          </p:cNvCxnSpPr>
          <p:nvPr/>
        </p:nvCxnSpPr>
        <p:spPr bwMode="auto">
          <a:xfrm flipV="1">
            <a:off x="3719736" y="2918175"/>
            <a:ext cx="1110778" cy="1"/>
          </a:xfrm>
          <a:prstGeom prst="bentConnector3">
            <a:avLst/>
          </a:prstGeom>
          <a:solidFill>
            <a:schemeClr val="accent1"/>
          </a:solidFill>
          <a:ln w="19050" cap="flat" cmpd="sng" algn="ctr">
            <a:solidFill>
              <a:schemeClr val="tx1"/>
            </a:solidFill>
            <a:prstDash val="solid"/>
            <a:round/>
            <a:headEnd type="none" w="med" len="med"/>
            <a:tailEnd type="none" w="med" len="med"/>
          </a:ln>
          <a:effectLst/>
        </p:spPr>
      </p:cxnSp>
      <p:cxnSp>
        <p:nvCxnSpPr>
          <p:cNvPr id="134" name="肘形连接符 133"/>
          <p:cNvCxnSpPr>
            <a:stCxn id="95" idx="3"/>
            <a:endCxn id="120" idx="1"/>
          </p:cNvCxnSpPr>
          <p:nvPr/>
        </p:nvCxnSpPr>
        <p:spPr bwMode="auto">
          <a:xfrm flipV="1">
            <a:off x="3719736" y="1642650"/>
            <a:ext cx="1110778" cy="1275526"/>
          </a:xfrm>
          <a:prstGeom prst="bentConnector3">
            <a:avLst/>
          </a:prstGeom>
          <a:solidFill>
            <a:schemeClr val="accent1"/>
          </a:solidFill>
          <a:ln w="19050" cap="flat" cmpd="sng" algn="ctr">
            <a:solidFill>
              <a:schemeClr val="tx1"/>
            </a:solidFill>
            <a:prstDash val="solid"/>
            <a:round/>
            <a:headEnd type="none" w="med" len="med"/>
            <a:tailEnd type="none" w="med" len="med"/>
          </a:ln>
          <a:effectLst/>
        </p:spPr>
      </p:cxnSp>
      <p:cxnSp>
        <p:nvCxnSpPr>
          <p:cNvPr id="153" name="肘形连接符 152"/>
          <p:cNvCxnSpPr>
            <a:stCxn id="129" idx="3"/>
            <a:endCxn id="121" idx="1"/>
          </p:cNvCxnSpPr>
          <p:nvPr/>
        </p:nvCxnSpPr>
        <p:spPr bwMode="auto">
          <a:xfrm flipV="1">
            <a:off x="5938690" y="1642649"/>
            <a:ext cx="937395" cy="1275526"/>
          </a:xfrm>
          <a:prstGeom prst="bentConnector3">
            <a:avLst/>
          </a:prstGeom>
          <a:solidFill>
            <a:schemeClr val="accent1"/>
          </a:solidFill>
          <a:ln w="19050" cap="flat" cmpd="sng" algn="ctr">
            <a:solidFill>
              <a:schemeClr val="tx1"/>
            </a:solidFill>
            <a:prstDash val="solid"/>
            <a:round/>
            <a:headEnd type="none" w="med" len="med"/>
            <a:tailEnd type="none" w="med" len="med"/>
          </a:ln>
          <a:effectLst/>
        </p:spPr>
      </p:cxnSp>
      <p:cxnSp>
        <p:nvCxnSpPr>
          <p:cNvPr id="154" name="肘形连接符 153"/>
          <p:cNvCxnSpPr>
            <a:stCxn id="129" idx="3"/>
            <a:endCxn id="119" idx="1"/>
          </p:cNvCxnSpPr>
          <p:nvPr/>
        </p:nvCxnSpPr>
        <p:spPr bwMode="auto">
          <a:xfrm flipV="1">
            <a:off x="5938690" y="2918173"/>
            <a:ext cx="937393" cy="2"/>
          </a:xfrm>
          <a:prstGeom prst="bentConnector3">
            <a:avLst/>
          </a:prstGeom>
          <a:solidFill>
            <a:schemeClr val="accent1"/>
          </a:solidFill>
          <a:ln w="19050" cap="flat" cmpd="sng" algn="ctr">
            <a:solidFill>
              <a:schemeClr val="tx1"/>
            </a:solidFill>
            <a:prstDash val="solid"/>
            <a:round/>
            <a:headEnd type="none" w="med" len="med"/>
            <a:tailEnd type="none" w="med" len="med"/>
          </a:ln>
          <a:effectLst/>
        </p:spPr>
      </p:cxnSp>
      <p:cxnSp>
        <p:nvCxnSpPr>
          <p:cNvPr id="155" name="肘形连接符 154"/>
          <p:cNvCxnSpPr>
            <a:stCxn id="119" idx="3"/>
            <a:endCxn id="122" idx="1"/>
          </p:cNvCxnSpPr>
          <p:nvPr/>
        </p:nvCxnSpPr>
        <p:spPr bwMode="auto">
          <a:xfrm>
            <a:off x="8191890" y="2918173"/>
            <a:ext cx="760584" cy="1"/>
          </a:xfrm>
          <a:prstGeom prst="bentConnector3">
            <a:avLst/>
          </a:prstGeom>
          <a:solidFill>
            <a:schemeClr val="accent1"/>
          </a:solidFill>
          <a:ln w="19050" cap="flat" cmpd="sng" algn="ctr">
            <a:solidFill>
              <a:schemeClr val="tx1"/>
            </a:solidFill>
            <a:prstDash val="solid"/>
            <a:round/>
            <a:headEnd type="none" w="med" len="med"/>
            <a:tailEnd type="none" w="med" len="med"/>
          </a:ln>
          <a:effectLst/>
        </p:spPr>
      </p:cxnSp>
      <p:sp>
        <p:nvSpPr>
          <p:cNvPr id="94" name="文本框 93"/>
          <p:cNvSpPr txBox="1"/>
          <p:nvPr/>
        </p:nvSpPr>
        <p:spPr>
          <a:xfrm>
            <a:off x="519211" y="3415463"/>
            <a:ext cx="972108" cy="373577"/>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Logical network</a:t>
            </a:r>
          </a:p>
        </p:txBody>
      </p:sp>
      <p:sp>
        <p:nvSpPr>
          <p:cNvPr id="95" name="文本框 94"/>
          <p:cNvSpPr txBox="1"/>
          <p:nvPr/>
        </p:nvSpPr>
        <p:spPr>
          <a:xfrm>
            <a:off x="2747628" y="2731387"/>
            <a:ext cx="972108" cy="373577"/>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Logical router</a:t>
            </a:r>
          </a:p>
        </p:txBody>
      </p:sp>
      <p:sp>
        <p:nvSpPr>
          <p:cNvPr id="96" name="文本框 95"/>
          <p:cNvSpPr txBox="1"/>
          <p:nvPr/>
        </p:nvSpPr>
        <p:spPr>
          <a:xfrm>
            <a:off x="2747628" y="4099539"/>
            <a:ext cx="972108" cy="373577"/>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Logical VAS</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文本框 97"/>
          <p:cNvSpPr txBox="1"/>
          <p:nvPr/>
        </p:nvSpPr>
        <p:spPr>
          <a:xfrm>
            <a:off x="4830514" y="4099539"/>
            <a:ext cx="1265486" cy="373577"/>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External network</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connection</a:t>
            </a:r>
          </a:p>
        </p:txBody>
      </p:sp>
      <p:sp>
        <p:nvSpPr>
          <p:cNvPr id="119" name="文本框 118"/>
          <p:cNvSpPr txBox="1"/>
          <p:nvPr/>
        </p:nvSpPr>
        <p:spPr>
          <a:xfrm>
            <a:off x="6876083" y="2731384"/>
            <a:ext cx="1315807" cy="373577"/>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Logical port</a:t>
            </a:r>
          </a:p>
        </p:txBody>
      </p:sp>
      <p:sp>
        <p:nvSpPr>
          <p:cNvPr id="120" name="文本框 119"/>
          <p:cNvSpPr txBox="1"/>
          <p:nvPr/>
        </p:nvSpPr>
        <p:spPr>
          <a:xfrm>
            <a:off x="4830514" y="1455861"/>
            <a:ext cx="1108176" cy="373577"/>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Static route</a:t>
            </a:r>
          </a:p>
        </p:txBody>
      </p:sp>
      <p:sp>
        <p:nvSpPr>
          <p:cNvPr id="121" name="文本框 120"/>
          <p:cNvSpPr txBox="1"/>
          <p:nvPr/>
        </p:nvSpPr>
        <p:spPr>
          <a:xfrm>
            <a:off x="6876085" y="1455860"/>
            <a:ext cx="1315807" cy="373577"/>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Logical subnet</a:t>
            </a:r>
          </a:p>
        </p:txBody>
      </p:sp>
      <p:sp>
        <p:nvSpPr>
          <p:cNvPr id="122" name="文本框 121"/>
          <p:cNvSpPr txBox="1"/>
          <p:nvPr/>
        </p:nvSpPr>
        <p:spPr>
          <a:xfrm>
            <a:off x="8952474" y="2731385"/>
            <a:ext cx="972108" cy="373577"/>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End port</a:t>
            </a:r>
          </a:p>
        </p:txBody>
      </p:sp>
      <p:sp>
        <p:nvSpPr>
          <p:cNvPr id="129" name="文本框 128"/>
          <p:cNvSpPr txBox="1"/>
          <p:nvPr/>
        </p:nvSpPr>
        <p:spPr>
          <a:xfrm>
            <a:off x="4830514" y="2731386"/>
            <a:ext cx="1108176" cy="373577"/>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Logical switch</a:t>
            </a:r>
          </a:p>
        </p:txBody>
      </p:sp>
      <p:cxnSp>
        <p:nvCxnSpPr>
          <p:cNvPr id="163" name="肘形连接符 162"/>
          <p:cNvCxnSpPr>
            <a:stCxn id="98" idx="3"/>
            <a:endCxn id="67" idx="1"/>
          </p:cNvCxnSpPr>
          <p:nvPr/>
        </p:nvCxnSpPr>
        <p:spPr bwMode="auto">
          <a:xfrm flipV="1">
            <a:off x="6096000" y="4284660"/>
            <a:ext cx="764059" cy="1668"/>
          </a:xfrm>
          <a:prstGeom prst="bentConnector3">
            <a:avLst/>
          </a:prstGeom>
          <a:solidFill>
            <a:schemeClr val="accent1"/>
          </a:solidFill>
          <a:ln w="19050" cap="flat" cmpd="sng" algn="ctr">
            <a:solidFill>
              <a:schemeClr val="tx1"/>
            </a:solidFill>
            <a:prstDash val="solid"/>
            <a:round/>
            <a:headEnd type="none" w="med" len="med"/>
            <a:tailEnd type="none" w="med" len="med"/>
          </a:ln>
          <a:effectLst/>
        </p:spPr>
      </p:cxnSp>
      <p:sp>
        <p:nvSpPr>
          <p:cNvPr id="187" name="文本框 186"/>
          <p:cNvSpPr txBox="1"/>
          <p:nvPr/>
        </p:nvSpPr>
        <p:spPr bwMode="auto">
          <a:xfrm>
            <a:off x="2761255" y="3746294"/>
            <a:ext cx="666226" cy="319492"/>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lnSpc>
                <a:spcPct val="125000"/>
              </a:lnSpc>
            </a:pPr>
            <a:r>
              <a:rPr lang="en-US" sz="12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1:n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8" name="文本框 187"/>
          <p:cNvSpPr txBox="1"/>
          <p:nvPr/>
        </p:nvSpPr>
        <p:spPr bwMode="auto">
          <a:xfrm>
            <a:off x="4321744" y="3918043"/>
            <a:ext cx="611880" cy="319492"/>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lnSpc>
                <a:spcPct val="125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1:1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3" name="文本框 192"/>
          <p:cNvSpPr txBox="1"/>
          <p:nvPr/>
        </p:nvSpPr>
        <p:spPr bwMode="auto">
          <a:xfrm>
            <a:off x="4271798" y="1327187"/>
            <a:ext cx="540060" cy="319492"/>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lnSpc>
                <a:spcPct val="125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1:n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4" name="文本框 193"/>
          <p:cNvSpPr txBox="1"/>
          <p:nvPr/>
        </p:nvSpPr>
        <p:spPr bwMode="auto">
          <a:xfrm>
            <a:off x="4265796" y="2567863"/>
            <a:ext cx="540060" cy="319492"/>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lnSpc>
                <a:spcPct val="125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1:n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6" name="文本框 195"/>
          <p:cNvSpPr txBox="1"/>
          <p:nvPr/>
        </p:nvSpPr>
        <p:spPr bwMode="auto">
          <a:xfrm>
            <a:off x="6354186" y="3872739"/>
            <a:ext cx="540060" cy="319492"/>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lnSpc>
                <a:spcPct val="125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1:n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8" name="文本框 197"/>
          <p:cNvSpPr txBox="1"/>
          <p:nvPr/>
        </p:nvSpPr>
        <p:spPr bwMode="auto">
          <a:xfrm>
            <a:off x="6341531" y="1327187"/>
            <a:ext cx="540060" cy="319492"/>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lnSpc>
                <a:spcPct val="125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1:n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9" name="文本框 198"/>
          <p:cNvSpPr txBox="1"/>
          <p:nvPr/>
        </p:nvSpPr>
        <p:spPr bwMode="auto">
          <a:xfrm>
            <a:off x="6354186" y="2562132"/>
            <a:ext cx="540060" cy="319492"/>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lnSpc>
                <a:spcPct val="125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1:n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1" name="文本框 200"/>
          <p:cNvSpPr txBox="1"/>
          <p:nvPr/>
        </p:nvSpPr>
        <p:spPr bwMode="auto">
          <a:xfrm>
            <a:off x="8420572" y="2600725"/>
            <a:ext cx="540060" cy="319492"/>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lnSpc>
                <a:spcPct val="125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1:n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文本框 65"/>
          <p:cNvSpPr txBox="1"/>
          <p:nvPr/>
        </p:nvSpPr>
        <p:spPr>
          <a:xfrm>
            <a:off x="446088" y="4822488"/>
            <a:ext cx="10941917" cy="1200329"/>
          </a:xfrm>
          <a:prstGeom prst="rect">
            <a:avLst/>
          </a:prstGeom>
          <a:noFill/>
        </p:spPr>
        <p:txBody>
          <a:bodyPr wrap="square" rtlCol="0">
            <a:spAutoFit/>
          </a:bodyPr>
          <a:lstStyle/>
          <a:p>
            <a:pPr marL="285750" indent="-285750" fontAlgn="ctr">
              <a:lnSpc>
                <a:spcPct val="150000"/>
              </a:lnSpc>
              <a:spcBef>
                <a:spcPts val="0"/>
              </a:spcBef>
              <a:spcAft>
                <a:spcPts val="0"/>
              </a:spcAft>
              <a:buFont typeface="Arial" panose="020B0604020202020204" pitchFamily="34" charset="0"/>
              <a:buChar char="•"/>
            </a:pP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northbound open APIs for VPC services are encapsulated based on the </a:t>
            </a:r>
            <a:r>
              <a:rPr lang="en-US" sz="1600" dirty="0" err="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iMaster</a:t>
            </a: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NCE-Fabric service models. The content of the APIs is the same as that of the APIs invoked when performing operations on the </a:t>
            </a:r>
            <a:r>
              <a:rPr lang="en-US" sz="1600" dirty="0" err="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iMaster</a:t>
            </a: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NCE-Fabric GUI. Third parties can use the APIs based on the site requirements.</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3" name="肘形连接符 32"/>
          <p:cNvCxnSpPr>
            <a:stCxn id="96" idx="0"/>
            <a:endCxn id="95" idx="2"/>
          </p:cNvCxnSpPr>
          <p:nvPr/>
        </p:nvCxnSpPr>
        <p:spPr bwMode="auto">
          <a:xfrm rot="5400000" flipH="1" flipV="1">
            <a:off x="2736395" y="3602252"/>
            <a:ext cx="994575" cy="12700"/>
          </a:xfrm>
          <a:prstGeom prst="bentConnector3">
            <a:avLst>
              <a:gd name="adj1" fmla="val 50000"/>
            </a:avLst>
          </a:prstGeom>
          <a:solidFill>
            <a:schemeClr val="accent1"/>
          </a:solidFill>
          <a:ln w="19050" cap="flat" cmpd="sng" algn="ctr">
            <a:solidFill>
              <a:schemeClr val="tx1"/>
            </a:solidFill>
            <a:prstDash val="solid"/>
            <a:round/>
            <a:headEnd type="none" w="med" len="med"/>
            <a:tailEnd type="none" w="med" len="med"/>
          </a:ln>
          <a:effectLst/>
        </p:spPr>
      </p:cxnSp>
      <p:sp>
        <p:nvSpPr>
          <p:cNvPr id="36" name="文本框 35"/>
          <p:cNvSpPr txBox="1"/>
          <p:nvPr/>
        </p:nvSpPr>
        <p:spPr bwMode="auto">
          <a:xfrm>
            <a:off x="2256549" y="3956491"/>
            <a:ext cx="666226" cy="319492"/>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lnSpc>
                <a:spcPct val="125000"/>
              </a:lnSpc>
            </a:pPr>
            <a:r>
              <a:rPr lang="en-US" sz="12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1:n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7" name="肘形连接符 36"/>
          <p:cNvCxnSpPr>
            <a:stCxn id="98" idx="0"/>
            <a:endCxn id="95" idx="2"/>
          </p:cNvCxnSpPr>
          <p:nvPr/>
        </p:nvCxnSpPr>
        <p:spPr bwMode="auto">
          <a:xfrm rot="16200000" flipV="1">
            <a:off x="3851183" y="2487464"/>
            <a:ext cx="994575" cy="2229575"/>
          </a:xfrm>
          <a:prstGeom prst="bentConnector3">
            <a:avLst>
              <a:gd name="adj1" fmla="val 50000"/>
            </a:avLst>
          </a:prstGeom>
          <a:solidFill>
            <a:schemeClr val="accent1"/>
          </a:solidFill>
          <a:ln w="19050" cap="flat" cmpd="sng" algn="ctr">
            <a:solidFill>
              <a:schemeClr val="tx1"/>
            </a:solidFill>
            <a:prstDash val="solid"/>
            <a:round/>
            <a:headEnd type="none" w="med" len="med"/>
            <a:tailEnd type="none" w="med" len="med"/>
          </a:ln>
          <a:effectLst/>
        </p:spPr>
      </p:cxnSp>
      <p:cxnSp>
        <p:nvCxnSpPr>
          <p:cNvPr id="42" name="肘形连接符 41"/>
          <p:cNvCxnSpPr>
            <a:endCxn id="96" idx="3"/>
          </p:cNvCxnSpPr>
          <p:nvPr/>
        </p:nvCxnSpPr>
        <p:spPr bwMode="auto">
          <a:xfrm rot="10800000">
            <a:off x="3719736" y="4286328"/>
            <a:ext cx="1088062" cy="4"/>
          </a:xfrm>
          <a:prstGeom prst="bentConnector3">
            <a:avLst>
              <a:gd name="adj1" fmla="val 50000"/>
            </a:avLst>
          </a:prstGeom>
          <a:solidFill>
            <a:schemeClr val="accent1"/>
          </a:solidFill>
          <a:ln w="19050" cap="flat" cmpd="sng" algn="ctr">
            <a:solidFill>
              <a:schemeClr val="tx1"/>
            </a:solidFill>
            <a:prstDash val="solid"/>
            <a:round/>
            <a:headEnd type="none" w="med" len="med"/>
            <a:tailEnd type="none" w="med" len="med"/>
          </a:ln>
          <a:effectLst/>
        </p:spPr>
      </p:cxnSp>
      <p:sp>
        <p:nvSpPr>
          <p:cNvPr id="45" name="文本框 44"/>
          <p:cNvSpPr txBox="1"/>
          <p:nvPr/>
        </p:nvSpPr>
        <p:spPr bwMode="auto">
          <a:xfrm>
            <a:off x="4807798" y="3703375"/>
            <a:ext cx="666226" cy="319492"/>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lnSpc>
                <a:spcPct val="125000"/>
              </a:lnSpc>
            </a:pPr>
            <a:r>
              <a:rPr lang="en-US" sz="12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1:n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文本框 66"/>
          <p:cNvSpPr txBox="1"/>
          <p:nvPr/>
        </p:nvSpPr>
        <p:spPr>
          <a:xfrm>
            <a:off x="6860059" y="4097871"/>
            <a:ext cx="1703649" cy="373577"/>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Subnet connected to an external network</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1314778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sym typeface="Huawei Sans" panose="020C0503030203020204" pitchFamily="34" charset="0"/>
              </a:rPr>
              <a:t>Mapping Between VPC Service Modules and the RESTful APIs</a:t>
            </a:r>
            <a:endParaRPr lang="en-US" dirty="0">
              <a:sym typeface="Huawei Sans" panose="020C0503030203020204" pitchFamily="34"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1477134209"/>
              </p:ext>
            </p:extLst>
          </p:nvPr>
        </p:nvGraphicFramePr>
        <p:xfrm>
          <a:off x="455003" y="1233488"/>
          <a:ext cx="11303049" cy="5081785"/>
        </p:xfrm>
        <a:graphic>
          <a:graphicData uri="http://schemas.openxmlformats.org/drawingml/2006/table">
            <a:tbl>
              <a:tblPr firstRow="1" firstCol="1" lastRow="1" lastCol="1" bandRow="1" bandCol="1">
                <a:tableStyleId>{5940675A-B579-460E-94D1-54222C63F5DA}</a:tableStyleId>
              </a:tblPr>
              <a:tblGrid>
                <a:gridCol w="1263388">
                  <a:extLst>
                    <a:ext uri="{9D8B030D-6E8A-4147-A177-3AD203B41FA5}">
                      <a16:colId xmlns="" xmlns:a16="http://schemas.microsoft.com/office/drawing/2014/main" val="20000"/>
                    </a:ext>
                  </a:extLst>
                </a:gridCol>
                <a:gridCol w="6292236">
                  <a:extLst>
                    <a:ext uri="{9D8B030D-6E8A-4147-A177-3AD203B41FA5}">
                      <a16:colId xmlns="" xmlns:a16="http://schemas.microsoft.com/office/drawing/2014/main" val="20001"/>
                    </a:ext>
                  </a:extLst>
                </a:gridCol>
                <a:gridCol w="3747425">
                  <a:extLst>
                    <a:ext uri="{9D8B030D-6E8A-4147-A177-3AD203B41FA5}">
                      <a16:colId xmlns="" xmlns:a16="http://schemas.microsoft.com/office/drawing/2014/main" val="20002"/>
                    </a:ext>
                  </a:extLst>
                </a:gridCol>
              </a:tblGrid>
              <a:tr h="238250">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Service Module</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Description</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Access </a:t>
                      </a: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Path</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extLst>
                  <a:ext uri="{0D108BD9-81ED-4DB2-BD59-A6C34878D82A}">
                    <a16:rowId xmlns="" xmlns:a16="http://schemas.microsoft.com/office/drawing/2014/main" val="10000"/>
                  </a:ext>
                </a:extLst>
              </a:tr>
              <a:tr h="537560">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l" fontAlgn="ctr"/>
                      <a:r>
                        <a:rPr lang="en-US" sz="1000" dirty="0">
                          <a:latin typeface="Huawei Sans" panose="020C0503030203020204" pitchFamily="34" charset="0"/>
                          <a:ea typeface="方正兰亭黑简体" panose="02000000000000000000" pitchFamily="2" charset="-122"/>
                          <a:sym typeface="Huawei Sans" panose="020C0503030203020204" pitchFamily="34" charset="0"/>
                        </a:rPr>
                        <a:t>Logical network</a:t>
                      </a:r>
                      <a:endParaRPr lang="en-US" sz="10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l" fontAlgn="ctr"/>
                      <a:r>
                        <a:rPr lang="en-US" sz="1000" dirty="0">
                          <a:latin typeface="Huawei Sans" panose="020C0503030203020204" pitchFamily="34" charset="0"/>
                          <a:ea typeface="方正兰亭黑简体" panose="02000000000000000000" pitchFamily="2" charset="-122"/>
                          <a:sym typeface="Huawei Sans" panose="020C0503030203020204" pitchFamily="34" charset="0"/>
                        </a:rPr>
                        <a:t>A logical network (VPC) provides isolated VMs and network environments to meet the network isolation requirements of different departments. Each VPC can provide independent </a:t>
                      </a:r>
                      <a:r>
                        <a:rPr lang="en-US" sz="1000" dirty="0" err="1">
                          <a:latin typeface="Huawei Sans" panose="020C0503030203020204" pitchFamily="34" charset="0"/>
                          <a:ea typeface="方正兰亭黑简体" panose="02000000000000000000" pitchFamily="2" charset="-122"/>
                          <a:sym typeface="Huawei Sans" panose="020C0503030203020204" pitchFamily="34" charset="0"/>
                        </a:rPr>
                        <a:t>vFWs</a:t>
                      </a:r>
                      <a:r>
                        <a:rPr lang="en-US" sz="1000" dirty="0">
                          <a:latin typeface="Huawei Sans" panose="020C0503030203020204" pitchFamily="34" charset="0"/>
                          <a:ea typeface="方正兰亭黑简体" panose="02000000000000000000" pitchFamily="2" charset="-122"/>
                          <a:sym typeface="Huawei Sans" panose="020C0503030203020204" pitchFamily="34" charset="0"/>
                        </a:rPr>
                        <a:t>, elastic IP addresses, security groups, super VLANs, IPsec VPNs, and NAT gateways. (Some functions can be provided by </a:t>
                      </a:r>
                      <a:r>
                        <a:rPr lang="en-US" sz="1000" dirty="0" err="1">
                          <a:latin typeface="Huawei Sans" panose="020C0503030203020204" pitchFamily="34" charset="0"/>
                          <a:ea typeface="方正兰亭黑简体" panose="02000000000000000000" pitchFamily="2" charset="-122"/>
                          <a:sym typeface="Huawei Sans" panose="020C0503030203020204" pitchFamily="34" charset="0"/>
                        </a:rPr>
                        <a:t>vFWs</a:t>
                      </a:r>
                      <a:r>
                        <a:rPr lang="en-US" sz="1000" dirty="0">
                          <a:latin typeface="Huawei Sans" panose="020C0503030203020204" pitchFamily="34" charset="0"/>
                          <a:ea typeface="方正兰亭黑简体" panose="02000000000000000000" pitchFamily="2" charset="-122"/>
                          <a:sym typeface="Huawei Sans" panose="020C0503030203020204" pitchFamily="34" charset="0"/>
                        </a:rPr>
                        <a:t>.)</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l" fontAlgn="ctr"/>
                      <a:r>
                        <a:rPr lang="en-US" sz="1000" dirty="0">
                          <a:latin typeface="Huawei Sans" panose="020C0503030203020204" pitchFamily="34" charset="0"/>
                          <a:ea typeface="方正兰亭黑简体" panose="02000000000000000000" pitchFamily="2" charset="-122"/>
                          <a:sym typeface="Huawei Sans" panose="020C0503030203020204" pitchFamily="34" charset="0"/>
                        </a:rPr>
                        <a:t>https://{ip}:{port}/controller/dc/v3/logicnetwork/networks</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1"/>
                  </a:ext>
                </a:extLst>
              </a:tr>
              <a:tr h="304294">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algn="l" defTabSz="914400" rtl="0" eaLnBrk="1" fontAlgn="ctr" latinLnBrk="0" hangingPunct="1"/>
                      <a:r>
                        <a:rPr lang="en-US"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Logical router</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000" dirty="0">
                          <a:latin typeface="Huawei Sans" panose="020C0503030203020204" pitchFamily="34" charset="0"/>
                          <a:ea typeface="方正兰亭黑简体" panose="02000000000000000000" pitchFamily="2" charset="-122"/>
                          <a:sym typeface="Huawei Sans" panose="020C0503030203020204" pitchFamily="34" charset="0"/>
                        </a:rPr>
                        <a:t>A logical </a:t>
                      </a:r>
                      <a:r>
                        <a:rPr lang="en-US" sz="1000">
                          <a:latin typeface="Huawei Sans" panose="020C0503030203020204" pitchFamily="34" charset="0"/>
                          <a:ea typeface="方正兰亭黑简体" panose="02000000000000000000" pitchFamily="2" charset="-122"/>
                          <a:sym typeface="Huawei Sans" panose="020C0503030203020204" pitchFamily="34" charset="0"/>
                        </a:rPr>
                        <a:t>router implements </a:t>
                      </a:r>
                      <a:r>
                        <a:rPr lang="en-US" sz="1000" dirty="0">
                          <a:latin typeface="Huawei Sans" panose="020C0503030203020204" pitchFamily="34" charset="0"/>
                          <a:ea typeface="方正兰亭黑简体" panose="02000000000000000000" pitchFamily="2" charset="-122"/>
                          <a:sym typeface="Huawei Sans" panose="020C0503030203020204" pitchFamily="34" charset="0"/>
                        </a:rPr>
                        <a:t>interworking between subnets and access to external networks.</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fontAlgn="ctr"/>
                      <a:r>
                        <a:rPr lang="en-US" sz="1000" dirty="0">
                          <a:latin typeface="Huawei Sans" panose="020C0503030203020204" pitchFamily="34" charset="0"/>
                          <a:ea typeface="方正兰亭黑简体" panose="02000000000000000000" pitchFamily="2" charset="-122"/>
                          <a:sym typeface="Huawei Sans" panose="020C0503030203020204" pitchFamily="34" charset="0"/>
                        </a:rPr>
                        <a:t>https://{ip}:{port}/controller/dc/v3/logicnetwork/routers</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2"/>
                  </a:ext>
                </a:extLst>
              </a:tr>
              <a:tr h="369016">
                <a:tc>
                  <a:txBody>
                    <a:bodyPr/>
                    <a:lstStyle/>
                    <a:p>
                      <a:pPr marL="0" algn="l" defTabSz="914400" rtl="0" eaLnBrk="1" fontAlgn="ctr" latinLnBrk="0" hangingPunct="1"/>
                      <a:r>
                        <a:rPr lang="en-US"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Static route</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000" dirty="0">
                          <a:latin typeface="Huawei Sans" panose="020C0503030203020204" pitchFamily="34" charset="0"/>
                          <a:ea typeface="方正兰亭黑简体" panose="02000000000000000000" pitchFamily="2" charset="-122"/>
                          <a:sym typeface="Huawei Sans" panose="020C0503030203020204" pitchFamily="34" charset="0"/>
                        </a:rPr>
                        <a:t>A static route is manually configured by the administrator because it cannot automatically adapt to network topology changes. </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r>
                        <a:rPr lang="en-US" sz="1000" dirty="0">
                          <a:latin typeface="Huawei Sans" panose="020C0503030203020204" pitchFamily="34" charset="0"/>
                          <a:ea typeface="方正兰亭黑简体" panose="02000000000000000000" pitchFamily="2" charset="-122"/>
                          <a:sym typeface="Huawei Sans" panose="020C0503030203020204" pitchFamily="34" charset="0"/>
                        </a:rPr>
                        <a:t>https://{ip}:{port}/controller/dc/v3/logicnetwork/routers/router/{id}/route-sets</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3"/>
                  </a:ext>
                </a:extLst>
              </a:tr>
              <a:tr h="422211">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fontAlgn="ctr"/>
                      <a:r>
                        <a:rPr lang="en-US" sz="1000" dirty="0">
                          <a:latin typeface="Huawei Sans" panose="020C0503030203020204" pitchFamily="34" charset="0"/>
                          <a:ea typeface="方正兰亭黑简体" panose="02000000000000000000" pitchFamily="2" charset="-122"/>
                          <a:sym typeface="Huawei Sans" panose="020C0503030203020204" pitchFamily="34" charset="0"/>
                        </a:rPr>
                        <a:t>Logical switch</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fontAlgn="ctr"/>
                      <a:r>
                        <a:rPr lang="en-US" sz="1000" dirty="0">
                          <a:latin typeface="Huawei Sans" panose="020C0503030203020204" pitchFamily="34" charset="0"/>
                          <a:ea typeface="方正兰亭黑简体" panose="02000000000000000000" pitchFamily="2" charset="-122"/>
                          <a:sym typeface="Huawei Sans" panose="020C0503030203020204" pitchFamily="34" charset="0"/>
                        </a:rPr>
                        <a:t>An isolated Layer 2 network domain. Hosts on one network are visible at Layer 2. A user can have multiple logical switches. Logical subnets and logical ports must be associated with logical switches.</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fontAlgn="ctr"/>
                      <a:r>
                        <a:rPr lang="en-US" sz="1000" dirty="0">
                          <a:latin typeface="Huawei Sans" panose="020C0503030203020204" pitchFamily="34" charset="0"/>
                          <a:ea typeface="方正兰亭黑简体" panose="02000000000000000000" pitchFamily="2" charset="-122"/>
                          <a:sym typeface="Huawei Sans" panose="020C0503030203020204" pitchFamily="34" charset="0"/>
                        </a:rPr>
                        <a:t>https://{ip}:{port}/controller/dc/v3/logicnetwork/switchs</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4"/>
                  </a:ext>
                </a:extLst>
              </a:tr>
              <a:tr h="511463">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fontAlgn="ctr"/>
                      <a:r>
                        <a:rPr lang="en-US" sz="1000" dirty="0">
                          <a:latin typeface="Huawei Sans" panose="020C0503030203020204" pitchFamily="34" charset="0"/>
                          <a:ea typeface="方正兰亭黑简体" panose="02000000000000000000" pitchFamily="2" charset="-122"/>
                          <a:sym typeface="Huawei Sans" panose="020C0503030203020204" pitchFamily="34" charset="0"/>
                        </a:rPr>
                        <a:t>Logical subnet</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fontAlgn="ctr"/>
                      <a:r>
                        <a:rPr lang="en-US" sz="1000" dirty="0">
                          <a:latin typeface="Huawei Sans" panose="020C0503030203020204" pitchFamily="34" charset="0"/>
                          <a:ea typeface="方正兰亭黑简体" panose="02000000000000000000" pitchFamily="2" charset="-122"/>
                          <a:sym typeface="Huawei Sans" panose="020C0503030203020204" pitchFamily="34" charset="0"/>
                        </a:rPr>
                        <a:t>A logical subnet indicates a network segment. Each subnet must have a CIDR and be associated with a network. Subnets are invisible at Layer 2 and communicate with each other through Layer 3 routes by passing through a Layer 3 gateway. One logical switch supports only one logical subnet.</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fontAlgn="ctr"/>
                      <a:r>
                        <a:rPr lang="en-US" sz="1000" dirty="0">
                          <a:latin typeface="Huawei Sans" panose="020C0503030203020204" pitchFamily="34" charset="0"/>
                          <a:ea typeface="方正兰亭黑简体" panose="02000000000000000000" pitchFamily="2" charset="-122"/>
                          <a:sym typeface="Huawei Sans" panose="020C0503030203020204" pitchFamily="34" charset="0"/>
                        </a:rPr>
                        <a:t>https://{ip}:{port}/controller/dc/v3/logicnetwork/subnets</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5"/>
                  </a:ext>
                </a:extLst>
              </a:tr>
              <a:tr h="425273">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fontAlgn="ctr"/>
                      <a:r>
                        <a:rPr lang="en-US" sz="1000" dirty="0">
                          <a:latin typeface="Huawei Sans" panose="020C0503030203020204" pitchFamily="34" charset="0"/>
                          <a:ea typeface="方正兰亭黑简体" panose="02000000000000000000" pitchFamily="2" charset="-122"/>
                          <a:sym typeface="Huawei Sans" panose="020C0503030203020204" pitchFamily="34" charset="0"/>
                        </a:rPr>
                        <a:t>Logical port</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fontAlgn="ctr"/>
                      <a:r>
                        <a:rPr lang="en-US" sz="1000" dirty="0">
                          <a:latin typeface="Huawei Sans" panose="020C0503030203020204" pitchFamily="34" charset="0"/>
                          <a:ea typeface="方正兰亭黑简体" panose="02000000000000000000" pitchFamily="2" charset="-122"/>
                          <a:sym typeface="Huawei Sans" panose="020C0503030203020204" pitchFamily="34" charset="0"/>
                        </a:rPr>
                        <a:t>A logical port belongs to a logical switch and is classified </a:t>
                      </a:r>
                      <a:r>
                        <a:rPr lang="en-US" sz="1000"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into </a:t>
                      </a:r>
                      <a:r>
                        <a:rPr lang="en-US" altLang="zh-CN" sz="1000"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User Network Interface (UNI) or Network to Network Interface (NNI)</a:t>
                      </a:r>
                      <a:r>
                        <a:rPr lang="en-US" sz="1000"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 UNIs are used to connect user </a:t>
                      </a:r>
                      <a:r>
                        <a:rPr lang="en-US" sz="1000" dirty="0">
                          <a:latin typeface="Huawei Sans" panose="020C0503030203020204" pitchFamily="34" charset="0"/>
                          <a:ea typeface="方正兰亭黑简体" panose="02000000000000000000" pitchFamily="2" charset="-122"/>
                          <a:sym typeface="Huawei Sans" panose="020C0503030203020204" pitchFamily="34" charset="0"/>
                        </a:rPr>
                        <a:t>VMs/BMs to a VXLAN network. NNIs are used to connect VXLAN networks.</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fontAlgn="ctr"/>
                      <a:r>
                        <a:rPr lang="en-US" sz="1000" dirty="0">
                          <a:latin typeface="Huawei Sans" panose="020C0503030203020204" pitchFamily="34" charset="0"/>
                          <a:ea typeface="方正兰亭黑简体" panose="02000000000000000000" pitchFamily="2" charset="-122"/>
                          <a:sym typeface="Huawei Sans" panose="020C0503030203020204" pitchFamily="34" charset="0"/>
                        </a:rPr>
                        <a:t>https://{ip}:{port}/controller/dc/v3/logicnetwork/ports</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6"/>
                  </a:ext>
                </a:extLst>
              </a:tr>
              <a:tr h="312987">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000" dirty="0">
                          <a:latin typeface="Huawei Sans" panose="020C0503030203020204" pitchFamily="34" charset="0"/>
                          <a:ea typeface="方正兰亭黑简体" panose="02000000000000000000" pitchFamily="2" charset="-122"/>
                          <a:sym typeface="Huawei Sans" panose="020C0503030203020204" pitchFamily="34" charset="0"/>
                        </a:rPr>
                        <a:t>End port</a:t>
                      </a:r>
                      <a:endParaRPr lang="en-US" altLang="zh-CN" sz="10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000" dirty="0">
                          <a:latin typeface="Huawei Sans" panose="020C0503030203020204" pitchFamily="34" charset="0"/>
                          <a:ea typeface="方正兰亭黑简体" panose="02000000000000000000" pitchFamily="2" charset="-122"/>
                          <a:sym typeface="Huawei Sans" panose="020C0503030203020204" pitchFamily="34" charset="0"/>
                        </a:rPr>
                        <a:t>An end port indicates a VM or BM on the user side and is associated with a logical port to access a VXLAN </a:t>
                      </a:r>
                      <a:r>
                        <a:rPr lang="en-US" altLang="zh-CN" sz="1000" dirty="0">
                          <a:latin typeface="Huawei Sans" panose="020C0503030203020204" pitchFamily="34" charset="0"/>
                          <a:ea typeface="方正兰亭黑简体" panose="02000000000000000000" pitchFamily="2" charset="-122"/>
                          <a:sym typeface="Huawei Sans" panose="020C0503030203020204" pitchFamily="34" charset="0"/>
                        </a:rPr>
                        <a:t>network</a:t>
                      </a:r>
                      <a:r>
                        <a:rPr lang="en-US" sz="1000" dirty="0">
                          <a:latin typeface="Huawei Sans" panose="020C0503030203020204" pitchFamily="34" charset="0"/>
                          <a:ea typeface="方正兰亭黑简体" panose="02000000000000000000" pitchFamily="2" charset="-122"/>
                          <a:sym typeface="Huawei Sans" panose="020C0503030203020204" pitchFamily="34" charset="0"/>
                        </a:rPr>
                        <a:t>.</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000" dirty="0">
                          <a:latin typeface="Huawei Sans" panose="020C0503030203020204" pitchFamily="34" charset="0"/>
                          <a:ea typeface="方正兰亭黑简体" panose="02000000000000000000" pitchFamily="2" charset="-122"/>
                          <a:sym typeface="Huawei Sans" panose="020C0503030203020204" pitchFamily="34" charset="0"/>
                        </a:rPr>
                        <a:t>https://{ip}:{port}/controller/dc/v3/logicnetwork/endports</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7"/>
                  </a:ext>
                </a:extLst>
              </a:tr>
              <a:tr h="369016">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l" fontAlgn="ctr"/>
                      <a:r>
                        <a:rPr lang="en-US" sz="1000" dirty="0">
                          <a:latin typeface="Huawei Sans" panose="020C0503030203020204" pitchFamily="34" charset="0"/>
                          <a:ea typeface="方正兰亭黑简体" panose="02000000000000000000" pitchFamily="2" charset="-122"/>
                          <a:sym typeface="Huawei Sans" panose="020C0503030203020204" pitchFamily="34" charset="0"/>
                        </a:rPr>
                        <a:t>Logical VAS</a:t>
                      </a:r>
                      <a:endParaRPr lang="en-US" sz="10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l" fontAlgn="ctr"/>
                      <a:r>
                        <a:rPr lang="en-US" sz="1000" dirty="0">
                          <a:latin typeface="Huawei Sans" panose="020C0503030203020204" pitchFamily="34" charset="0"/>
                          <a:ea typeface="方正兰亭黑简体" panose="02000000000000000000" pitchFamily="2" charset="-122"/>
                          <a:sym typeface="Huawei Sans" panose="020C0503030203020204" pitchFamily="34" charset="0"/>
                        </a:rPr>
                        <a:t>A unified abstracted logical unit of L4-L7 VASs, such as </a:t>
                      </a:r>
                      <a:r>
                        <a:rPr lang="en-US" sz="1000">
                          <a:latin typeface="Huawei Sans" panose="020C0503030203020204" pitchFamily="34" charset="0"/>
                          <a:ea typeface="方正兰亭黑简体" panose="02000000000000000000" pitchFamily="2" charset="-122"/>
                          <a:sym typeface="Huawei Sans" panose="020C0503030203020204" pitchFamily="34" charset="0"/>
                        </a:rPr>
                        <a:t>a firewall and an </a:t>
                      </a:r>
                      <a:r>
                        <a:rPr lang="en-US" sz="1000" dirty="0">
                          <a:latin typeface="Huawei Sans" panose="020C0503030203020204" pitchFamily="34" charset="0"/>
                          <a:ea typeface="方正兰亭黑简体" panose="02000000000000000000" pitchFamily="2" charset="-122"/>
                          <a:sym typeface="Huawei Sans" panose="020C0503030203020204" pitchFamily="34" charset="0"/>
                        </a:rPr>
                        <a:t>LB. Logical VASs need to be associated with logical routers and logical networks.</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l" fontAlgn="ctr"/>
                      <a:r>
                        <a:rPr lang="en-US" sz="1000" dirty="0">
                          <a:latin typeface="Huawei Sans" panose="020C0503030203020204" pitchFamily="34" charset="0"/>
                          <a:ea typeface="方正兰亭黑简体" panose="02000000000000000000" pitchFamily="2" charset="-122"/>
                          <a:sym typeface="Huawei Sans" panose="020C0503030203020204" pitchFamily="34" charset="0"/>
                        </a:rPr>
                        <a:t>https://{ip}:{port}/controller/dc/v3/servicenetwork/vass</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8"/>
                  </a:ext>
                </a:extLst>
              </a:tr>
              <a:tr h="425273">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algn="l" defTabSz="914400" rtl="0" eaLnBrk="1" fontAlgn="ctr" latinLnBrk="0" hangingPunct="1"/>
                      <a:r>
                        <a:rPr lang="en-US"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External network connection</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000" dirty="0">
                          <a:latin typeface="Huawei Sans" panose="020C0503030203020204" pitchFamily="34" charset="0"/>
                          <a:ea typeface="方正兰亭黑简体" panose="02000000000000000000" pitchFamily="2" charset="-122"/>
                          <a:sym typeface="Huawei Sans" panose="020C0503030203020204" pitchFamily="34" charset="0"/>
                        </a:rPr>
                        <a:t>A VPC can be associated with multiple external networks, which can be configured as a public external network and multiple private external networks. Different external networks connect to different service egresses.</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fontAlgn="ctr"/>
                      <a:r>
                        <a:rPr lang="en-US" sz="1000" dirty="0">
                          <a:latin typeface="Huawei Sans" panose="020C0503030203020204" pitchFamily="34" charset="0"/>
                          <a:ea typeface="方正兰亭黑简体" panose="02000000000000000000" pitchFamily="2" charset="-122"/>
                          <a:sym typeface="Huawei Sans" panose="020C0503030203020204" pitchFamily="34" charset="0"/>
                        </a:rPr>
                        <a:t>https://{ip}:{port}/controller/dc/v3/servicenetwork/external-connects</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9"/>
                  </a:ext>
                </a:extLst>
              </a:tr>
              <a:tr h="369016">
                <a:tc>
                  <a:txBody>
                    <a:bodyPr/>
                    <a:lstStyle/>
                    <a:p>
                      <a:pPr marL="0" algn="l" defTabSz="914400" rtl="0" eaLnBrk="1" fontAlgn="ctr" latinLnBrk="0" hangingPunct="1"/>
                      <a:r>
                        <a:rPr lang="en-US"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Subnet connected to an external network</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000" dirty="0">
                          <a:latin typeface="Huawei Sans" panose="020C0503030203020204" pitchFamily="34" charset="0"/>
                          <a:ea typeface="方正兰亭黑简体" panose="02000000000000000000" pitchFamily="2" charset="-122"/>
                          <a:sym typeface="Huawei Sans" panose="020C0503030203020204" pitchFamily="34" charset="0"/>
                        </a:rPr>
                        <a:t>Specifies a logical subnet used to connect to an external network, that is, CIDR.</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000" dirty="0">
                          <a:latin typeface="Huawei Sans" panose="020C0503030203020204" pitchFamily="34" charset="0"/>
                          <a:ea typeface="方正兰亭黑简体" panose="02000000000000000000" pitchFamily="2" charset="-122"/>
                          <a:sym typeface="Huawei Sans" panose="020C0503030203020204" pitchFamily="34" charset="0"/>
                        </a:rPr>
                        <a:t>https://{ip}:{port}/controller/dc/v3/servicenetwork/external-connects/external-connect/{id}/action/add-cidrs</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10"/>
                  </a:ext>
                </a:extLst>
              </a:tr>
            </a:tbl>
          </a:graphicData>
        </a:graphic>
      </p:graphicFrame>
    </p:spTree>
    <p:extLst>
      <p:ext uri="{BB962C8B-B14F-4D97-AF65-F5344CB8AC3E}">
        <p14:creationId xmlns:p14="http://schemas.microsoft.com/office/powerpoint/2010/main" val="224127374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3200" dirty="0">
                <a:sym typeface="Huawei Sans" panose="020C0503030203020204" pitchFamily="34" charset="0"/>
              </a:rPr>
              <a:t>Neutron/</a:t>
            </a:r>
            <a:r>
              <a:rPr lang="en-US" sz="3200" dirty="0" err="1">
                <a:sym typeface="Huawei Sans" panose="020C0503030203020204" pitchFamily="34" charset="0"/>
              </a:rPr>
              <a:t>iMaster</a:t>
            </a:r>
            <a:r>
              <a:rPr lang="en-US" sz="3200" dirty="0">
                <a:sym typeface="Huawei Sans" panose="020C0503030203020204" pitchFamily="34" charset="0"/>
              </a:rPr>
              <a:t> NCE-Fabric Service Models and Physical Model Mapping</a:t>
            </a:r>
          </a:p>
        </p:txBody>
      </p:sp>
      <p:cxnSp>
        <p:nvCxnSpPr>
          <p:cNvPr id="88" name="直接连接符 238"/>
          <p:cNvCxnSpPr>
            <a:cxnSpLocks noChangeShapeType="1"/>
          </p:cNvCxnSpPr>
          <p:nvPr/>
        </p:nvCxnSpPr>
        <p:spPr bwMode="auto">
          <a:xfrm>
            <a:off x="4187788" y="1241841"/>
            <a:ext cx="0" cy="5139487"/>
          </a:xfrm>
          <a:prstGeom prst="line">
            <a:avLst/>
          </a:prstGeom>
          <a:noFill/>
          <a:ln w="15875" algn="ctr">
            <a:solidFill>
              <a:schemeClr val="tx1"/>
            </a:solidFill>
            <a:prstDash val="dash"/>
            <a:round/>
          </a:ln>
        </p:spPr>
      </p:cxnSp>
      <p:cxnSp>
        <p:nvCxnSpPr>
          <p:cNvPr id="91" name="直接连接符 238"/>
          <p:cNvCxnSpPr>
            <a:cxnSpLocks noChangeShapeType="1"/>
          </p:cNvCxnSpPr>
          <p:nvPr/>
        </p:nvCxnSpPr>
        <p:spPr bwMode="auto">
          <a:xfrm>
            <a:off x="7536160" y="1268760"/>
            <a:ext cx="0" cy="5139487"/>
          </a:xfrm>
          <a:prstGeom prst="line">
            <a:avLst/>
          </a:prstGeom>
          <a:noFill/>
          <a:ln w="15875" algn="ctr">
            <a:solidFill>
              <a:schemeClr val="tx1"/>
            </a:solidFill>
            <a:prstDash val="dash"/>
            <a:round/>
          </a:ln>
        </p:spPr>
      </p:cxnSp>
      <p:grpSp>
        <p:nvGrpSpPr>
          <p:cNvPr id="3" name="组合 2"/>
          <p:cNvGrpSpPr/>
          <p:nvPr/>
        </p:nvGrpSpPr>
        <p:grpSpPr>
          <a:xfrm>
            <a:off x="442913" y="1292719"/>
            <a:ext cx="11394045" cy="5037730"/>
            <a:chOff x="943604" y="1268760"/>
            <a:chExt cx="9918760" cy="4673322"/>
          </a:xfrm>
        </p:grpSpPr>
        <p:sp>
          <p:nvSpPr>
            <p:cNvPr id="221" name="矩形 220"/>
            <p:cNvSpPr/>
            <p:nvPr/>
          </p:nvSpPr>
          <p:spPr bwMode="auto">
            <a:xfrm>
              <a:off x="8406317" y="2280390"/>
              <a:ext cx="945657" cy="1174728"/>
            </a:xfrm>
            <a:prstGeom prst="rect">
              <a:avLst/>
            </a:prstGeom>
            <a:solidFill>
              <a:srgbClr val="FFFFFF"/>
            </a:solidFill>
            <a:ln w="9525" cap="flat" cmpd="sng" algn="ctr">
              <a:solidFill>
                <a:schemeClr val="tx1">
                  <a:lumMod val="75000"/>
                  <a:lumOff val="25000"/>
                </a:schemeClr>
              </a:solidFill>
              <a:prstDash val="solid"/>
            </a:ln>
            <a:effectLst/>
          </p:spPr>
          <p:txBody>
            <a:bodyPr wrap="square" lIns="0" tIns="60953" rIns="0" bIns="60953" rtlCol="0" anchor="ctr">
              <a:noAutofit/>
            </a:bodyPr>
            <a:lstStyle/>
            <a:p>
              <a:pPr marL="0" marR="0" lvl="0" indent="0" algn="ctr" defTabSz="914400" eaLnBrk="1" fontAlgn="ctr" latinLnBrk="0" hangingPunct="1">
                <a:lnSpc>
                  <a:spcPct val="100000"/>
                </a:lnSpc>
                <a:spcBef>
                  <a:spcPts val="0"/>
                </a:spcBef>
                <a:spcAft>
                  <a:spcPts val="0"/>
                </a:spcAft>
                <a:buClr>
                  <a:srgbClr val="CC9900"/>
                </a:buClr>
                <a:buSzTx/>
                <a:buFontTx/>
                <a:buNone/>
                <a:tabLst/>
                <a:defRPr/>
              </a:pPr>
              <a:endPar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7" name="矩形 226"/>
            <p:cNvSpPr/>
            <p:nvPr/>
          </p:nvSpPr>
          <p:spPr bwMode="auto">
            <a:xfrm>
              <a:off x="9655092" y="2289160"/>
              <a:ext cx="977412" cy="1174728"/>
            </a:xfrm>
            <a:prstGeom prst="rect">
              <a:avLst/>
            </a:prstGeom>
            <a:solidFill>
              <a:srgbClr val="FFFFFF"/>
            </a:solidFill>
            <a:ln w="9525" cap="flat" cmpd="sng" algn="ctr">
              <a:solidFill>
                <a:schemeClr val="tx1"/>
              </a:solidFill>
              <a:prstDash val="solid"/>
            </a:ln>
            <a:effectLst/>
          </p:spPr>
          <p:txBody>
            <a:bodyPr wrap="square" lIns="0" tIns="60953" rIns="0" bIns="60953" rtlCol="0" anchor="ctr">
              <a:noAutofit/>
            </a:bodyPr>
            <a:lstStyle/>
            <a:p>
              <a:pPr marL="0" marR="0" lvl="0" indent="0" algn="ctr" defTabSz="914400" eaLnBrk="1" fontAlgn="ctr" latinLnBrk="0" hangingPunct="1">
                <a:lnSpc>
                  <a:spcPct val="100000"/>
                </a:lnSpc>
                <a:spcBef>
                  <a:spcPts val="0"/>
                </a:spcBef>
                <a:spcAft>
                  <a:spcPts val="0"/>
                </a:spcAft>
                <a:buClr>
                  <a:srgbClr val="CC9900"/>
                </a:buClr>
                <a:buSzTx/>
                <a:buFontTx/>
                <a:buNone/>
                <a:tabLst/>
                <a:defRPr/>
              </a:pPr>
              <a:endPar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80" name="直接连接符 143"/>
            <p:cNvCxnSpPr>
              <a:cxnSpLocks noChangeShapeType="1"/>
              <a:stCxn id="183" idx="2"/>
              <a:endCxn id="185" idx="0"/>
            </p:cNvCxnSpPr>
            <p:nvPr/>
          </p:nvCxnSpPr>
          <p:spPr bwMode="auto">
            <a:xfrm>
              <a:off x="2366680" y="4756550"/>
              <a:ext cx="2993" cy="276539"/>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82" name="圆角矩形 181"/>
            <p:cNvSpPr/>
            <p:nvPr/>
          </p:nvSpPr>
          <p:spPr bwMode="auto">
            <a:xfrm>
              <a:off x="1941418" y="4026411"/>
              <a:ext cx="900887" cy="250324"/>
            </a:xfrm>
            <a:prstGeom prst="roundRect">
              <a:avLst/>
            </a:prstGeom>
            <a:solidFill>
              <a:srgbClr val="FFCC66"/>
            </a:solidFill>
            <a:ln w="15875" cap="flat" cmpd="sng" algn="ctr">
              <a:noFill/>
              <a:prstDash val="solid"/>
              <a:round/>
              <a:headEnd type="none" w="med" len="med"/>
              <a:tailEnd type="none" w="med" len="med"/>
            </a:ln>
            <a:effectLst/>
          </p:spPr>
          <p:txBody>
            <a:bodyPr vert="horz" wrap="square" lIns="0" tIns="45681" rIns="0" bIns="45681" numCol="1" rtlCol="0" anchor="ctr" anchorCtr="0" compatLnSpc="1">
              <a:prstTxWarp prst="textNoShape">
                <a:avLst/>
              </a:prstTxWarp>
              <a:noAutofit/>
            </a:bodyPr>
            <a:lstStyle/>
            <a:p>
              <a:pPr marL="0" marR="0" lvl="0" indent="0" algn="ctr" defTabSz="913578" eaLnBrk="1" fontAlgn="ctr" latinLnBrk="0" hangingPunct="1">
                <a:lnSpc>
                  <a:spcPct val="100000"/>
                </a:lnSpc>
                <a:spcBef>
                  <a:spcPts val="0"/>
                </a:spcBef>
                <a:spcAft>
                  <a:spcPts val="0"/>
                </a:spcAft>
                <a:buClr>
                  <a:srgbClr val="CC9900"/>
                </a:buClr>
                <a:buSzTx/>
                <a:buFontTx/>
                <a:buNone/>
                <a:tabLst/>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Router</a:t>
              </a:r>
            </a:p>
          </p:txBody>
        </p:sp>
        <p:sp>
          <p:nvSpPr>
            <p:cNvPr id="183" name="圆角矩形 119"/>
            <p:cNvSpPr>
              <a:spLocks noChangeArrowheads="1"/>
            </p:cNvSpPr>
            <p:nvPr/>
          </p:nvSpPr>
          <p:spPr bwMode="auto">
            <a:xfrm>
              <a:off x="1817651" y="4574682"/>
              <a:ext cx="1098058" cy="181869"/>
            </a:xfrm>
            <a:prstGeom prst="roundRect">
              <a:avLst>
                <a:gd name="adj" fmla="val 16667"/>
              </a:avLst>
            </a:prstGeom>
            <a:solidFill>
              <a:srgbClr val="FFB8B8"/>
            </a:solidFill>
            <a:ln w="15875" algn="ctr">
              <a:noFill/>
              <a:round/>
              <a:headEnd/>
              <a:tailEnd/>
            </a:ln>
          </p:spPr>
          <p:txBody>
            <a:bodyPr wrap="square" lIns="0" tIns="0" rIns="0" bIns="0" anchor="ctr">
              <a:noAutofit/>
            </a:bodyPr>
            <a:lstStyle/>
            <a:p>
              <a:pPr algn="ctr" fontAlgn="ctr">
                <a:spcBef>
                  <a:spcPts val="0"/>
                </a:spcBef>
                <a:spcAft>
                  <a:spcPts val="0"/>
                </a:spcAft>
                <a:buClr>
                  <a:srgbClr val="CC9900"/>
                </a:buCl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Network/Subnet</a:t>
              </a:r>
            </a:p>
          </p:txBody>
        </p:sp>
        <p:sp>
          <p:nvSpPr>
            <p:cNvPr id="185" name="圆角矩形 125"/>
            <p:cNvSpPr>
              <a:spLocks noChangeArrowheads="1"/>
            </p:cNvSpPr>
            <p:nvPr/>
          </p:nvSpPr>
          <p:spPr bwMode="auto">
            <a:xfrm>
              <a:off x="2036205" y="5033090"/>
              <a:ext cx="666936" cy="219235"/>
            </a:xfrm>
            <a:prstGeom prst="roundRect">
              <a:avLst>
                <a:gd name="adj" fmla="val 16667"/>
              </a:avLst>
            </a:prstGeom>
            <a:solidFill>
              <a:srgbClr val="FFB8B8"/>
            </a:solidFill>
            <a:ln w="15875" algn="ctr">
              <a:noFill/>
              <a:round/>
              <a:headEnd/>
              <a:tailEnd/>
            </a:ln>
          </p:spPr>
          <p:txBody>
            <a:bodyPr wrap="square" lIns="0" tIns="0" rIns="0" bIns="0" anchor="ctr">
              <a:noAutofit/>
            </a:bodyPr>
            <a:lstStyle/>
            <a:p>
              <a:pPr algn="ctr" fontAlgn="ctr">
                <a:spcBef>
                  <a:spcPts val="0"/>
                </a:spcBef>
                <a:spcAft>
                  <a:spcPts val="0"/>
                </a:spcAft>
                <a:buClr>
                  <a:srgbClr val="CC9900"/>
                </a:buCl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Port</a:t>
              </a:r>
            </a:p>
          </p:txBody>
        </p:sp>
        <p:cxnSp>
          <p:nvCxnSpPr>
            <p:cNvPr id="189" name="直接连接符 151"/>
            <p:cNvCxnSpPr>
              <a:cxnSpLocks noChangeShapeType="1"/>
              <a:stCxn id="182" idx="0"/>
              <a:endCxn id="268" idx="2"/>
            </p:cNvCxnSpPr>
            <p:nvPr/>
          </p:nvCxnSpPr>
          <p:spPr bwMode="auto">
            <a:xfrm flipV="1">
              <a:off x="2391862" y="2824730"/>
              <a:ext cx="14933" cy="120168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95" name="圆角矩形 174"/>
            <p:cNvSpPr>
              <a:spLocks noChangeArrowheads="1"/>
            </p:cNvSpPr>
            <p:nvPr/>
          </p:nvSpPr>
          <p:spPr bwMode="auto">
            <a:xfrm>
              <a:off x="5002691" y="5016952"/>
              <a:ext cx="1203414" cy="226715"/>
            </a:xfrm>
            <a:prstGeom prst="roundRect">
              <a:avLst>
                <a:gd name="adj" fmla="val 16667"/>
              </a:avLst>
            </a:prstGeom>
            <a:solidFill>
              <a:srgbClr val="FFB8B8"/>
            </a:solidFill>
            <a:ln w="15875" algn="ctr">
              <a:noFill/>
              <a:round/>
              <a:headEnd/>
              <a:tailEnd/>
            </a:ln>
          </p:spPr>
          <p:txBody>
            <a:bodyPr wrap="square" lIns="0" tIns="0" rIns="0" bIns="0" anchor="ctr">
              <a:noAutofit/>
            </a:bodyPr>
            <a:lstStyle/>
            <a:p>
              <a:pPr marL="0" marR="0" lvl="0" indent="0" algn="ctr" defTabSz="914400" eaLnBrk="1" fontAlgn="ctr" latinLnBrk="0" hangingPunct="1">
                <a:lnSpc>
                  <a:spcPct val="100000"/>
                </a:lnSpc>
                <a:spcBef>
                  <a:spcPts val="0"/>
                </a:spcBef>
                <a:spcAft>
                  <a:spcPts val="0"/>
                </a:spcAft>
                <a:buClr>
                  <a:srgbClr val="CC9900"/>
                </a:buClr>
                <a:buSzTx/>
                <a:buFontTx/>
                <a:buNone/>
                <a:tabLst/>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Logical port</a:t>
              </a:r>
            </a:p>
          </p:txBody>
        </p:sp>
        <p:sp>
          <p:nvSpPr>
            <p:cNvPr id="197" name="圆角矩形 176"/>
            <p:cNvSpPr>
              <a:spLocks noChangeArrowheads="1"/>
            </p:cNvSpPr>
            <p:nvPr/>
          </p:nvSpPr>
          <p:spPr bwMode="auto">
            <a:xfrm>
              <a:off x="5077606" y="4013007"/>
              <a:ext cx="1056440" cy="278830"/>
            </a:xfrm>
            <a:prstGeom prst="roundRect">
              <a:avLst>
                <a:gd name="adj" fmla="val 16667"/>
              </a:avLst>
            </a:prstGeom>
            <a:solidFill>
              <a:srgbClr val="FFCC66"/>
            </a:solidFill>
            <a:ln w="15875" cap="flat" cmpd="sng" algn="ctr">
              <a:noFill/>
              <a:prstDash val="solid"/>
              <a:round/>
              <a:headEnd type="none" w="med" len="med"/>
              <a:tailEnd type="none" w="med" len="med"/>
            </a:ln>
            <a:effectLst/>
          </p:spPr>
          <p:txBody>
            <a:bodyPr vert="horz" wrap="square" lIns="0" tIns="45681" rIns="0" bIns="45681" numCol="1" rtlCol="0" anchor="ctr" anchorCtr="0" compatLnSpc="1">
              <a:prstTxWarp prst="textNoShape">
                <a:avLst/>
              </a:prstTxWarp>
              <a:noAutofit/>
            </a:bodyPr>
            <a:lstStyle/>
            <a:p>
              <a:pPr marL="0" marR="0" lvl="0" indent="0" algn="ctr" defTabSz="913578" eaLnBrk="1" fontAlgn="ctr" latinLnBrk="0" hangingPunct="1">
                <a:lnSpc>
                  <a:spcPct val="100000"/>
                </a:lnSpc>
                <a:spcBef>
                  <a:spcPts val="0"/>
                </a:spcBef>
                <a:spcAft>
                  <a:spcPts val="0"/>
                </a:spcAft>
                <a:buClr>
                  <a:srgbClr val="CC9900"/>
                </a:buClr>
                <a:buSzTx/>
                <a:buFontTx/>
                <a:buNone/>
                <a:tabLst/>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Logical router</a:t>
              </a:r>
            </a:p>
          </p:txBody>
        </p:sp>
        <p:sp>
          <p:nvSpPr>
            <p:cNvPr id="201" name="圆角矩形 179"/>
            <p:cNvSpPr>
              <a:spLocks noChangeArrowheads="1"/>
            </p:cNvSpPr>
            <p:nvPr/>
          </p:nvSpPr>
          <p:spPr bwMode="auto">
            <a:xfrm>
              <a:off x="5074164" y="4536154"/>
              <a:ext cx="1064918" cy="288974"/>
            </a:xfrm>
            <a:prstGeom prst="roundRect">
              <a:avLst>
                <a:gd name="adj" fmla="val 16667"/>
              </a:avLst>
            </a:prstGeom>
            <a:solidFill>
              <a:srgbClr val="FFB8B8"/>
            </a:solidFill>
            <a:ln w="15875" algn="ctr">
              <a:noFill/>
              <a:round/>
              <a:headEnd/>
              <a:tailEnd/>
            </a:ln>
          </p:spPr>
          <p:txBody>
            <a:bodyPr wrap="square" lIns="0" tIns="0" rIns="0" bIns="0" anchor="ctr">
              <a:noAutofit/>
            </a:bodyPr>
            <a:lstStyle/>
            <a:p>
              <a:pPr algn="ctr" fontAlgn="ctr">
                <a:spcBef>
                  <a:spcPts val="0"/>
                </a:spcBef>
                <a:spcAft>
                  <a:spcPts val="0"/>
                </a:spcAft>
                <a:buClr>
                  <a:srgbClr val="CC9900"/>
                </a:buCl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Logical switch</a:t>
              </a:r>
            </a:p>
          </p:txBody>
        </p:sp>
        <p:cxnSp>
          <p:nvCxnSpPr>
            <p:cNvPr id="203" name="直接连接符 181"/>
            <p:cNvCxnSpPr>
              <a:cxnSpLocks noChangeShapeType="1"/>
              <a:stCxn id="201" idx="2"/>
              <a:endCxn id="195" idx="0"/>
            </p:cNvCxnSpPr>
            <p:nvPr/>
          </p:nvCxnSpPr>
          <p:spPr bwMode="auto">
            <a:xfrm flipH="1">
              <a:off x="5604398" y="4825128"/>
              <a:ext cx="2224" cy="19182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04" name="直接连接符 182"/>
            <p:cNvCxnSpPr>
              <a:cxnSpLocks noChangeShapeType="1"/>
              <a:stCxn id="197" idx="2"/>
              <a:endCxn id="201" idx="0"/>
            </p:cNvCxnSpPr>
            <p:nvPr/>
          </p:nvCxnSpPr>
          <p:spPr bwMode="auto">
            <a:xfrm>
              <a:off x="5605826" y="4291837"/>
              <a:ext cx="797" cy="244317"/>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05" name="圆角矩形 183"/>
            <p:cNvSpPr>
              <a:spLocks noChangeArrowheads="1"/>
            </p:cNvSpPr>
            <p:nvPr/>
          </p:nvSpPr>
          <p:spPr bwMode="auto">
            <a:xfrm>
              <a:off x="4875440" y="2491181"/>
              <a:ext cx="1472097" cy="333549"/>
            </a:xfrm>
            <a:prstGeom prst="roundRect">
              <a:avLst>
                <a:gd name="adj" fmla="val 16667"/>
              </a:avLst>
            </a:prstGeom>
            <a:solidFill>
              <a:srgbClr val="FFCC66"/>
            </a:solidFill>
            <a:ln w="15875" cap="flat" cmpd="sng" algn="ctr">
              <a:noFill/>
              <a:prstDash val="solid"/>
              <a:round/>
              <a:headEnd type="none" w="med" len="med"/>
              <a:tailEnd type="none" w="med" len="med"/>
            </a:ln>
            <a:effectLst/>
          </p:spPr>
          <p:txBody>
            <a:bodyPr vert="horz" wrap="square" lIns="0" tIns="45681" rIns="0" bIns="45681" numCol="1" rtlCol="0" anchor="ctr" anchorCtr="0" compatLnSpc="1">
              <a:prstTxWarp prst="textNoShape">
                <a:avLst/>
              </a:prstTxWarp>
              <a:noAutofit/>
            </a:bodyPr>
            <a:lstStyle/>
            <a:p>
              <a:pPr algn="ctr" defTabSz="913578" fontAlgn="ctr">
                <a:spcBef>
                  <a:spcPts val="0"/>
                </a:spcBef>
                <a:spcAft>
                  <a:spcPts val="0"/>
                </a:spcAft>
                <a:buClr>
                  <a:srgbClr val="CC9900"/>
                </a:buCl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External gateway</a:t>
              </a:r>
            </a:p>
          </p:txBody>
        </p:sp>
        <p:sp>
          <p:nvSpPr>
            <p:cNvPr id="207" name="圆角矩形 185"/>
            <p:cNvSpPr>
              <a:spLocks noChangeArrowheads="1"/>
            </p:cNvSpPr>
            <p:nvPr/>
          </p:nvSpPr>
          <p:spPr bwMode="auto">
            <a:xfrm>
              <a:off x="5959137" y="3485928"/>
              <a:ext cx="1000959" cy="218387"/>
            </a:xfrm>
            <a:prstGeom prst="roundRect">
              <a:avLst>
                <a:gd name="adj" fmla="val 16667"/>
              </a:avLst>
            </a:prstGeom>
            <a:solidFill>
              <a:srgbClr val="FFCC66"/>
            </a:solidFill>
            <a:ln w="15875" cap="flat" cmpd="sng" algn="ctr">
              <a:noFill/>
              <a:prstDash val="solid"/>
              <a:round/>
              <a:headEnd type="none" w="med" len="med"/>
              <a:tailEnd type="none" w="med" len="med"/>
            </a:ln>
            <a:effectLst/>
          </p:spPr>
          <p:txBody>
            <a:bodyPr vert="horz" wrap="square" lIns="0" tIns="45681" rIns="0" bIns="45681" numCol="1" rtlCol="0" anchor="ctr" anchorCtr="0" compatLnSpc="1">
              <a:prstTxWarp prst="textNoShape">
                <a:avLst/>
              </a:prstTxWarp>
              <a:noAutofit/>
            </a:bodyPr>
            <a:lstStyle/>
            <a:p>
              <a:pPr algn="ctr" defTabSz="913578" fontAlgn="ctr">
                <a:spcBef>
                  <a:spcPts val="0"/>
                </a:spcBef>
                <a:spcAft>
                  <a:spcPts val="0"/>
                </a:spcAft>
                <a:buClr>
                  <a:srgbClr val="CC9900"/>
                </a:buCl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Logical VAS</a:t>
              </a:r>
              <a:endParaRPr lang="en-US" altLang="zh-CN" sz="1400" kern="0" dirty="0">
                <a:solidFill>
                  <a:srgbClr val="00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213" name="肘形连接符 224"/>
            <p:cNvCxnSpPr>
              <a:cxnSpLocks noChangeShapeType="1"/>
            </p:cNvCxnSpPr>
            <p:nvPr/>
          </p:nvCxnSpPr>
          <p:spPr bwMode="auto">
            <a:xfrm flipV="1">
              <a:off x="2681458" y="5157699"/>
              <a:ext cx="2299550" cy="12397"/>
            </a:xfrm>
            <a:prstGeom prst="bentConnector3">
              <a:avLst>
                <a:gd name="adj1" fmla="val 100973"/>
              </a:avLst>
            </a:prstGeom>
            <a:noFill/>
            <a:ln w="19050" algn="ctr">
              <a:solidFill>
                <a:srgbClr val="FD0000"/>
              </a:solidFill>
              <a:round/>
              <a:headEnd/>
              <a:tailEnd/>
            </a:ln>
          </p:spPr>
        </p:cxnSp>
        <p:cxnSp>
          <p:nvCxnSpPr>
            <p:cNvPr id="214" name="肘形连接符 227"/>
            <p:cNvCxnSpPr>
              <a:cxnSpLocks noChangeShapeType="1"/>
              <a:stCxn id="183" idx="3"/>
              <a:endCxn id="201" idx="1"/>
            </p:cNvCxnSpPr>
            <p:nvPr/>
          </p:nvCxnSpPr>
          <p:spPr bwMode="auto">
            <a:xfrm>
              <a:off x="2915709" y="4665616"/>
              <a:ext cx="2158454" cy="15025"/>
            </a:xfrm>
            <a:prstGeom prst="bentConnector3">
              <a:avLst>
                <a:gd name="adj1" fmla="val 99441"/>
              </a:avLst>
            </a:prstGeom>
            <a:noFill/>
            <a:ln w="19050" algn="ctr">
              <a:solidFill>
                <a:srgbClr val="FD0000"/>
              </a:solidFill>
              <a:round/>
              <a:headEnd/>
              <a:tailEnd/>
            </a:ln>
          </p:spPr>
        </p:cxnSp>
        <p:cxnSp>
          <p:nvCxnSpPr>
            <p:cNvPr id="215" name="肘形连接符 228"/>
            <p:cNvCxnSpPr>
              <a:cxnSpLocks noChangeShapeType="1"/>
              <a:stCxn id="182" idx="3"/>
              <a:endCxn id="197" idx="1"/>
            </p:cNvCxnSpPr>
            <p:nvPr/>
          </p:nvCxnSpPr>
          <p:spPr bwMode="auto">
            <a:xfrm>
              <a:off x="2842305" y="4151573"/>
              <a:ext cx="2235300" cy="849"/>
            </a:xfrm>
            <a:prstGeom prst="bentConnector3">
              <a:avLst>
                <a:gd name="adj1" fmla="val 50000"/>
              </a:avLst>
            </a:prstGeom>
            <a:noFill/>
            <a:ln w="19050" algn="ctr">
              <a:solidFill>
                <a:srgbClr val="FF9900"/>
              </a:solidFill>
              <a:round/>
              <a:headEnd/>
              <a:tailEnd/>
            </a:ln>
          </p:spPr>
        </p:cxnSp>
        <p:sp>
          <p:nvSpPr>
            <p:cNvPr id="218" name="圆角矩形 233"/>
            <p:cNvSpPr>
              <a:spLocks noChangeArrowheads="1"/>
            </p:cNvSpPr>
            <p:nvPr/>
          </p:nvSpPr>
          <p:spPr bwMode="auto">
            <a:xfrm>
              <a:off x="5002691" y="5668301"/>
              <a:ext cx="865793" cy="259045"/>
            </a:xfrm>
            <a:prstGeom prst="roundRect">
              <a:avLst>
                <a:gd name="adj" fmla="val 16667"/>
              </a:avLst>
            </a:prstGeom>
            <a:solidFill>
              <a:srgbClr val="F4FBFE"/>
            </a:solidFill>
            <a:ln w="1587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spcBef>
                  <a:spcPts val="0"/>
                </a:spcBef>
                <a:spcAft>
                  <a:spcPts val="0"/>
                </a:spcAft>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End port</a:t>
              </a:r>
            </a:p>
          </p:txBody>
        </p:sp>
        <p:cxnSp>
          <p:nvCxnSpPr>
            <p:cNvPr id="219" name="直接连接符 234"/>
            <p:cNvCxnSpPr>
              <a:cxnSpLocks noChangeShapeType="1"/>
            </p:cNvCxnSpPr>
            <p:nvPr/>
          </p:nvCxnSpPr>
          <p:spPr bwMode="auto">
            <a:xfrm flipH="1" flipV="1">
              <a:off x="5442725" y="5256178"/>
              <a:ext cx="1594" cy="41212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20" name="直接连接符 219"/>
            <p:cNvCxnSpPr>
              <a:stCxn id="306" idx="2"/>
              <a:endCxn id="129" idx="0"/>
            </p:cNvCxnSpPr>
            <p:nvPr/>
          </p:nvCxnSpPr>
          <p:spPr bwMode="auto">
            <a:xfrm>
              <a:off x="8879145" y="2164429"/>
              <a:ext cx="6599" cy="22545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22" name="直接连接符 221"/>
            <p:cNvCxnSpPr>
              <a:stCxn id="238" idx="2"/>
              <a:endCxn id="119" idx="0"/>
            </p:cNvCxnSpPr>
            <p:nvPr/>
          </p:nvCxnSpPr>
          <p:spPr bwMode="auto">
            <a:xfrm flipH="1">
              <a:off x="8470443" y="4124081"/>
              <a:ext cx="423180" cy="25527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23" name="直接连接符 222"/>
            <p:cNvCxnSpPr>
              <a:stCxn id="238" idx="2"/>
              <a:endCxn id="132" idx="0"/>
            </p:cNvCxnSpPr>
            <p:nvPr/>
          </p:nvCxnSpPr>
          <p:spPr bwMode="auto">
            <a:xfrm>
              <a:off x="8893622" y="4124081"/>
              <a:ext cx="905502" cy="266364"/>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25" name="矩形 224"/>
            <p:cNvSpPr/>
            <p:nvPr/>
          </p:nvSpPr>
          <p:spPr>
            <a:xfrm>
              <a:off x="8847260" y="2222552"/>
              <a:ext cx="951865" cy="257887"/>
            </a:xfrm>
            <a:prstGeom prst="rect">
              <a:avLst/>
            </a:prstGeom>
          </p:spPr>
          <p:txBody>
            <a:bodyPr wrap="square">
              <a:noAutofit/>
            </a:bodyPr>
            <a:lstStyle/>
            <a:p>
              <a:pPr marL="0" marR="0" lvl="0" indent="0" algn="ctr" defTabSz="914400" eaLnBrk="1" fontAlgn="ctr" latinLnBrk="0" hangingPunct="1">
                <a:lnSpc>
                  <a:spcPct val="100000"/>
                </a:lnSpc>
                <a:spcBef>
                  <a:spcPts val="0"/>
                </a:spcBef>
                <a:spcAft>
                  <a:spcPts val="0"/>
                </a:spcAft>
                <a:buClr>
                  <a:srgbClr val="CC9900"/>
                </a:buClr>
                <a:buSzTx/>
                <a:buFontTx/>
                <a:buNone/>
                <a:tabLst/>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Border leaf</a:t>
              </a:r>
              <a:endParaRPr kumimoji="0" lang="en-US" altLang="zh-CN"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6" name="椭圆 225"/>
            <p:cNvSpPr/>
            <p:nvPr/>
          </p:nvSpPr>
          <p:spPr bwMode="auto">
            <a:xfrm>
              <a:off x="8579289" y="3029835"/>
              <a:ext cx="623438" cy="327157"/>
            </a:xfrm>
            <a:prstGeom prst="ellipse">
              <a:avLst/>
            </a:prstGeom>
            <a:solidFill>
              <a:srgbClr val="FFCC66"/>
            </a:solidFill>
            <a:ln w="9525" cap="flat" cmpd="sng" algn="ctr">
              <a:noFill/>
              <a:prstDash val="solid"/>
              <a:round/>
              <a:headEnd type="none" w="med" len="med"/>
              <a:tailEnd type="none" w="med" len="med"/>
            </a:ln>
            <a:effectLst/>
          </p:spPr>
          <p:txBody>
            <a:bodyPr vert="horz" wrap="square" lIns="0" tIns="45681" rIns="0" bIns="45681" numCol="1" rtlCol="0" anchor="ctr" anchorCtr="0" compatLnSpc="1">
              <a:prstTxWarp prst="textNoShape">
                <a:avLst/>
              </a:prstTxWarp>
              <a:noAutofit/>
            </a:bodyPr>
            <a:lstStyle/>
            <a:p>
              <a:pPr marL="0" marR="0" lvl="0" indent="0" algn="ctr" defTabSz="913578" eaLnBrk="1" fontAlgn="ctr" latinLnBrk="0" hangingPunct="1">
                <a:lnSpc>
                  <a:spcPct val="100000"/>
                </a:lnSpc>
                <a:spcBef>
                  <a:spcPts val="0"/>
                </a:spcBef>
                <a:spcAft>
                  <a:spcPts val="0"/>
                </a:spcAft>
                <a:buClr>
                  <a:srgbClr val="CC9900"/>
                </a:buClr>
                <a:buSzTx/>
                <a:buFontTx/>
                <a:buNone/>
                <a:tabLst/>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VRF</a:t>
              </a:r>
            </a:p>
            <a:p>
              <a:pPr marL="0" marR="0" lvl="0" indent="0" algn="ctr" defTabSz="913578" eaLnBrk="1" fontAlgn="ctr" latinLnBrk="0" hangingPunct="1">
                <a:lnSpc>
                  <a:spcPct val="100000"/>
                </a:lnSpc>
                <a:spcBef>
                  <a:spcPts val="0"/>
                </a:spcBef>
                <a:spcAft>
                  <a:spcPts val="0"/>
                </a:spcAft>
                <a:buClr>
                  <a:srgbClr val="CC9900"/>
                </a:buClr>
                <a:buSzTx/>
                <a:buFontTx/>
                <a:buNone/>
                <a:tabLst/>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(DVR)</a:t>
              </a:r>
              <a:endPar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31" name="矩形 230"/>
            <p:cNvSpPr/>
            <p:nvPr/>
          </p:nvSpPr>
          <p:spPr bwMode="auto">
            <a:xfrm>
              <a:off x="8038222" y="4443989"/>
              <a:ext cx="1183580" cy="698649"/>
            </a:xfrm>
            <a:prstGeom prst="rect">
              <a:avLst/>
            </a:prstGeom>
            <a:solidFill>
              <a:srgbClr val="FFFFFF"/>
            </a:solidFill>
            <a:ln w="9525" cap="flat" cmpd="sng" algn="ctr">
              <a:solidFill>
                <a:schemeClr val="tx1"/>
              </a:solidFill>
              <a:prstDash val="solid"/>
            </a:ln>
            <a:effectLst/>
          </p:spPr>
          <p:txBody>
            <a:bodyPr wrap="square" lIns="0" tIns="60953" rIns="0" bIns="60953" rtlCol="0" anchor="ctr">
              <a:noAutofit/>
            </a:bodyPr>
            <a:lstStyle/>
            <a:p>
              <a:pPr algn="ctr" defTabSz="914400" fontAlgn="ctr">
                <a:buClr>
                  <a:srgbClr val="CC9900"/>
                </a:buClr>
              </a:pPr>
              <a:endParaRPr lang="en-US" altLang="zh-CN" sz="14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2" name="椭圆 231"/>
            <p:cNvSpPr/>
            <p:nvPr/>
          </p:nvSpPr>
          <p:spPr bwMode="auto">
            <a:xfrm>
              <a:off x="8566033" y="4473116"/>
              <a:ext cx="660862" cy="327157"/>
            </a:xfrm>
            <a:prstGeom prst="ellipse">
              <a:avLst/>
            </a:prstGeom>
            <a:solidFill>
              <a:srgbClr val="FFCC66"/>
            </a:solidFill>
            <a:ln w="9525" cap="flat" cmpd="sng" algn="ctr">
              <a:noFill/>
              <a:prstDash val="solid"/>
              <a:round/>
              <a:headEnd type="none" w="med" len="med"/>
              <a:tailEnd type="none" w="med" len="med"/>
            </a:ln>
            <a:effectLst/>
          </p:spPr>
          <p:txBody>
            <a:bodyPr vert="horz" wrap="square" lIns="0" tIns="45681" rIns="0" bIns="45681" numCol="1" rtlCol="0" anchor="ctr" anchorCtr="0" compatLnSpc="1">
              <a:prstTxWarp prst="textNoShape">
                <a:avLst/>
              </a:prstTxWarp>
              <a:noAutofit/>
            </a:bodyPr>
            <a:lstStyle/>
            <a:p>
              <a:pPr marL="0" marR="0" lvl="0" indent="0" algn="ctr" defTabSz="913578" eaLnBrk="1" fontAlgn="ctr" latinLnBrk="0" hangingPunct="1">
                <a:lnSpc>
                  <a:spcPct val="100000"/>
                </a:lnSpc>
                <a:spcBef>
                  <a:spcPts val="0"/>
                </a:spcBef>
                <a:spcAft>
                  <a:spcPts val="0"/>
                </a:spcAft>
                <a:buClr>
                  <a:srgbClr val="CC9900"/>
                </a:buClr>
                <a:buSzTx/>
                <a:buFontTx/>
                <a:buNone/>
                <a:tabLst/>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VRF</a:t>
              </a:r>
            </a:p>
            <a:p>
              <a:pPr marL="0" marR="0" lvl="0" indent="0" algn="ctr" defTabSz="913578" eaLnBrk="1" fontAlgn="ctr" latinLnBrk="0" hangingPunct="1">
                <a:lnSpc>
                  <a:spcPct val="100000"/>
                </a:lnSpc>
                <a:spcBef>
                  <a:spcPts val="0"/>
                </a:spcBef>
                <a:spcAft>
                  <a:spcPts val="0"/>
                </a:spcAft>
                <a:buClr>
                  <a:srgbClr val="CC9900"/>
                </a:buClr>
                <a:buSzTx/>
                <a:buFontTx/>
                <a:buNone/>
                <a:tabLst/>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(DVR)</a:t>
              </a:r>
              <a:endPar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33" name="矩形 232"/>
            <p:cNvSpPr/>
            <p:nvPr/>
          </p:nvSpPr>
          <p:spPr bwMode="auto">
            <a:xfrm>
              <a:off x="9430315" y="4460900"/>
              <a:ext cx="1104262" cy="681738"/>
            </a:xfrm>
            <a:prstGeom prst="rect">
              <a:avLst/>
            </a:prstGeom>
            <a:solidFill>
              <a:srgbClr val="FFFFFF"/>
            </a:solidFill>
            <a:ln w="9525" cap="flat" cmpd="sng" algn="ctr">
              <a:solidFill>
                <a:schemeClr val="tx1"/>
              </a:solidFill>
              <a:prstDash val="solid"/>
            </a:ln>
            <a:effectLst/>
          </p:spPr>
          <p:txBody>
            <a:bodyPr wrap="square" lIns="0" tIns="60953" rIns="0" bIns="60953" rtlCol="0" anchor="ctr">
              <a:noAutofit/>
            </a:bodyPr>
            <a:lstStyle/>
            <a:p>
              <a:pPr algn="ctr" defTabSz="914400" fontAlgn="ctr">
                <a:buClr>
                  <a:srgbClr val="CC9900"/>
                </a:buClr>
              </a:pPr>
              <a:endParaRPr lang="en-US" altLang="zh-CN" sz="14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34" name="直接连接符 233"/>
            <p:cNvCxnSpPr/>
            <p:nvPr/>
          </p:nvCxnSpPr>
          <p:spPr bwMode="auto">
            <a:xfrm>
              <a:off x="8375314" y="5107938"/>
              <a:ext cx="165" cy="581588"/>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35" name="矩形 234"/>
            <p:cNvSpPr/>
            <p:nvPr/>
          </p:nvSpPr>
          <p:spPr>
            <a:xfrm>
              <a:off x="7877777" y="4099886"/>
              <a:ext cx="543156" cy="294728"/>
            </a:xfrm>
            <a:prstGeom prst="rect">
              <a:avLst/>
            </a:prstGeom>
          </p:spPr>
          <p:txBody>
            <a:bodyPr wrap="square">
              <a:noAutofit/>
            </a:bodyPr>
            <a:lstStyle/>
            <a:p>
              <a:pPr marL="0" marR="0" lvl="0" indent="0" algn="ctr" defTabSz="914400" eaLnBrk="1" fontAlgn="ctr" latinLnBrk="0" hangingPunct="1">
                <a:lnSpc>
                  <a:spcPct val="100000"/>
                </a:lnSpc>
                <a:spcBef>
                  <a:spcPts val="0"/>
                </a:spcBef>
                <a:spcAft>
                  <a:spcPts val="0"/>
                </a:spcAft>
                <a:buClr>
                  <a:srgbClr val="CC9900"/>
                </a:buClr>
                <a:buSzTx/>
                <a:buFontTx/>
                <a:buNone/>
                <a:tabLst/>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Leaf</a:t>
              </a:r>
              <a:endPar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8" name="矩形 237"/>
            <p:cNvSpPr/>
            <p:nvPr/>
          </p:nvSpPr>
          <p:spPr bwMode="auto">
            <a:xfrm>
              <a:off x="8578099" y="3778975"/>
              <a:ext cx="631046" cy="345106"/>
            </a:xfrm>
            <a:prstGeom prst="rect">
              <a:avLst/>
            </a:prstGeom>
            <a:solidFill>
              <a:srgbClr val="F4FBFE"/>
            </a:solidFill>
            <a:ln w="19050" cap="flat" cmpd="sng" algn="ctr">
              <a:solidFill>
                <a:srgbClr val="99DFF9"/>
              </a:solidFill>
              <a:prstDash val="solid"/>
            </a:ln>
            <a:effectLst/>
          </p:spPr>
          <p:txBody>
            <a:bodyPr wrap="square" lIns="0" tIns="60953" rIns="0" bIns="60953" rtlCol="0" anchor="ctr">
              <a:noAutofit/>
            </a:bodyPr>
            <a:lstStyle/>
            <a:p>
              <a:pPr marL="0" marR="0" lvl="0" indent="0" algn="ctr" defTabSz="914400" eaLnBrk="1" fontAlgn="ctr" latinLnBrk="0" hangingPunct="1">
                <a:lnSpc>
                  <a:spcPct val="100000"/>
                </a:lnSpc>
                <a:spcBef>
                  <a:spcPts val="0"/>
                </a:spcBef>
                <a:spcAft>
                  <a:spcPts val="0"/>
                </a:spcAft>
                <a:buClr>
                  <a:srgbClr val="CC9900"/>
                </a:buClr>
                <a:buSzTx/>
                <a:buFontTx/>
                <a:buNone/>
                <a:tabLst/>
                <a:defRPr/>
              </a:pPr>
              <a:r>
                <a:rPr lang="en-US" sz="1400" dirty="0">
                  <a:solidFill>
                    <a:srgbClr val="FFFFFF">
                      <a:lumMod val="50000"/>
                    </a:srgbClr>
                  </a:solidFill>
                  <a:latin typeface="Huawei Sans" panose="020C0503030203020204" pitchFamily="34" charset="0"/>
                  <a:ea typeface="方正兰亭黑简体" panose="02000000000000000000" pitchFamily="2" charset="-122"/>
                  <a:sym typeface="Huawei Sans" panose="020C0503030203020204" pitchFamily="34" charset="0"/>
                </a:rPr>
                <a:t>Spine</a:t>
              </a:r>
            </a:p>
          </p:txBody>
        </p:sp>
        <p:cxnSp>
          <p:nvCxnSpPr>
            <p:cNvPr id="239" name="直接连接符 238"/>
            <p:cNvCxnSpPr>
              <a:stCxn id="144" idx="2"/>
              <a:endCxn id="238" idx="0"/>
            </p:cNvCxnSpPr>
            <p:nvPr/>
          </p:nvCxnSpPr>
          <p:spPr bwMode="auto">
            <a:xfrm flipH="1">
              <a:off x="8893622" y="3595121"/>
              <a:ext cx="828" cy="183854"/>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41" name="椭圆 240"/>
            <p:cNvSpPr/>
            <p:nvPr/>
          </p:nvSpPr>
          <p:spPr bwMode="auto">
            <a:xfrm>
              <a:off x="9899601" y="4484686"/>
              <a:ext cx="623438" cy="327157"/>
            </a:xfrm>
            <a:prstGeom prst="ellipse">
              <a:avLst/>
            </a:prstGeom>
            <a:solidFill>
              <a:srgbClr val="FFCC66"/>
            </a:solidFill>
            <a:ln w="9525" cap="flat" cmpd="sng" algn="ctr">
              <a:noFill/>
              <a:prstDash val="solid"/>
              <a:round/>
              <a:headEnd type="none" w="med" len="med"/>
              <a:tailEnd type="none" w="med" len="med"/>
            </a:ln>
            <a:effectLst/>
          </p:spPr>
          <p:txBody>
            <a:bodyPr vert="horz" wrap="square" lIns="0" tIns="45681" rIns="0" bIns="45681" numCol="1" rtlCol="0" anchor="ctr" anchorCtr="0" compatLnSpc="1">
              <a:prstTxWarp prst="textNoShape">
                <a:avLst/>
              </a:prstTxWarp>
              <a:noAutofit/>
            </a:bodyPr>
            <a:lstStyle/>
            <a:p>
              <a:pPr algn="ctr" defTabSz="913578" fontAlgn="ctr">
                <a:spcBef>
                  <a:spcPts val="0"/>
                </a:spcBef>
                <a:spcAft>
                  <a:spcPts val="0"/>
                </a:spcAft>
                <a:buClr>
                  <a:srgbClr val="CC9900"/>
                </a:buCl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VRF</a:t>
              </a:r>
            </a:p>
            <a:p>
              <a:pPr algn="ctr" defTabSz="913578" fontAlgn="ctr">
                <a:spcBef>
                  <a:spcPts val="0"/>
                </a:spcBef>
                <a:spcAft>
                  <a:spcPts val="0"/>
                </a:spcAft>
                <a:buClr>
                  <a:srgbClr val="CC9900"/>
                </a:buCl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(DVR)</a:t>
              </a:r>
            </a:p>
          </p:txBody>
        </p:sp>
        <p:sp>
          <p:nvSpPr>
            <p:cNvPr id="242" name="矩形 241"/>
            <p:cNvSpPr/>
            <p:nvPr/>
          </p:nvSpPr>
          <p:spPr bwMode="auto">
            <a:xfrm flipH="1">
              <a:off x="9586935" y="4941168"/>
              <a:ext cx="318300" cy="189668"/>
            </a:xfrm>
            <a:prstGeom prst="rect">
              <a:avLst/>
            </a:prstGeom>
            <a:solidFill>
              <a:srgbClr val="FFB8B8"/>
            </a:solidFill>
            <a:ln w="9525" algn="ctr">
              <a:noFill/>
              <a:round/>
              <a:headEnd/>
              <a:tailEnd/>
            </a:ln>
          </p:spPr>
          <p:txBody>
            <a:bodyPr wrap="square" lIns="0" tIns="0" rIns="0" bIns="0" anchor="ctr">
              <a:noAutofit/>
            </a:bodyPr>
            <a:lstStyle/>
            <a:p>
              <a:pPr marL="0" marR="0" lvl="0" indent="0" algn="ctr" defTabSz="914400" eaLnBrk="1" fontAlgn="ctr" latinLnBrk="0" hangingPunct="1">
                <a:lnSpc>
                  <a:spcPct val="100000"/>
                </a:lnSpc>
                <a:spcBef>
                  <a:spcPts val="0"/>
                </a:spcBef>
                <a:spcAft>
                  <a:spcPts val="0"/>
                </a:spcAft>
                <a:buClr>
                  <a:srgbClr val="CC9900"/>
                </a:buClr>
                <a:buSzTx/>
                <a:buFontTx/>
                <a:buNone/>
                <a:tabLst/>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BD</a:t>
              </a:r>
            </a:p>
          </p:txBody>
        </p:sp>
        <p:sp>
          <p:nvSpPr>
            <p:cNvPr id="245" name="矩形 244"/>
            <p:cNvSpPr/>
            <p:nvPr/>
          </p:nvSpPr>
          <p:spPr bwMode="auto">
            <a:xfrm>
              <a:off x="9799685" y="3082136"/>
              <a:ext cx="631046" cy="210383"/>
            </a:xfrm>
            <a:prstGeom prst="rect">
              <a:avLst/>
            </a:prstGeom>
            <a:solidFill>
              <a:srgbClr val="FFCC66"/>
            </a:solidFill>
            <a:ln w="15875" cap="flat" cmpd="sng" algn="ctr">
              <a:noFill/>
              <a:prstDash val="solid"/>
              <a:round/>
              <a:headEnd type="none" w="med" len="med"/>
              <a:tailEnd type="none" w="med" len="med"/>
            </a:ln>
            <a:effectLst/>
          </p:spPr>
          <p:txBody>
            <a:bodyPr vert="horz" wrap="square" lIns="0" tIns="45681" rIns="0" bIns="45681" numCol="1" rtlCol="0" anchor="ctr" anchorCtr="0" compatLnSpc="1">
              <a:prstTxWarp prst="textNoShape">
                <a:avLst/>
              </a:prstTxWarp>
              <a:noAutofit/>
            </a:bodyPr>
            <a:lstStyle/>
            <a:p>
              <a:pPr marL="0" marR="0" lvl="0" indent="0" algn="ctr" defTabSz="913578" eaLnBrk="1" fontAlgn="ctr" latinLnBrk="0" hangingPunct="1">
                <a:lnSpc>
                  <a:spcPct val="100000"/>
                </a:lnSpc>
                <a:spcBef>
                  <a:spcPts val="0"/>
                </a:spcBef>
                <a:spcAft>
                  <a:spcPts val="0"/>
                </a:spcAft>
                <a:buClr>
                  <a:srgbClr val="CC9900"/>
                </a:buClr>
                <a:buSzTx/>
                <a:buFontTx/>
                <a:buNone/>
                <a:tabLst/>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vsys1</a:t>
              </a:r>
            </a:p>
          </p:txBody>
        </p:sp>
        <p:sp>
          <p:nvSpPr>
            <p:cNvPr id="247" name="椭圆 246"/>
            <p:cNvSpPr/>
            <p:nvPr/>
          </p:nvSpPr>
          <p:spPr bwMode="auto">
            <a:xfrm>
              <a:off x="8506869" y="2494486"/>
              <a:ext cx="765545" cy="327157"/>
            </a:xfrm>
            <a:prstGeom prst="ellipse">
              <a:avLst/>
            </a:prstGeom>
            <a:solidFill>
              <a:srgbClr val="FFCC66"/>
            </a:solidFill>
            <a:ln w="9525" cap="flat" cmpd="sng" algn="ctr">
              <a:noFill/>
              <a:prstDash val="solid"/>
              <a:round/>
              <a:headEnd type="none" w="med" len="med"/>
              <a:tailEnd type="none" w="med" len="med"/>
            </a:ln>
            <a:effectLst/>
          </p:spPr>
          <p:txBody>
            <a:bodyPr vert="horz" wrap="square" lIns="0" tIns="45681" rIns="0" bIns="45681" numCol="1" rtlCol="0" anchor="ctr" anchorCtr="0" compatLnSpc="1">
              <a:prstTxWarp prst="textNoShape">
                <a:avLst/>
              </a:prstTxWarp>
              <a:noAutofit/>
            </a:bodyPr>
            <a:lstStyle/>
            <a:p>
              <a:pPr marL="0" marR="0" lvl="0" indent="0" algn="ctr" defTabSz="684028" eaLnBrk="1" fontAlgn="ctr" latinLnBrk="0" hangingPunct="1">
                <a:lnSpc>
                  <a:spcPct val="100000"/>
                </a:lnSpc>
                <a:spcBef>
                  <a:spcPts val="0"/>
                </a:spcBef>
                <a:spcAft>
                  <a:spcPts val="0"/>
                </a:spcAft>
                <a:buClr>
                  <a:srgbClr val="CC9900"/>
                </a:buClr>
                <a:buSzTx/>
                <a:buFontTx/>
                <a:buNone/>
                <a:tabLst/>
                <a:defRPr/>
              </a:pPr>
              <a:endPar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0" marR="0" lvl="0" indent="0" algn="ctr" defTabSz="684028" eaLnBrk="1" fontAlgn="ctr" latinLnBrk="0" hangingPunct="1">
                <a:lnSpc>
                  <a:spcPct val="100000"/>
                </a:lnSpc>
                <a:spcBef>
                  <a:spcPts val="0"/>
                </a:spcBef>
                <a:spcAft>
                  <a:spcPts val="0"/>
                </a:spcAft>
                <a:buClr>
                  <a:srgbClr val="CC9900"/>
                </a:buClr>
                <a:buSzTx/>
                <a:buFontTx/>
                <a:buNone/>
                <a:tabLst/>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Ext VRF</a:t>
              </a:r>
              <a:endParaRPr kumimoji="0" lang="en-US" altLang="zh-CN" sz="1400" b="0" i="0" u="none" strike="noStrike" kern="0" cap="none" spc="0" normalizeH="0" baseline="0" noProof="0" dirty="0">
                <a:ln>
                  <a:noFill/>
                </a:ln>
                <a:solidFill>
                  <a:srgbClr val="FF0000"/>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0" marR="0" lvl="0" indent="0" algn="ctr" defTabSz="684028" eaLnBrk="1" fontAlgn="ctr" latinLnBrk="0" hangingPunct="1">
                <a:lnSpc>
                  <a:spcPct val="100000"/>
                </a:lnSpc>
                <a:spcBef>
                  <a:spcPts val="0"/>
                </a:spcBef>
                <a:spcAft>
                  <a:spcPts val="0"/>
                </a:spcAft>
                <a:buClr>
                  <a:srgbClr val="CC9900"/>
                </a:buClr>
                <a:buSzTx/>
                <a:buFontTx/>
                <a:buNone/>
                <a:tabLst/>
                <a:defRPr/>
              </a:pPr>
              <a:endPar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52" name="肘形连接符 342"/>
            <p:cNvCxnSpPr>
              <a:cxnSpLocks noChangeShapeType="1"/>
            </p:cNvCxnSpPr>
            <p:nvPr/>
          </p:nvCxnSpPr>
          <p:spPr bwMode="auto">
            <a:xfrm>
              <a:off x="6230495" y="5130310"/>
              <a:ext cx="2120430" cy="12329"/>
            </a:xfrm>
            <a:prstGeom prst="bentConnector3">
              <a:avLst>
                <a:gd name="adj1" fmla="val -741"/>
              </a:avLst>
            </a:prstGeom>
            <a:noFill/>
            <a:ln w="19050" algn="ctr">
              <a:solidFill>
                <a:srgbClr val="FD0000"/>
              </a:solidFill>
              <a:round/>
              <a:headEnd/>
              <a:tailEnd/>
            </a:ln>
          </p:spPr>
        </p:cxnSp>
        <p:cxnSp>
          <p:nvCxnSpPr>
            <p:cNvPr id="253" name="肘形连接符 339"/>
            <p:cNvCxnSpPr>
              <a:cxnSpLocks noChangeShapeType="1"/>
              <a:stCxn id="201" idx="3"/>
              <a:endCxn id="266" idx="3"/>
            </p:cNvCxnSpPr>
            <p:nvPr/>
          </p:nvCxnSpPr>
          <p:spPr bwMode="auto">
            <a:xfrm>
              <a:off x="6139082" y="4680641"/>
              <a:ext cx="2108651" cy="345713"/>
            </a:xfrm>
            <a:prstGeom prst="bentConnector3">
              <a:avLst>
                <a:gd name="adj1" fmla="val 50000"/>
              </a:avLst>
            </a:prstGeom>
            <a:noFill/>
            <a:ln w="19050" algn="ctr">
              <a:solidFill>
                <a:srgbClr val="FD0000"/>
              </a:solidFill>
              <a:round/>
              <a:headEnd/>
              <a:tailEnd/>
            </a:ln>
          </p:spPr>
        </p:cxnSp>
        <p:cxnSp>
          <p:nvCxnSpPr>
            <p:cNvPr id="254" name="肘形连接符 341"/>
            <p:cNvCxnSpPr>
              <a:cxnSpLocks noChangeShapeType="1"/>
              <a:stCxn id="197" idx="3"/>
              <a:endCxn id="232" idx="2"/>
            </p:cNvCxnSpPr>
            <p:nvPr/>
          </p:nvCxnSpPr>
          <p:spPr bwMode="auto">
            <a:xfrm>
              <a:off x="6134046" y="4152422"/>
              <a:ext cx="2431987" cy="484273"/>
            </a:xfrm>
            <a:prstGeom prst="bentConnector3">
              <a:avLst>
                <a:gd name="adj1" fmla="val 50000"/>
              </a:avLst>
            </a:prstGeom>
            <a:noFill/>
            <a:ln w="19050" algn="ctr">
              <a:solidFill>
                <a:srgbClr val="FF9900"/>
              </a:solidFill>
              <a:round/>
              <a:headEnd/>
              <a:tailEnd/>
            </a:ln>
          </p:spPr>
        </p:cxnSp>
        <p:cxnSp>
          <p:nvCxnSpPr>
            <p:cNvPr id="265" name="肘形连接符 341"/>
            <p:cNvCxnSpPr>
              <a:cxnSpLocks noChangeShapeType="1"/>
              <a:stCxn id="197" idx="3"/>
              <a:endCxn id="226" idx="2"/>
            </p:cNvCxnSpPr>
            <p:nvPr/>
          </p:nvCxnSpPr>
          <p:spPr bwMode="auto">
            <a:xfrm flipV="1">
              <a:off x="6134046" y="3193414"/>
              <a:ext cx="2445243" cy="959008"/>
            </a:xfrm>
            <a:prstGeom prst="bentConnector3">
              <a:avLst>
                <a:gd name="adj1" fmla="val 50000"/>
              </a:avLst>
            </a:prstGeom>
            <a:noFill/>
            <a:ln w="19050" algn="ctr">
              <a:solidFill>
                <a:srgbClr val="FF9900"/>
              </a:solidFill>
              <a:round/>
              <a:headEnd/>
              <a:tailEnd/>
            </a:ln>
          </p:spPr>
        </p:cxnSp>
        <p:sp>
          <p:nvSpPr>
            <p:cNvPr id="266" name="矩形 265"/>
            <p:cNvSpPr/>
            <p:nvPr/>
          </p:nvSpPr>
          <p:spPr bwMode="auto">
            <a:xfrm flipH="1">
              <a:off x="8247733" y="4931520"/>
              <a:ext cx="318300" cy="189668"/>
            </a:xfrm>
            <a:prstGeom prst="rect">
              <a:avLst/>
            </a:prstGeom>
            <a:solidFill>
              <a:srgbClr val="FFB8B8"/>
            </a:solidFill>
            <a:ln w="9525" algn="ctr">
              <a:noFill/>
              <a:round/>
              <a:headEnd/>
              <a:tailEnd/>
            </a:ln>
          </p:spPr>
          <p:txBody>
            <a:bodyPr wrap="square" lIns="0" tIns="0" rIns="0" bIns="0" anchor="ctr">
              <a:noAutofit/>
            </a:bodyPr>
            <a:lstStyle/>
            <a:p>
              <a:pPr marL="0" marR="0" lvl="0" indent="0" algn="ctr" defTabSz="914400" eaLnBrk="1" fontAlgn="ctr" latinLnBrk="0" hangingPunct="1">
                <a:lnSpc>
                  <a:spcPct val="100000"/>
                </a:lnSpc>
                <a:spcBef>
                  <a:spcPts val="0"/>
                </a:spcBef>
                <a:spcAft>
                  <a:spcPts val="0"/>
                </a:spcAft>
                <a:buClr>
                  <a:srgbClr val="CC9900"/>
                </a:buClr>
                <a:buSzTx/>
                <a:buFontTx/>
                <a:buNone/>
                <a:tabLst/>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BD</a:t>
              </a:r>
            </a:p>
          </p:txBody>
        </p:sp>
        <p:sp>
          <p:nvSpPr>
            <p:cNvPr id="269" name="椭圆 268"/>
            <p:cNvSpPr/>
            <p:nvPr/>
          </p:nvSpPr>
          <p:spPr bwMode="auto">
            <a:xfrm>
              <a:off x="8850112" y="4756549"/>
              <a:ext cx="170838" cy="114527"/>
            </a:xfrm>
            <a:prstGeom prst="ellipse">
              <a:avLst/>
            </a:prstGeom>
            <a:solidFill>
              <a:srgbClr val="5AC2E4"/>
            </a:solidFill>
            <a:ln>
              <a:solidFill>
                <a:schemeClr val="tx1">
                  <a:lumMod val="65000"/>
                  <a:lumOff val="35000"/>
                </a:schemeClr>
              </a:solidFill>
            </a:ln>
            <a:effectLst/>
          </p:spPr>
          <p:txBody>
            <a:bodyPr vert="horz" wrap="square" lIns="91440" tIns="45720" rIns="91440" bIns="45720" numCol="1" rtlCol="0"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
                  <a:srgbClr val="CC9900"/>
                </a:buClr>
                <a:buSzTx/>
                <a:buFont typeface="Wingdings" pitchFamily="2" charset="2"/>
                <a:buChar char="n"/>
                <a:tabLst/>
                <a:defRPr/>
              </a:pPr>
              <a:endParaRPr kumimoji="0" 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79" name="肘形连接符 224"/>
            <p:cNvCxnSpPr>
              <a:cxnSpLocks noChangeShapeType="1"/>
            </p:cNvCxnSpPr>
            <p:nvPr/>
          </p:nvCxnSpPr>
          <p:spPr bwMode="auto">
            <a:xfrm flipV="1">
              <a:off x="2807263" y="2650855"/>
              <a:ext cx="2082860" cy="71618"/>
            </a:xfrm>
            <a:prstGeom prst="bentConnector3">
              <a:avLst>
                <a:gd name="adj1" fmla="val 1284"/>
              </a:avLst>
            </a:prstGeom>
            <a:noFill/>
            <a:ln w="19050" algn="ctr">
              <a:solidFill>
                <a:srgbClr val="FD0000"/>
              </a:solidFill>
              <a:round/>
              <a:headEnd/>
              <a:tailEnd/>
            </a:ln>
          </p:spPr>
        </p:cxnSp>
        <p:sp>
          <p:nvSpPr>
            <p:cNvPr id="284" name="圆角矩形 283"/>
            <p:cNvSpPr/>
            <p:nvPr/>
          </p:nvSpPr>
          <p:spPr>
            <a:xfrm>
              <a:off x="1059186" y="1268760"/>
              <a:ext cx="3097347" cy="612392"/>
            </a:xfrm>
            <a:prstGeom prst="roundRect">
              <a:avLst/>
            </a:prstGeom>
            <a:solidFill>
              <a:srgbClr val="00B0F0"/>
            </a:solidFill>
          </p:spPr>
          <p:txBody>
            <a:bodyPr wrap="square" rtlCol="0" anchor="ctr" anchorCtr="0">
              <a:noAutofit/>
            </a:bodyPr>
            <a:lstStyle/>
            <a:p>
              <a:pPr algn="ctr" fontAlgn="ctr">
                <a:spcBef>
                  <a:spcPts val="0"/>
                </a:spcBef>
                <a:spcAft>
                  <a:spcPts val="0"/>
                </a:spcAft>
              </a:pPr>
              <a:r>
                <a:rPr lang="en-US"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Neutron service models</a:t>
              </a:r>
            </a:p>
          </p:txBody>
        </p:sp>
        <p:sp>
          <p:nvSpPr>
            <p:cNvPr id="285" name="圆角矩形 284"/>
            <p:cNvSpPr/>
            <p:nvPr/>
          </p:nvSpPr>
          <p:spPr>
            <a:xfrm>
              <a:off x="4254396" y="1268760"/>
              <a:ext cx="2854943" cy="612390"/>
            </a:xfrm>
            <a:prstGeom prst="roundRect">
              <a:avLst/>
            </a:prstGeom>
            <a:solidFill>
              <a:srgbClr val="00B0F0"/>
            </a:solidFill>
          </p:spPr>
          <p:txBody>
            <a:bodyPr wrap="square" rtlCol="0" anchor="ctr" anchorCtr="0">
              <a:noAutofit/>
            </a:bodyPr>
            <a:lstStyle/>
            <a:p>
              <a:pPr algn="ctr" fontAlgn="ctr">
                <a:spcBef>
                  <a:spcPts val="0"/>
                </a:spcBef>
                <a:spcAft>
                  <a:spcPts val="0"/>
                </a:spcAft>
              </a:pPr>
              <a:r>
                <a:rPr lang="en-US" b="1" dirty="0" err="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iMaster</a:t>
              </a:r>
              <a:r>
                <a:rPr lang="en-US"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 NCE-Fabric service models</a:t>
              </a:r>
            </a:p>
          </p:txBody>
        </p:sp>
        <p:sp>
          <p:nvSpPr>
            <p:cNvPr id="286" name="圆角矩形 285"/>
            <p:cNvSpPr/>
            <p:nvPr/>
          </p:nvSpPr>
          <p:spPr>
            <a:xfrm>
              <a:off x="7160137" y="1268760"/>
              <a:ext cx="3625735" cy="601004"/>
            </a:xfrm>
            <a:prstGeom prst="roundRect">
              <a:avLst/>
            </a:prstGeom>
            <a:solidFill>
              <a:srgbClr val="00B0F0"/>
            </a:solidFill>
          </p:spPr>
          <p:txBody>
            <a:bodyPr wrap="square" rtlCol="0" anchor="ctr" anchorCtr="0">
              <a:noAutofit/>
            </a:bodyPr>
            <a:lstStyle/>
            <a:p>
              <a:pPr algn="ctr" fontAlgn="ctr">
                <a:spcBef>
                  <a:spcPts val="0"/>
                </a:spcBef>
                <a:spcAft>
                  <a:spcPts val="0"/>
                </a:spcAft>
              </a:pPr>
              <a:r>
                <a:rPr lang="en-US"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Physical network models</a:t>
              </a:r>
            </a:p>
          </p:txBody>
        </p:sp>
        <p:sp>
          <p:nvSpPr>
            <p:cNvPr id="117" name="圆角矩形 233"/>
            <p:cNvSpPr>
              <a:spLocks noChangeArrowheads="1"/>
            </p:cNvSpPr>
            <p:nvPr/>
          </p:nvSpPr>
          <p:spPr bwMode="auto">
            <a:xfrm>
              <a:off x="8099401" y="5702776"/>
              <a:ext cx="615293" cy="239306"/>
            </a:xfrm>
            <a:prstGeom prst="roundRect">
              <a:avLst>
                <a:gd name="adj" fmla="val 16667"/>
              </a:avLst>
            </a:prstGeom>
            <a:solidFill>
              <a:srgbClr val="F4FBFE"/>
            </a:solidFill>
            <a:ln w="1587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spcBef>
                  <a:spcPts val="0"/>
                </a:spcBef>
                <a:spcAft>
                  <a:spcPts val="0"/>
                </a:spcAft>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VM/BM</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矩形 118"/>
            <p:cNvSpPr>
              <a:spLocks noChangeArrowheads="1"/>
            </p:cNvSpPr>
            <p:nvPr/>
          </p:nvSpPr>
          <p:spPr bwMode="auto">
            <a:xfrm>
              <a:off x="8237907" y="4379352"/>
              <a:ext cx="465070" cy="222587"/>
            </a:xfrm>
            <a:prstGeom prst="rect">
              <a:avLst/>
            </a:prstGeom>
            <a:solidFill>
              <a:srgbClr val="EC7061"/>
            </a:solidFill>
            <a:ln w="9525">
              <a:noFill/>
              <a:miter lim="800000"/>
              <a:headEnd/>
              <a:tailEnd/>
            </a:ln>
          </p:spPr>
          <p:txBody>
            <a:bodyPr wrap="none" lIns="91451" tIns="45727" rIns="91451" bIns="45727"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1216470" fontAlgn="ctr">
                <a:defRPr/>
              </a:pPr>
              <a:r>
                <a:rPr lang="en-US" sz="14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VTEP</a:t>
              </a:r>
              <a:endParaRPr lang="en-US" altLang="zh-CN" sz="1400" dirty="0">
                <a:solidFill>
                  <a:prstClr val="white"/>
                </a:solidFill>
                <a:latin typeface="Huawei Sans" panose="020C0503030203020204" pitchFamily="34" charset="0"/>
                <a:ea typeface="方正兰亭黑简体" panose="02000000000000000000" pitchFamily="2" charset="-122"/>
                <a:cs typeface="Arial Unicode MS" pitchFamily="34" charset="-122"/>
                <a:sym typeface="Huawei Sans" panose="020C0503030203020204" pitchFamily="34" charset="0"/>
              </a:endParaRPr>
            </a:p>
          </p:txBody>
        </p:sp>
        <p:sp>
          <p:nvSpPr>
            <p:cNvPr id="123" name="椭圆 122"/>
            <p:cNvSpPr/>
            <p:nvPr/>
          </p:nvSpPr>
          <p:spPr bwMode="auto">
            <a:xfrm>
              <a:off x="8361591" y="5086712"/>
              <a:ext cx="161727" cy="111853"/>
            </a:xfrm>
            <a:prstGeom prst="ellipse">
              <a:avLst/>
            </a:prstGeom>
            <a:solidFill>
              <a:srgbClr val="FFB8B8"/>
            </a:solidFill>
            <a:ln w="9525" algn="ctr">
              <a:solidFill>
                <a:srgbClr val="000000"/>
              </a:solidFill>
              <a:round/>
              <a:headEnd/>
              <a:tailEnd/>
            </a:ln>
          </p:spPr>
          <p:txBody>
            <a:bodyPr wrap="square" lIns="0" tIns="0" rIns="0" bIns="0" anchor="ctr">
              <a:noAutofit/>
            </a:bodyPr>
            <a:lstStyle/>
            <a:p>
              <a:pPr algn="ctr" fontAlgn="ctr">
                <a:spcBef>
                  <a:spcPts val="0"/>
                </a:spcBef>
                <a:spcAft>
                  <a:spcPts val="0"/>
                </a:spcAft>
                <a:buClr>
                  <a:srgbClr val="CC9900"/>
                </a:buClr>
              </a:pPr>
              <a:endParaRPr lang="en-US" altLang="zh-CN" sz="14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圆角矩形 233"/>
            <p:cNvSpPr>
              <a:spLocks noChangeArrowheads="1"/>
            </p:cNvSpPr>
            <p:nvPr/>
          </p:nvSpPr>
          <p:spPr bwMode="auto">
            <a:xfrm>
              <a:off x="9442940" y="5702776"/>
              <a:ext cx="615293" cy="239306"/>
            </a:xfrm>
            <a:prstGeom prst="roundRect">
              <a:avLst>
                <a:gd name="adj" fmla="val 16667"/>
              </a:avLst>
            </a:prstGeom>
            <a:solidFill>
              <a:srgbClr val="F4FBFE"/>
            </a:solidFill>
            <a:ln w="1587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spcBef>
                  <a:spcPts val="0"/>
                </a:spcBef>
                <a:spcAft>
                  <a:spcPts val="0"/>
                </a:spcAft>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VM/BM</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1" name="直接连接符 130"/>
            <p:cNvCxnSpPr>
              <a:stCxn id="125" idx="4"/>
              <a:endCxn id="130" idx="0"/>
            </p:cNvCxnSpPr>
            <p:nvPr/>
          </p:nvCxnSpPr>
          <p:spPr bwMode="auto">
            <a:xfrm>
              <a:off x="9742265" y="5197037"/>
              <a:ext cx="8322" cy="505739"/>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25" name="椭圆 124"/>
            <p:cNvSpPr/>
            <p:nvPr/>
          </p:nvSpPr>
          <p:spPr bwMode="auto">
            <a:xfrm>
              <a:off x="9661401" y="5085184"/>
              <a:ext cx="161727" cy="111853"/>
            </a:xfrm>
            <a:prstGeom prst="ellipse">
              <a:avLst/>
            </a:prstGeom>
            <a:solidFill>
              <a:srgbClr val="FFB8B8"/>
            </a:solidFill>
            <a:ln w="9525" algn="ctr">
              <a:solidFill>
                <a:srgbClr val="000000"/>
              </a:solidFill>
              <a:round/>
              <a:headEnd/>
              <a:tailEnd/>
            </a:ln>
          </p:spPr>
          <p:txBody>
            <a:bodyPr wrap="square" lIns="0" tIns="0" rIns="0" bIns="0" anchor="ctr">
              <a:noAutofit/>
            </a:bodyPr>
            <a:lstStyle/>
            <a:p>
              <a:pPr algn="ctr" fontAlgn="ctr">
                <a:spcBef>
                  <a:spcPts val="0"/>
                </a:spcBef>
                <a:spcAft>
                  <a:spcPts val="0"/>
                </a:spcAft>
                <a:buClr>
                  <a:srgbClr val="CC9900"/>
                </a:buClr>
              </a:pPr>
              <a:endParaRPr lang="en-US" altLang="zh-CN" sz="14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8" name="肘形连接符 228"/>
            <p:cNvCxnSpPr>
              <a:cxnSpLocks noChangeShapeType="1"/>
              <a:stCxn id="185" idx="2"/>
              <a:endCxn id="218" idx="1"/>
            </p:cNvCxnSpPr>
            <p:nvPr/>
          </p:nvCxnSpPr>
          <p:spPr bwMode="auto">
            <a:xfrm rot="16200000" flipH="1">
              <a:off x="3413433" y="4208564"/>
              <a:ext cx="545499" cy="2633018"/>
            </a:xfrm>
            <a:prstGeom prst="bentConnector2">
              <a:avLst/>
            </a:prstGeom>
            <a:noFill/>
            <a:ln w="19050" algn="ctr">
              <a:solidFill>
                <a:srgbClr val="FD0000"/>
              </a:solidFill>
              <a:round/>
              <a:headEnd/>
              <a:tailEnd/>
            </a:ln>
          </p:spPr>
        </p:cxnSp>
        <p:cxnSp>
          <p:nvCxnSpPr>
            <p:cNvPr id="99" name="肘形连接符 228"/>
            <p:cNvCxnSpPr>
              <a:cxnSpLocks noChangeShapeType="1"/>
              <a:stCxn id="218" idx="3"/>
              <a:endCxn id="117" idx="1"/>
            </p:cNvCxnSpPr>
            <p:nvPr/>
          </p:nvCxnSpPr>
          <p:spPr bwMode="auto">
            <a:xfrm>
              <a:off x="5868484" y="5797824"/>
              <a:ext cx="2230917" cy="24605"/>
            </a:xfrm>
            <a:prstGeom prst="bentConnector3">
              <a:avLst>
                <a:gd name="adj1" fmla="val 100446"/>
              </a:avLst>
            </a:prstGeom>
            <a:noFill/>
            <a:ln w="19050" algn="ctr">
              <a:solidFill>
                <a:srgbClr val="FD0000"/>
              </a:solidFill>
              <a:round/>
              <a:headEnd/>
              <a:tailEnd/>
            </a:ln>
          </p:spPr>
        </p:cxnSp>
        <p:sp>
          <p:nvSpPr>
            <p:cNvPr id="112" name="椭圆 111"/>
            <p:cNvSpPr/>
            <p:nvPr/>
          </p:nvSpPr>
          <p:spPr bwMode="auto">
            <a:xfrm>
              <a:off x="10132172" y="4759259"/>
              <a:ext cx="170838" cy="114527"/>
            </a:xfrm>
            <a:prstGeom prst="ellipse">
              <a:avLst/>
            </a:prstGeom>
            <a:solidFill>
              <a:srgbClr val="5AC2E4"/>
            </a:solidFill>
            <a:ln>
              <a:solidFill>
                <a:schemeClr val="tx1">
                  <a:lumMod val="65000"/>
                  <a:lumOff val="35000"/>
                </a:schemeClr>
              </a:solidFill>
            </a:ln>
            <a:effectLst/>
          </p:spPr>
          <p:txBody>
            <a:bodyPr vert="horz" wrap="square" lIns="91440" tIns="45720" rIns="91440" bIns="45720" numCol="1" rtlCol="0" anchor="t" anchorCtr="0" compatLnSpc="1">
              <a:prstTxWarp prst="textNoShape">
                <a:avLst/>
              </a:prstTxWarp>
              <a:noAutofit/>
            </a:bodyPr>
            <a:lstStyle/>
            <a:p>
              <a:pPr fontAlgn="ctr">
                <a:spcBef>
                  <a:spcPts val="0"/>
                </a:spcBef>
                <a:spcAft>
                  <a:spcPts val="0"/>
                </a:spcAft>
                <a:buClr>
                  <a:srgbClr val="CC9900"/>
                </a:buClr>
                <a:buFont typeface="Wingdings" pitchFamily="2" charset="2"/>
                <a:buChar char="n"/>
              </a:pPr>
              <a:endParaRPr lang="en-US" sz="14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6" name="直接连接符 115"/>
            <p:cNvCxnSpPr>
              <a:stCxn id="112" idx="3"/>
              <a:endCxn id="242" idx="0"/>
            </p:cNvCxnSpPr>
            <p:nvPr/>
          </p:nvCxnSpPr>
          <p:spPr bwMode="auto">
            <a:xfrm flipH="1">
              <a:off x="9746085" y="4857014"/>
              <a:ext cx="411106" cy="8415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26" name="直接连接符 125"/>
            <p:cNvCxnSpPr>
              <a:endCxn id="266" idx="0"/>
            </p:cNvCxnSpPr>
            <p:nvPr/>
          </p:nvCxnSpPr>
          <p:spPr bwMode="auto">
            <a:xfrm flipH="1">
              <a:off x="8406883" y="4830472"/>
              <a:ext cx="438136" cy="101048"/>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32" name="矩形 131"/>
            <p:cNvSpPr>
              <a:spLocks noChangeArrowheads="1"/>
            </p:cNvSpPr>
            <p:nvPr/>
          </p:nvSpPr>
          <p:spPr bwMode="auto">
            <a:xfrm>
              <a:off x="9566589" y="4390445"/>
              <a:ext cx="465070" cy="246250"/>
            </a:xfrm>
            <a:prstGeom prst="rect">
              <a:avLst/>
            </a:prstGeom>
            <a:solidFill>
              <a:srgbClr val="EC7061"/>
            </a:solidFill>
            <a:ln w="9525">
              <a:noFill/>
              <a:miter lim="800000"/>
              <a:headEnd/>
              <a:tailEnd/>
            </a:ln>
          </p:spPr>
          <p:txBody>
            <a:bodyPr wrap="none" lIns="91451" tIns="45727" rIns="91451" bIns="45727"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1216470" fontAlgn="ctr">
                <a:defRPr/>
              </a:pPr>
              <a:r>
                <a:rPr lang="en-US"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VTEP</a:t>
              </a:r>
              <a:endParaRPr lang="en-US" altLang="zh-CN" sz="1400" dirty="0">
                <a:solidFill>
                  <a:prstClr val="white"/>
                </a:solidFill>
                <a:latin typeface="Huawei Sans" panose="020C0503030203020204" pitchFamily="34" charset="0"/>
                <a:ea typeface="方正兰亭黑简体" panose="02000000000000000000" pitchFamily="2" charset="-122"/>
                <a:cs typeface="Arial Unicode MS" pitchFamily="34" charset="-122"/>
                <a:sym typeface="Huawei Sans" panose="020C0503030203020204" pitchFamily="34" charset="0"/>
              </a:endParaRPr>
            </a:p>
          </p:txBody>
        </p:sp>
        <p:sp>
          <p:nvSpPr>
            <p:cNvPr id="133" name="矩形 132"/>
            <p:cNvSpPr/>
            <p:nvPr/>
          </p:nvSpPr>
          <p:spPr>
            <a:xfrm>
              <a:off x="10089348" y="4166172"/>
              <a:ext cx="543156" cy="294728"/>
            </a:xfrm>
            <a:prstGeom prst="rect">
              <a:avLst/>
            </a:prstGeom>
          </p:spPr>
          <p:txBody>
            <a:bodyPr wrap="square">
              <a:noAutofit/>
            </a:bodyPr>
            <a:lstStyle/>
            <a:p>
              <a:pPr marL="0" marR="0" lvl="0" indent="0" algn="ctr" defTabSz="914400" eaLnBrk="1" fontAlgn="ctr" latinLnBrk="0" hangingPunct="1">
                <a:lnSpc>
                  <a:spcPct val="100000"/>
                </a:lnSpc>
                <a:spcBef>
                  <a:spcPts val="0"/>
                </a:spcBef>
                <a:spcAft>
                  <a:spcPts val="0"/>
                </a:spcAft>
                <a:buClr>
                  <a:srgbClr val="CC9900"/>
                </a:buClr>
                <a:buSzTx/>
                <a:buFontTx/>
                <a:buNone/>
                <a:tabLst/>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Leaf</a:t>
              </a:r>
              <a:endPar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矩形 143"/>
            <p:cNvSpPr>
              <a:spLocks noChangeArrowheads="1"/>
            </p:cNvSpPr>
            <p:nvPr/>
          </p:nvSpPr>
          <p:spPr bwMode="auto">
            <a:xfrm>
              <a:off x="8661915" y="3384326"/>
              <a:ext cx="465070" cy="210795"/>
            </a:xfrm>
            <a:prstGeom prst="rect">
              <a:avLst/>
            </a:prstGeom>
            <a:solidFill>
              <a:srgbClr val="EC7061"/>
            </a:solidFill>
            <a:ln w="9525">
              <a:noFill/>
              <a:miter lim="800000"/>
              <a:headEnd/>
              <a:tailEnd/>
            </a:ln>
          </p:spPr>
          <p:txBody>
            <a:bodyPr wrap="none" lIns="91451" tIns="45727" rIns="91451" bIns="45727"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1216470" fontAlgn="ctr">
                <a:defRPr/>
              </a:pPr>
              <a:r>
                <a:rPr lang="en-US"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VTEP</a:t>
              </a:r>
              <a:endParaRPr lang="en-US" altLang="zh-CN" sz="1400" dirty="0">
                <a:solidFill>
                  <a:prstClr val="white"/>
                </a:solidFill>
                <a:latin typeface="Huawei Sans" panose="020C0503030203020204" pitchFamily="34" charset="0"/>
                <a:ea typeface="方正兰亭黑简体" panose="02000000000000000000" pitchFamily="2" charset="-122"/>
                <a:cs typeface="Arial Unicode MS" pitchFamily="34" charset="-122"/>
                <a:sym typeface="Huawei Sans" panose="020C0503030203020204" pitchFamily="34" charset="0"/>
              </a:endParaRPr>
            </a:p>
          </p:txBody>
        </p:sp>
        <p:cxnSp>
          <p:nvCxnSpPr>
            <p:cNvPr id="169" name="肘形连接符 339"/>
            <p:cNvCxnSpPr>
              <a:cxnSpLocks noChangeShapeType="1"/>
              <a:stCxn id="197" idx="0"/>
              <a:endCxn id="207" idx="2"/>
            </p:cNvCxnSpPr>
            <p:nvPr/>
          </p:nvCxnSpPr>
          <p:spPr bwMode="auto">
            <a:xfrm rot="5400000" flipH="1" flipV="1">
              <a:off x="5878375" y="3431766"/>
              <a:ext cx="308692" cy="853791"/>
            </a:xfrm>
            <a:prstGeom prst="bentConnector3">
              <a:avLst>
                <a:gd name="adj1" fmla="val 50000"/>
              </a:avLst>
            </a:prstGeom>
            <a:solidFill>
              <a:schemeClr val="accent1"/>
            </a:solidFill>
            <a:ln w="19050" cap="flat" cmpd="sng" algn="ctr">
              <a:solidFill>
                <a:schemeClr val="tx1"/>
              </a:solidFill>
              <a:prstDash val="solid"/>
              <a:round/>
              <a:headEnd type="none" w="med" len="med"/>
              <a:tailEnd type="none" w="med" len="med"/>
            </a:ln>
            <a:effectLst/>
          </p:spPr>
        </p:cxnSp>
        <p:cxnSp>
          <p:nvCxnSpPr>
            <p:cNvPr id="173" name="肘形连接符 339"/>
            <p:cNvCxnSpPr>
              <a:cxnSpLocks noChangeShapeType="1"/>
              <a:stCxn id="182" idx="3"/>
              <a:endCxn id="323" idx="1"/>
            </p:cNvCxnSpPr>
            <p:nvPr/>
          </p:nvCxnSpPr>
          <p:spPr bwMode="auto">
            <a:xfrm flipV="1">
              <a:off x="2842305" y="3614417"/>
              <a:ext cx="280315" cy="537156"/>
            </a:xfrm>
            <a:prstGeom prst="bentConnector3">
              <a:avLst>
                <a:gd name="adj1" fmla="val 50000"/>
              </a:avLst>
            </a:prstGeom>
            <a:solidFill>
              <a:schemeClr val="accent1"/>
            </a:solidFill>
            <a:ln w="19050" cap="flat" cmpd="sng" algn="ctr">
              <a:solidFill>
                <a:schemeClr val="tx1"/>
              </a:solidFill>
              <a:prstDash val="solid"/>
              <a:round/>
              <a:headEnd type="none" w="med" len="med"/>
              <a:tailEnd type="none" w="med" len="med"/>
            </a:ln>
            <a:effectLst/>
          </p:spPr>
        </p:cxnSp>
        <p:sp>
          <p:nvSpPr>
            <p:cNvPr id="187" name="矩形 186"/>
            <p:cNvSpPr/>
            <p:nvPr/>
          </p:nvSpPr>
          <p:spPr>
            <a:xfrm>
              <a:off x="8714694" y="4831184"/>
              <a:ext cx="543156" cy="294728"/>
            </a:xfrm>
            <a:prstGeom prst="rect">
              <a:avLst/>
            </a:prstGeom>
          </p:spPr>
          <p:txBody>
            <a:bodyPr wrap="square">
              <a:noAutofit/>
            </a:bodyPr>
            <a:lstStyle/>
            <a:p>
              <a:pPr marL="0" marR="0" lvl="0" indent="0" algn="ctr" defTabSz="914400" eaLnBrk="1" fontAlgn="ctr" latinLnBrk="0" hangingPunct="1">
                <a:lnSpc>
                  <a:spcPct val="100000"/>
                </a:lnSpc>
                <a:spcBef>
                  <a:spcPts val="0"/>
                </a:spcBef>
                <a:spcAft>
                  <a:spcPts val="0"/>
                </a:spcAft>
                <a:buClr>
                  <a:srgbClr val="CC9900"/>
                </a:buClr>
                <a:buSzTx/>
                <a:buFontTx/>
                <a:buNone/>
                <a:tabLst/>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BDIF</a:t>
              </a:r>
              <a:endPar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3" name="矩形 192"/>
            <p:cNvSpPr/>
            <p:nvPr/>
          </p:nvSpPr>
          <p:spPr>
            <a:xfrm>
              <a:off x="10002958" y="4848899"/>
              <a:ext cx="543156" cy="294728"/>
            </a:xfrm>
            <a:prstGeom prst="rect">
              <a:avLst/>
            </a:prstGeom>
          </p:spPr>
          <p:txBody>
            <a:bodyPr wrap="square">
              <a:noAutofit/>
            </a:bodyPr>
            <a:lstStyle/>
            <a:p>
              <a:pPr marL="0" marR="0" lvl="0" indent="0" algn="ctr" defTabSz="914400" eaLnBrk="1" fontAlgn="ctr" latinLnBrk="0" hangingPunct="1">
                <a:lnSpc>
                  <a:spcPct val="100000"/>
                </a:lnSpc>
                <a:spcBef>
                  <a:spcPts val="0"/>
                </a:spcBef>
                <a:spcAft>
                  <a:spcPts val="0"/>
                </a:spcAft>
                <a:buClr>
                  <a:srgbClr val="CC9900"/>
                </a:buClr>
                <a:buSzTx/>
                <a:buFontTx/>
                <a:buNone/>
                <a:tabLst/>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BDIF</a:t>
              </a:r>
              <a:endPar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94" name="肘形连接符 341"/>
            <p:cNvCxnSpPr>
              <a:cxnSpLocks noChangeShapeType="1"/>
              <a:stCxn id="207" idx="3"/>
              <a:endCxn id="245" idx="2"/>
            </p:cNvCxnSpPr>
            <p:nvPr/>
          </p:nvCxnSpPr>
          <p:spPr bwMode="auto">
            <a:xfrm flipV="1">
              <a:off x="6960096" y="3292519"/>
              <a:ext cx="3155112" cy="302602"/>
            </a:xfrm>
            <a:prstGeom prst="bentConnector2">
              <a:avLst/>
            </a:prstGeom>
            <a:noFill/>
            <a:ln w="19050" algn="ctr">
              <a:solidFill>
                <a:srgbClr val="FF9900"/>
              </a:solidFill>
              <a:round/>
              <a:headEnd/>
              <a:tailEnd/>
            </a:ln>
          </p:spPr>
        </p:cxnSp>
        <p:cxnSp>
          <p:nvCxnSpPr>
            <p:cNvPr id="216" name="直接连接符 182"/>
            <p:cNvCxnSpPr>
              <a:cxnSpLocks noChangeShapeType="1"/>
              <a:stCxn id="245" idx="1"/>
              <a:endCxn id="226" idx="6"/>
            </p:cNvCxnSpPr>
            <p:nvPr/>
          </p:nvCxnSpPr>
          <p:spPr bwMode="auto">
            <a:xfrm flipH="1">
              <a:off x="9202727" y="3187328"/>
              <a:ext cx="596958" cy="6086"/>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17" name="矩形 216"/>
            <p:cNvSpPr/>
            <p:nvPr/>
          </p:nvSpPr>
          <p:spPr bwMode="auto">
            <a:xfrm>
              <a:off x="9799685" y="2518973"/>
              <a:ext cx="631046" cy="210383"/>
            </a:xfrm>
            <a:prstGeom prst="rect">
              <a:avLst/>
            </a:prstGeom>
            <a:solidFill>
              <a:srgbClr val="FFCC66"/>
            </a:solidFill>
            <a:ln w="15875" cap="flat" cmpd="sng" algn="ctr">
              <a:noFill/>
              <a:prstDash val="solid"/>
              <a:round/>
              <a:headEnd type="none" w="med" len="med"/>
              <a:tailEnd type="none" w="med" len="med"/>
            </a:ln>
            <a:effectLst/>
          </p:spPr>
          <p:txBody>
            <a:bodyPr vert="horz" wrap="square" lIns="0" tIns="45681" rIns="0" bIns="45681" numCol="1" rtlCol="0" anchor="ctr" anchorCtr="0" compatLnSpc="1">
              <a:prstTxWarp prst="textNoShape">
                <a:avLst/>
              </a:prstTxWarp>
              <a:noAutofit/>
            </a:bodyPr>
            <a:lstStyle/>
            <a:p>
              <a:pPr marL="0" marR="0" lvl="0" indent="0" algn="ctr" defTabSz="913578" eaLnBrk="1" fontAlgn="ctr" latinLnBrk="0" hangingPunct="1">
                <a:lnSpc>
                  <a:spcPct val="100000"/>
                </a:lnSpc>
                <a:spcBef>
                  <a:spcPts val="0"/>
                </a:spcBef>
                <a:spcAft>
                  <a:spcPts val="0"/>
                </a:spcAft>
                <a:buClr>
                  <a:srgbClr val="CC9900"/>
                </a:buClr>
                <a:buSzTx/>
                <a:buFontTx/>
                <a:buNone/>
                <a:tabLst/>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Ext </a:t>
              </a:r>
              <a:r>
                <a:rPr lang="en-US" sz="1400" dirty="0" err="1">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vsys</a:t>
              </a:r>
              <a:endPar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28" name="矩形 227"/>
            <p:cNvSpPr/>
            <p:nvPr/>
          </p:nvSpPr>
          <p:spPr>
            <a:xfrm>
              <a:off x="9713978" y="2243235"/>
              <a:ext cx="757194" cy="257887"/>
            </a:xfrm>
            <a:prstGeom prst="rect">
              <a:avLst/>
            </a:prstGeom>
          </p:spPr>
          <p:txBody>
            <a:bodyPr wrap="square">
              <a:noAutofit/>
            </a:bodyPr>
            <a:lstStyle/>
            <a:p>
              <a:pPr marL="0" marR="0" lvl="0" indent="0" algn="ctr" defTabSz="914400" eaLnBrk="1" fontAlgn="ctr" latinLnBrk="0" hangingPunct="1">
                <a:lnSpc>
                  <a:spcPct val="100000"/>
                </a:lnSpc>
                <a:spcBef>
                  <a:spcPts val="0"/>
                </a:spcBef>
                <a:spcAft>
                  <a:spcPts val="0"/>
                </a:spcAft>
                <a:buClr>
                  <a:srgbClr val="CC9900"/>
                </a:buClr>
                <a:buSzTx/>
                <a:buFontTx/>
                <a:buNone/>
                <a:tabLst/>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Firewall</a:t>
              </a:r>
              <a:endParaRPr kumimoji="0" lang="en-US" altLang="zh-CN"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29" name="肘形连接符 339"/>
            <p:cNvCxnSpPr>
              <a:cxnSpLocks noChangeShapeType="1"/>
              <a:stCxn id="205" idx="2"/>
              <a:endCxn id="207" idx="0"/>
            </p:cNvCxnSpPr>
            <p:nvPr/>
          </p:nvCxnSpPr>
          <p:spPr bwMode="auto">
            <a:xfrm rot="16200000" flipH="1">
              <a:off x="5704954" y="2731264"/>
              <a:ext cx="661197" cy="848128"/>
            </a:xfrm>
            <a:prstGeom prst="bentConnector3">
              <a:avLst>
                <a:gd name="adj1" fmla="val 50000"/>
              </a:avLst>
            </a:prstGeom>
            <a:solidFill>
              <a:schemeClr val="accent1"/>
            </a:solidFill>
            <a:ln w="19050" cap="flat" cmpd="sng" algn="ctr">
              <a:solidFill>
                <a:schemeClr val="tx1"/>
              </a:solidFill>
              <a:prstDash val="solid"/>
              <a:round/>
              <a:headEnd type="none" w="med" len="med"/>
              <a:tailEnd type="none" w="med" len="med"/>
            </a:ln>
            <a:effectLst/>
          </p:spPr>
        </p:cxnSp>
        <p:cxnSp>
          <p:nvCxnSpPr>
            <p:cNvPr id="230" name="肘形连接符 339"/>
            <p:cNvCxnSpPr>
              <a:cxnSpLocks noChangeShapeType="1"/>
              <a:stCxn id="245" idx="3"/>
              <a:endCxn id="217" idx="3"/>
            </p:cNvCxnSpPr>
            <p:nvPr/>
          </p:nvCxnSpPr>
          <p:spPr bwMode="auto">
            <a:xfrm flipV="1">
              <a:off x="10430731" y="2624165"/>
              <a:ext cx="12700" cy="563163"/>
            </a:xfrm>
            <a:prstGeom prst="bentConnector3">
              <a:avLst>
                <a:gd name="adj1" fmla="val 1050000"/>
              </a:avLst>
            </a:prstGeom>
            <a:solidFill>
              <a:schemeClr val="accent1"/>
            </a:solidFill>
            <a:ln w="19050" cap="flat" cmpd="sng" algn="ctr">
              <a:solidFill>
                <a:schemeClr val="tx1"/>
              </a:solidFill>
              <a:prstDash val="solid"/>
              <a:round/>
              <a:headEnd type="none" w="med" len="med"/>
              <a:tailEnd type="none" w="med" len="med"/>
            </a:ln>
            <a:effectLst/>
          </p:spPr>
        </p:cxnSp>
        <p:cxnSp>
          <p:nvCxnSpPr>
            <p:cNvPr id="236" name="直接连接符 182"/>
            <p:cNvCxnSpPr>
              <a:cxnSpLocks noChangeShapeType="1"/>
            </p:cNvCxnSpPr>
            <p:nvPr/>
          </p:nvCxnSpPr>
          <p:spPr bwMode="auto">
            <a:xfrm flipH="1" flipV="1">
              <a:off x="9311896" y="2620471"/>
              <a:ext cx="527271" cy="369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37" name="肘形连接符 341"/>
            <p:cNvCxnSpPr>
              <a:cxnSpLocks noChangeShapeType="1"/>
              <a:stCxn id="205" idx="3"/>
              <a:endCxn id="247" idx="2"/>
            </p:cNvCxnSpPr>
            <p:nvPr/>
          </p:nvCxnSpPr>
          <p:spPr bwMode="auto">
            <a:xfrm>
              <a:off x="6347537" y="2657956"/>
              <a:ext cx="2159332" cy="109"/>
            </a:xfrm>
            <a:prstGeom prst="bentConnector3">
              <a:avLst>
                <a:gd name="adj1" fmla="val 50000"/>
              </a:avLst>
            </a:prstGeom>
            <a:noFill/>
            <a:ln w="19050" algn="ctr">
              <a:solidFill>
                <a:srgbClr val="FF9900"/>
              </a:solidFill>
              <a:round/>
              <a:headEnd/>
              <a:tailEnd/>
            </a:ln>
          </p:spPr>
        </p:cxnSp>
        <p:cxnSp>
          <p:nvCxnSpPr>
            <p:cNvPr id="264" name="肘形连接符 228"/>
            <p:cNvCxnSpPr>
              <a:cxnSpLocks noChangeShapeType="1"/>
              <a:stCxn id="323" idx="3"/>
              <a:endCxn id="207" idx="1"/>
            </p:cNvCxnSpPr>
            <p:nvPr/>
          </p:nvCxnSpPr>
          <p:spPr bwMode="auto">
            <a:xfrm flipV="1">
              <a:off x="3791744" y="3595121"/>
              <a:ext cx="2167393" cy="19296"/>
            </a:xfrm>
            <a:prstGeom prst="bentConnector3">
              <a:avLst>
                <a:gd name="adj1" fmla="val 359"/>
              </a:avLst>
            </a:prstGeom>
            <a:noFill/>
            <a:ln w="19050" algn="ctr">
              <a:solidFill>
                <a:srgbClr val="FF9900"/>
              </a:solidFill>
              <a:round/>
              <a:headEnd/>
              <a:tailEnd/>
            </a:ln>
          </p:spPr>
        </p:cxnSp>
        <p:sp>
          <p:nvSpPr>
            <p:cNvPr id="268" name="圆角矩形 178"/>
            <p:cNvSpPr>
              <a:spLocks noChangeArrowheads="1"/>
            </p:cNvSpPr>
            <p:nvPr/>
          </p:nvSpPr>
          <p:spPr bwMode="auto">
            <a:xfrm>
              <a:off x="1934162" y="2399578"/>
              <a:ext cx="945265" cy="425152"/>
            </a:xfrm>
            <a:prstGeom prst="roundRect">
              <a:avLst>
                <a:gd name="adj" fmla="val 16667"/>
              </a:avLst>
            </a:prstGeom>
            <a:solidFill>
              <a:srgbClr val="FFB8B8"/>
            </a:solidFill>
            <a:ln w="15875" algn="ctr">
              <a:noFill/>
              <a:round/>
              <a:headEnd/>
              <a:tailEnd/>
            </a:ln>
          </p:spPr>
          <p:txBody>
            <a:bodyPr wrap="square" lIns="0" tIns="0" rIns="0" bIns="0" anchor="ctr">
              <a:noAutofit/>
            </a:bodyPr>
            <a:lstStyle/>
            <a:p>
              <a:pPr marL="0" marR="0" lvl="0" indent="0" algn="ctr" defTabSz="513913" eaLnBrk="1" fontAlgn="ctr" latinLnBrk="0" hangingPunct="1">
                <a:lnSpc>
                  <a:spcPct val="100000"/>
                </a:lnSpc>
                <a:spcBef>
                  <a:spcPts val="0"/>
                </a:spcBef>
                <a:spcAft>
                  <a:spcPts val="0"/>
                </a:spcAft>
                <a:buClr>
                  <a:srgbClr val="CC9900"/>
                </a:buClr>
                <a:buSzTx/>
                <a:buFontTx/>
                <a:buNone/>
                <a:tabLst/>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External network</a:t>
              </a:r>
              <a:endPar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6" name="圆角矩形 233"/>
            <p:cNvSpPr>
              <a:spLocks noChangeArrowheads="1"/>
            </p:cNvSpPr>
            <p:nvPr/>
          </p:nvSpPr>
          <p:spPr bwMode="auto">
            <a:xfrm>
              <a:off x="8571498" y="1925123"/>
              <a:ext cx="615293" cy="239306"/>
            </a:xfrm>
            <a:prstGeom prst="roundRect">
              <a:avLst>
                <a:gd name="adj" fmla="val 16667"/>
              </a:avLst>
            </a:prstGeom>
            <a:solidFill>
              <a:srgbClr val="F4FBFE"/>
            </a:solidFill>
            <a:ln w="1587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spcBef>
                  <a:spcPts val="0"/>
                </a:spcBef>
                <a:spcAft>
                  <a:spcPts val="0"/>
                </a:spcAft>
              </a:pPr>
              <a:r>
                <a:rPr lang="en-US"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a:t>
              </a: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3" name="圆角矩形 322"/>
            <p:cNvSpPr/>
            <p:nvPr/>
          </p:nvSpPr>
          <p:spPr bwMode="auto">
            <a:xfrm>
              <a:off x="3122620" y="3485928"/>
              <a:ext cx="669124" cy="256979"/>
            </a:xfrm>
            <a:prstGeom prst="roundRect">
              <a:avLst/>
            </a:prstGeom>
            <a:solidFill>
              <a:srgbClr val="FFCC66"/>
            </a:solidFill>
            <a:ln w="15875" cap="flat" cmpd="sng" algn="ctr">
              <a:noFill/>
              <a:prstDash val="solid"/>
              <a:round/>
              <a:headEnd type="none" w="med" len="med"/>
              <a:tailEnd type="none" w="med" len="med"/>
            </a:ln>
            <a:effectLst/>
          </p:spPr>
          <p:txBody>
            <a:bodyPr vert="horz" wrap="square" lIns="0" tIns="45681" rIns="0" bIns="45681" numCol="1" rtlCol="0" anchor="ctr" anchorCtr="0" compatLnSpc="1">
              <a:prstTxWarp prst="textNoShape">
                <a:avLst/>
              </a:prstTxWarp>
              <a:noAutofit/>
            </a:bodyPr>
            <a:lstStyle/>
            <a:p>
              <a:pPr marL="0" marR="0" lvl="0" indent="0" algn="ctr" defTabSz="913578" eaLnBrk="1" fontAlgn="ctr" latinLnBrk="0" hangingPunct="1">
                <a:lnSpc>
                  <a:spcPct val="100000"/>
                </a:lnSpc>
                <a:spcBef>
                  <a:spcPts val="0"/>
                </a:spcBef>
                <a:spcAft>
                  <a:spcPts val="0"/>
                </a:spcAft>
                <a:buClr>
                  <a:srgbClr val="CC9900"/>
                </a:buClr>
                <a:buSzTx/>
                <a:buFontTx/>
                <a:buNone/>
                <a:tabLst/>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Firewall</a:t>
              </a:r>
            </a:p>
          </p:txBody>
        </p:sp>
        <p:cxnSp>
          <p:nvCxnSpPr>
            <p:cNvPr id="92" name="直接连接符 230"/>
            <p:cNvCxnSpPr>
              <a:cxnSpLocks noChangeShapeType="1"/>
            </p:cNvCxnSpPr>
            <p:nvPr/>
          </p:nvCxnSpPr>
          <p:spPr bwMode="auto">
            <a:xfrm>
              <a:off x="943604" y="1893550"/>
              <a:ext cx="9918760" cy="0"/>
            </a:xfrm>
            <a:prstGeom prst="line">
              <a:avLst/>
            </a:prstGeom>
            <a:noFill/>
            <a:ln w="15875" algn="ctr">
              <a:solidFill>
                <a:schemeClr val="tx1"/>
              </a:solidFill>
              <a:prstDash val="dash"/>
              <a:round/>
            </a:ln>
          </p:spPr>
        </p:cxnSp>
        <p:sp>
          <p:nvSpPr>
            <p:cNvPr id="129" name="椭圆 128"/>
            <p:cNvSpPr/>
            <p:nvPr/>
          </p:nvSpPr>
          <p:spPr bwMode="auto">
            <a:xfrm>
              <a:off x="8804881" y="2389882"/>
              <a:ext cx="161727" cy="111853"/>
            </a:xfrm>
            <a:prstGeom prst="ellipse">
              <a:avLst/>
            </a:prstGeom>
            <a:solidFill>
              <a:srgbClr val="FFB8B8"/>
            </a:solidFill>
            <a:ln w="9525" algn="ctr">
              <a:solidFill>
                <a:srgbClr val="000000"/>
              </a:solidFill>
              <a:round/>
              <a:headEnd/>
              <a:tailEnd/>
            </a:ln>
          </p:spPr>
          <p:txBody>
            <a:bodyPr wrap="square" lIns="0" tIns="0" rIns="0" bIns="0" anchor="ctr">
              <a:noAutofit/>
            </a:bodyPr>
            <a:lstStyle/>
            <a:p>
              <a:pPr algn="ctr" fontAlgn="ctr">
                <a:spcBef>
                  <a:spcPts val="0"/>
                </a:spcBef>
                <a:spcAft>
                  <a:spcPts val="0"/>
                </a:spcAft>
                <a:buClr>
                  <a:srgbClr val="CC9900"/>
                </a:buClr>
              </a:pPr>
              <a:endParaRPr lang="en-US" altLang="zh-CN" sz="14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 name="肘形连接符 4"/>
            <p:cNvCxnSpPr>
              <a:stCxn id="182" idx="1"/>
              <a:endCxn id="185" idx="1"/>
            </p:cNvCxnSpPr>
            <p:nvPr/>
          </p:nvCxnSpPr>
          <p:spPr bwMode="auto">
            <a:xfrm rot="10800000" flipH="1" flipV="1">
              <a:off x="1941417" y="4151572"/>
              <a:ext cx="94787" cy="991134"/>
            </a:xfrm>
            <a:prstGeom prst="bentConnector3">
              <a:avLst>
                <a:gd name="adj1" fmla="val -209946"/>
              </a:avLst>
            </a:prstGeom>
            <a:solidFill>
              <a:schemeClr val="accent1"/>
            </a:solidFill>
            <a:ln w="19050" cap="flat" cmpd="sng" algn="ctr">
              <a:solidFill>
                <a:schemeClr val="tx1"/>
              </a:solidFill>
              <a:prstDash val="solid"/>
              <a:round/>
              <a:headEnd type="none" w="med" len="med"/>
              <a:tailEnd type="none" w="med" len="med"/>
            </a:ln>
            <a:effectLst/>
          </p:spPr>
        </p:cxnSp>
      </p:grpSp>
    </p:spTree>
    <p:extLst>
      <p:ext uri="{BB962C8B-B14F-4D97-AF65-F5344CB8AC3E}">
        <p14:creationId xmlns:p14="http://schemas.microsoft.com/office/powerpoint/2010/main" val="192593044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10"/>
          </p:nvPr>
        </p:nvSpPr>
        <p:spPr/>
        <p:txBody>
          <a:bodyPr/>
          <a:lstStyle/>
          <a:p>
            <a:endParaRPr lang="zh-CN" altLang="en-US"/>
          </a:p>
        </p:txBody>
      </p:sp>
      <p:sp>
        <p:nvSpPr>
          <p:cNvPr id="2" name="标题 1"/>
          <p:cNvSpPr>
            <a:spLocks noGrp="1"/>
          </p:cNvSpPr>
          <p:nvPr>
            <p:ph type="title"/>
          </p:nvPr>
        </p:nvSpPr>
        <p:spPr/>
        <p:txBody>
          <a:bodyPr/>
          <a:lstStyle/>
          <a:p>
            <a:r>
              <a:rPr lang="en-US">
                <a:sym typeface="Huawei Sans" panose="020C0503030203020204" pitchFamily="34" charset="0"/>
              </a:rPr>
              <a:t>Intra-subnet Communication in a VPC</a:t>
            </a:r>
            <a:endParaRPr lang="en-US" altLang="zh-CN" dirty="0">
              <a:sym typeface="Huawei Sans" panose="020C0503030203020204" pitchFamily="34" charset="0"/>
            </a:endParaRPr>
          </a:p>
        </p:txBody>
      </p:sp>
      <p:cxnSp>
        <p:nvCxnSpPr>
          <p:cNvPr id="6" name="直接箭头连接符 5"/>
          <p:cNvCxnSpPr>
            <a:stCxn id="3" idx="2"/>
            <a:endCxn id="38" idx="0"/>
          </p:cNvCxnSpPr>
          <p:nvPr/>
        </p:nvCxnSpPr>
        <p:spPr bwMode="auto">
          <a:xfrm>
            <a:off x="3092132" y="2227201"/>
            <a:ext cx="1" cy="464564"/>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sp>
        <p:nvSpPr>
          <p:cNvPr id="3" name="圆角矩形 2"/>
          <p:cNvSpPr/>
          <p:nvPr/>
        </p:nvSpPr>
        <p:spPr bwMode="auto">
          <a:xfrm>
            <a:off x="2651083" y="1867161"/>
            <a:ext cx="882098" cy="360040"/>
          </a:xfrm>
          <a:prstGeom prst="roundRect">
            <a:avLst>
              <a:gd name="adj" fmla="val 50000"/>
            </a:avLst>
          </a:prstGeom>
          <a:solidFill>
            <a:srgbClr val="F2F9FC"/>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spcBef>
                <a:spcPts val="0"/>
              </a:spcBef>
              <a:spcAft>
                <a:spcPts val="0"/>
              </a:spcAft>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Start</a:t>
            </a:r>
          </a:p>
        </p:txBody>
      </p:sp>
      <p:sp>
        <p:nvSpPr>
          <p:cNvPr id="25" name="圆角矩形 24"/>
          <p:cNvSpPr/>
          <p:nvPr/>
        </p:nvSpPr>
        <p:spPr bwMode="auto">
          <a:xfrm>
            <a:off x="2651083" y="5206188"/>
            <a:ext cx="882098" cy="360040"/>
          </a:xfrm>
          <a:prstGeom prst="roundRect">
            <a:avLst>
              <a:gd name="adj" fmla="val 50000"/>
            </a:avLst>
          </a:prstGeom>
          <a:solidFill>
            <a:srgbClr val="F2F9FC"/>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spcBef>
                <a:spcPts val="0"/>
              </a:spcBef>
              <a:spcAft>
                <a:spcPts val="0"/>
              </a:spcAft>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End</a:t>
            </a:r>
          </a:p>
        </p:txBody>
      </p:sp>
      <p:sp>
        <p:nvSpPr>
          <p:cNvPr id="38" name="文本框 37"/>
          <p:cNvSpPr txBox="1"/>
          <p:nvPr/>
        </p:nvSpPr>
        <p:spPr>
          <a:xfrm>
            <a:off x="2135559" y="2691765"/>
            <a:ext cx="1913147" cy="373577"/>
          </a:xfrm>
          <a:prstGeom prst="roundRect">
            <a:avLst/>
          </a:prstGeom>
          <a:solidFill>
            <a:srgbClr val="F2F9FC"/>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Create a logical switch</a:t>
            </a:r>
          </a:p>
        </p:txBody>
      </p:sp>
      <p:sp>
        <p:nvSpPr>
          <p:cNvPr id="39" name="文本框 38"/>
          <p:cNvSpPr txBox="1"/>
          <p:nvPr/>
        </p:nvSpPr>
        <p:spPr>
          <a:xfrm>
            <a:off x="2135559" y="3529906"/>
            <a:ext cx="1913147" cy="373577"/>
          </a:xfrm>
          <a:prstGeom prst="roundRect">
            <a:avLst/>
          </a:prstGeom>
          <a:solidFill>
            <a:srgbClr val="F2F9FC"/>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Create a logical port</a:t>
            </a:r>
          </a:p>
        </p:txBody>
      </p:sp>
      <p:sp>
        <p:nvSpPr>
          <p:cNvPr id="41" name="文本框 40"/>
          <p:cNvSpPr txBox="1"/>
          <p:nvPr/>
        </p:nvSpPr>
        <p:spPr>
          <a:xfrm>
            <a:off x="2135559" y="4368047"/>
            <a:ext cx="1913147" cy="373577"/>
          </a:xfrm>
          <a:prstGeom prst="roundRect">
            <a:avLst/>
          </a:prstGeom>
          <a:solidFill>
            <a:srgbClr val="F2F9FC"/>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400">
                <a:solidFill>
                  <a:schemeClr val="tx1"/>
                </a:solidFill>
                <a:latin typeface="Arial"/>
              </a:defRPr>
            </a:lvl1p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Create an end port</a:t>
            </a:r>
          </a:p>
        </p:txBody>
      </p:sp>
      <p:cxnSp>
        <p:nvCxnSpPr>
          <p:cNvPr id="63" name="直接箭头连接符 62"/>
          <p:cNvCxnSpPr>
            <a:stCxn id="38" idx="2"/>
            <a:endCxn id="39" idx="0"/>
          </p:cNvCxnSpPr>
          <p:nvPr/>
        </p:nvCxnSpPr>
        <p:spPr bwMode="auto">
          <a:xfrm>
            <a:off x="3092133" y="3065342"/>
            <a:ext cx="0" cy="464564"/>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cxnSp>
        <p:nvCxnSpPr>
          <p:cNvPr id="64" name="直接箭头连接符 63"/>
          <p:cNvCxnSpPr>
            <a:stCxn id="39" idx="2"/>
            <a:endCxn id="41" idx="0"/>
          </p:cNvCxnSpPr>
          <p:nvPr/>
        </p:nvCxnSpPr>
        <p:spPr bwMode="auto">
          <a:xfrm>
            <a:off x="3092133" y="3903483"/>
            <a:ext cx="0" cy="464564"/>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cxnSp>
        <p:nvCxnSpPr>
          <p:cNvPr id="66" name="肘形连接符 65"/>
          <p:cNvCxnSpPr>
            <a:stCxn id="41" idx="2"/>
            <a:endCxn id="25" idx="0"/>
          </p:cNvCxnSpPr>
          <p:nvPr/>
        </p:nvCxnSpPr>
        <p:spPr bwMode="auto">
          <a:xfrm rot="5400000">
            <a:off x="2859851" y="4973906"/>
            <a:ext cx="464564" cy="1"/>
          </a:xfrm>
          <a:prstGeom prst="bentConnector3">
            <a:avLst>
              <a:gd name="adj1" fmla="val 50000"/>
            </a:avLst>
          </a:prstGeom>
          <a:solidFill>
            <a:schemeClr val="accent1"/>
          </a:solidFill>
          <a:ln w="15875" cap="flat" cmpd="sng" algn="ctr">
            <a:solidFill>
              <a:schemeClr val="tx1"/>
            </a:solidFill>
            <a:prstDash val="solid"/>
            <a:round/>
            <a:headEnd type="none" w="med" len="med"/>
            <a:tailEnd type="triangle"/>
          </a:ln>
          <a:effectLst/>
        </p:spPr>
      </p:cxnSp>
      <p:sp>
        <p:nvSpPr>
          <p:cNvPr id="22" name="Oval 4"/>
          <p:cNvSpPr>
            <a:spLocks noChangeAspect="1"/>
          </p:cNvSpPr>
          <p:nvPr/>
        </p:nvSpPr>
        <p:spPr>
          <a:xfrm>
            <a:off x="1742889" y="2799196"/>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Oval 4"/>
          <p:cNvSpPr>
            <a:spLocks noChangeAspect="1"/>
          </p:cNvSpPr>
          <p:nvPr/>
        </p:nvSpPr>
        <p:spPr>
          <a:xfrm>
            <a:off x="1739516" y="3614206"/>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Oval 4"/>
          <p:cNvSpPr>
            <a:spLocks noChangeAspect="1"/>
          </p:cNvSpPr>
          <p:nvPr/>
        </p:nvSpPr>
        <p:spPr>
          <a:xfrm>
            <a:off x="1739516" y="4459449"/>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Oval 4"/>
          <p:cNvSpPr>
            <a:spLocks noChangeAspect="1"/>
          </p:cNvSpPr>
          <p:nvPr/>
        </p:nvSpPr>
        <p:spPr>
          <a:xfrm>
            <a:off x="6423410" y="2094404"/>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Oval 4"/>
          <p:cNvSpPr>
            <a:spLocks noChangeAspect="1"/>
          </p:cNvSpPr>
          <p:nvPr/>
        </p:nvSpPr>
        <p:spPr>
          <a:xfrm>
            <a:off x="6420037" y="2831812"/>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Oval 4"/>
          <p:cNvSpPr>
            <a:spLocks noChangeAspect="1"/>
          </p:cNvSpPr>
          <p:nvPr/>
        </p:nvSpPr>
        <p:spPr>
          <a:xfrm>
            <a:off x="6420037" y="3941901"/>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p:cNvSpPr txBox="1"/>
          <p:nvPr/>
        </p:nvSpPr>
        <p:spPr>
          <a:xfrm>
            <a:off x="6696015" y="1980158"/>
            <a:ext cx="4692573" cy="609398"/>
          </a:xfrm>
          <a:prstGeom prst="rect">
            <a:avLst/>
          </a:prstGeom>
          <a:noFill/>
        </p:spPr>
        <p:txBody>
          <a:bodyPr wrap="square" rtlCol="0">
            <a:spAutoFit/>
          </a:bodyPr>
          <a:lstStyle/>
          <a:p>
            <a:pPr fontAlgn="ctr">
              <a:lnSpc>
                <a:spcPct val="140000"/>
              </a:lnSpc>
              <a:spcBef>
                <a:spcPts val="0"/>
              </a:spcBef>
              <a:spcAft>
                <a:spcPts val="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Logical switch management interface, which is used to create a large Layer 2 BD on </a:t>
            </a:r>
            <a:r>
              <a:rPr lang="en-US" sz="1200">
                <a:latin typeface="Huawei Sans" panose="020C0503030203020204" pitchFamily="34" charset="0"/>
                <a:ea typeface="方正兰亭黑简体" panose="02000000000000000000" pitchFamily="2" charset="-122"/>
                <a:sym typeface="Huawei Sans" panose="020C0503030203020204" pitchFamily="34" charset="0"/>
              </a:rPr>
              <a:t>a </a:t>
            </a:r>
            <a:r>
              <a:rPr lang="en-US" sz="1200" smtClean="0">
                <a:latin typeface="Huawei Sans" panose="020C0503030203020204" pitchFamily="34" charset="0"/>
                <a:ea typeface="方正兰亭黑简体" panose="02000000000000000000" pitchFamily="2" charset="-122"/>
                <a:sym typeface="Huawei Sans" panose="020C0503030203020204" pitchFamily="34" charset="0"/>
              </a:rPr>
              <a:t>VXLAN</a:t>
            </a:r>
            <a:r>
              <a:rPr lang="en-US" sz="120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圆角矩形 43"/>
          <p:cNvSpPr/>
          <p:nvPr/>
        </p:nvSpPr>
        <p:spPr>
          <a:xfrm>
            <a:off x="446088" y="1742252"/>
            <a:ext cx="5526716" cy="4445389"/>
          </a:xfrm>
          <a:prstGeom prst="roundRect">
            <a:avLst>
              <a:gd name="adj" fmla="val 1847"/>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nchorCtr="0"/>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圆角矩形 44"/>
          <p:cNvSpPr/>
          <p:nvPr/>
        </p:nvSpPr>
        <p:spPr>
          <a:xfrm>
            <a:off x="454880" y="1304459"/>
            <a:ext cx="5526716" cy="400674"/>
          </a:xfrm>
          <a:prstGeom prst="roundRect">
            <a:avLst/>
          </a:prstGeom>
          <a:solidFill>
            <a:srgbClr val="05B2F0"/>
          </a:solidFill>
        </p:spPr>
        <p:txBody>
          <a:bodyPr wrap="square" rtlCol="0" anchor="ctr" anchorCtr="0">
            <a:noAutofit/>
          </a:bodyPr>
          <a:lstStyle/>
          <a:p>
            <a:pPr algn="ctr" fontAlgn="ctr">
              <a:spcBef>
                <a:spcPts val="0"/>
              </a:spcBef>
              <a:spcAft>
                <a:spcPts val="0"/>
              </a:spcAft>
            </a:pPr>
            <a:r>
              <a:rPr lang="en-US" sz="18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Configuration Process</a:t>
            </a:r>
          </a:p>
        </p:txBody>
      </p:sp>
      <p:sp>
        <p:nvSpPr>
          <p:cNvPr id="46" name="圆角矩形 45"/>
          <p:cNvSpPr/>
          <p:nvPr/>
        </p:nvSpPr>
        <p:spPr>
          <a:xfrm>
            <a:off x="6230805" y="1304459"/>
            <a:ext cx="5513739" cy="400674"/>
          </a:xfrm>
          <a:prstGeom prst="roundRect">
            <a:avLst/>
          </a:prstGeom>
          <a:solidFill>
            <a:srgbClr val="05B2F0"/>
          </a:solidFill>
        </p:spPr>
        <p:txBody>
          <a:bodyPr wrap="square" rtlCol="0" anchor="ctr" anchorCtr="0">
            <a:noAutofit/>
          </a:bodyPr>
          <a:lstStyle/>
          <a:p>
            <a:pPr algn="ctr" fontAlgn="ctr">
              <a:spcBef>
                <a:spcPts val="0"/>
              </a:spcBef>
              <a:spcAft>
                <a:spcPts val="0"/>
              </a:spcAft>
            </a:pPr>
            <a:r>
              <a:rPr lang="en-US" sz="18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Reference Interface and Description</a:t>
            </a:r>
          </a:p>
        </p:txBody>
      </p:sp>
      <p:sp>
        <p:nvSpPr>
          <p:cNvPr id="47" name="圆角矩形 46"/>
          <p:cNvSpPr/>
          <p:nvPr/>
        </p:nvSpPr>
        <p:spPr>
          <a:xfrm>
            <a:off x="6206360" y="1742252"/>
            <a:ext cx="5539553" cy="4445389"/>
          </a:xfrm>
          <a:prstGeom prst="roundRect">
            <a:avLst>
              <a:gd name="adj" fmla="val 1847"/>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nchorCtr="0"/>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文本框 48"/>
          <p:cNvSpPr txBox="1"/>
          <p:nvPr/>
        </p:nvSpPr>
        <p:spPr>
          <a:xfrm>
            <a:off x="6696016" y="2659364"/>
            <a:ext cx="4692572" cy="609398"/>
          </a:xfrm>
          <a:prstGeom prst="rect">
            <a:avLst/>
          </a:prstGeom>
          <a:noFill/>
        </p:spPr>
        <p:txBody>
          <a:bodyPr wrap="square" rtlCol="0">
            <a:spAutoFit/>
          </a:bodyPr>
          <a:lstStyle/>
          <a:p>
            <a:pPr fontAlgn="ctr">
              <a:lnSpc>
                <a:spcPct val="14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Logical port management interface.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Multiple </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Layer 2 sub-interfaces can be created based on service scenarios.</a:t>
            </a:r>
          </a:p>
        </p:txBody>
      </p:sp>
      <p:sp>
        <p:nvSpPr>
          <p:cNvPr id="50" name="文本框 49"/>
          <p:cNvSpPr txBox="1"/>
          <p:nvPr/>
        </p:nvSpPr>
        <p:spPr>
          <a:xfrm>
            <a:off x="6668782" y="3614206"/>
            <a:ext cx="4888519" cy="867930"/>
          </a:xfrm>
          <a:prstGeom prst="rect">
            <a:avLst/>
          </a:prstGeom>
          <a:noFill/>
        </p:spPr>
        <p:txBody>
          <a:bodyPr wrap="square" rtlCol="0">
            <a:spAutoFit/>
          </a:bodyPr>
          <a:lstStyle/>
          <a:p>
            <a:pPr fontAlgn="ctr">
              <a:lnSpc>
                <a:spcPct val="140000"/>
              </a:lnSpc>
              <a:spcBef>
                <a:spcPts val="0"/>
              </a:spcBef>
              <a:spcAft>
                <a:spcPts val="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End port management interface. End ports correspond to VMs/BMs. Multiple end ports can be created based on service scenarios and associated with their logical ports. </a:t>
            </a:r>
          </a:p>
        </p:txBody>
      </p:sp>
      <p:grpSp>
        <p:nvGrpSpPr>
          <p:cNvPr id="5" name="组合 4"/>
          <p:cNvGrpSpPr/>
          <p:nvPr/>
        </p:nvGrpSpPr>
        <p:grpSpPr>
          <a:xfrm>
            <a:off x="2488223" y="15968"/>
            <a:ext cx="9353114" cy="394432"/>
            <a:chOff x="6108553" y="15968"/>
            <a:chExt cx="5732784" cy="252000"/>
          </a:xfrm>
        </p:grpSpPr>
        <p:sp>
          <p:nvSpPr>
            <p:cNvPr id="52" name="燕尾形 51"/>
            <p:cNvSpPr/>
            <p:nvPr/>
          </p:nvSpPr>
          <p:spPr bwMode="auto">
            <a:xfrm>
              <a:off x="10382250" y="15968"/>
              <a:ext cx="1459087"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Communication with a Private Network</a:t>
              </a:r>
            </a:p>
          </p:txBody>
        </p:sp>
        <p:grpSp>
          <p:nvGrpSpPr>
            <p:cNvPr id="4" name="组合 3"/>
            <p:cNvGrpSpPr/>
            <p:nvPr/>
          </p:nvGrpSpPr>
          <p:grpSpPr>
            <a:xfrm>
              <a:off x="6108553" y="15968"/>
              <a:ext cx="4352191" cy="252000"/>
              <a:chOff x="6108553" y="15968"/>
              <a:chExt cx="4352191" cy="252000"/>
            </a:xfrm>
          </p:grpSpPr>
          <p:sp>
            <p:nvSpPr>
              <p:cNvPr id="51" name="燕尾形 50"/>
              <p:cNvSpPr/>
              <p:nvPr/>
            </p:nvSpPr>
            <p:spPr bwMode="auto">
              <a:xfrm>
                <a:off x="9305313" y="15968"/>
                <a:ext cx="1155431"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Communication with Internet</a:t>
                </a:r>
              </a:p>
            </p:txBody>
          </p:sp>
          <p:sp>
            <p:nvSpPr>
              <p:cNvPr id="53" name="燕尾形 52"/>
              <p:cNvSpPr/>
              <p:nvPr/>
            </p:nvSpPr>
            <p:spPr bwMode="auto">
              <a:xfrm>
                <a:off x="7150518" y="15968"/>
                <a:ext cx="1080632"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Intra-VPC Communication</a:t>
                </a:r>
              </a:p>
            </p:txBody>
          </p:sp>
          <p:sp>
            <p:nvSpPr>
              <p:cNvPr id="54" name="燕尾形 53"/>
              <p:cNvSpPr/>
              <p:nvPr/>
            </p:nvSpPr>
            <p:spPr bwMode="auto">
              <a:xfrm>
                <a:off x="8152655" y="15968"/>
                <a:ext cx="1231153"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Inter-VPC Communication</a:t>
                </a:r>
              </a:p>
            </p:txBody>
          </p:sp>
          <p:sp>
            <p:nvSpPr>
              <p:cNvPr id="55" name="五边形 54"/>
              <p:cNvSpPr/>
              <p:nvPr/>
            </p:nvSpPr>
            <p:spPr bwMode="auto">
              <a:xfrm>
                <a:off x="6108553" y="15968"/>
                <a:ext cx="1120459" cy="252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Overall Configuration Process</a:t>
                </a:r>
              </a:p>
            </p:txBody>
          </p:sp>
        </p:grpSp>
      </p:grpSp>
    </p:spTree>
    <p:extLst>
      <p:ext uri="{BB962C8B-B14F-4D97-AF65-F5344CB8AC3E}">
        <p14:creationId xmlns:p14="http://schemas.microsoft.com/office/powerpoint/2010/main" val="420221323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endParaRPr lang="zh-CN" altLang="en-US"/>
          </a:p>
        </p:txBody>
      </p:sp>
      <p:sp>
        <p:nvSpPr>
          <p:cNvPr id="2" name="标题 1"/>
          <p:cNvSpPr>
            <a:spLocks noGrp="1"/>
          </p:cNvSpPr>
          <p:nvPr>
            <p:ph type="title"/>
          </p:nvPr>
        </p:nvSpPr>
        <p:spPr/>
        <p:txBody>
          <a:bodyPr/>
          <a:lstStyle/>
          <a:p>
            <a:r>
              <a:rPr lang="en-US">
                <a:sym typeface="Huawei Sans" panose="020C0503030203020204" pitchFamily="34" charset="0"/>
              </a:rPr>
              <a:t>Inter-subnet Communication in a VPC</a:t>
            </a:r>
            <a:endParaRPr lang="en-US" altLang="zh-CN" dirty="0">
              <a:sym typeface="Huawei Sans" panose="020C0503030203020204" pitchFamily="34" charset="0"/>
            </a:endParaRPr>
          </a:p>
        </p:txBody>
      </p:sp>
      <p:sp>
        <p:nvSpPr>
          <p:cNvPr id="31" name="Oval 4"/>
          <p:cNvSpPr>
            <a:spLocks noChangeAspect="1"/>
          </p:cNvSpPr>
          <p:nvPr/>
        </p:nvSpPr>
        <p:spPr>
          <a:xfrm>
            <a:off x="6423410" y="2092936"/>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Oval 4"/>
          <p:cNvSpPr>
            <a:spLocks noChangeAspect="1"/>
          </p:cNvSpPr>
          <p:nvPr/>
        </p:nvSpPr>
        <p:spPr>
          <a:xfrm>
            <a:off x="6420037" y="2769190"/>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Oval 4"/>
          <p:cNvSpPr>
            <a:spLocks noChangeAspect="1"/>
          </p:cNvSpPr>
          <p:nvPr/>
        </p:nvSpPr>
        <p:spPr>
          <a:xfrm>
            <a:off x="6420037" y="3451166"/>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p:cNvSpPr txBox="1"/>
          <p:nvPr/>
        </p:nvSpPr>
        <p:spPr>
          <a:xfrm>
            <a:off x="6696015" y="2045713"/>
            <a:ext cx="4455066" cy="276999"/>
          </a:xfrm>
          <a:prstGeom prst="rect">
            <a:avLst/>
          </a:prstGeom>
          <a:noFill/>
        </p:spPr>
        <p:txBody>
          <a:bodyPr wrap="none" rtlCol="0">
            <a:spAutoFit/>
          </a:bodyPr>
          <a:lstStyle/>
          <a:p>
            <a:pPr fontAlgn="ctr">
              <a:spcBef>
                <a:spcPts val="0"/>
              </a:spcBef>
              <a:spcAft>
                <a:spcPts val="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Logical network management interface used to create </a:t>
            </a:r>
            <a:r>
              <a:rPr lang="en-US" sz="1200">
                <a:latin typeface="Huawei Sans" panose="020C0503030203020204" pitchFamily="34" charset="0"/>
                <a:ea typeface="方正兰亭黑简体" panose="02000000000000000000" pitchFamily="2" charset="-122"/>
                <a:sym typeface="Huawei Sans" panose="020C0503030203020204" pitchFamily="34" charset="0"/>
              </a:rPr>
              <a:t>a </a:t>
            </a:r>
            <a:r>
              <a:rPr lang="en-US" sz="1200" smtClean="0">
                <a:latin typeface="Huawei Sans" panose="020C0503030203020204" pitchFamily="34" charset="0"/>
                <a:ea typeface="方正兰亭黑简体" panose="02000000000000000000" pitchFamily="2" charset="-122"/>
                <a:sym typeface="Huawei Sans" panose="020C0503030203020204" pitchFamily="34" charset="0"/>
              </a:rPr>
              <a:t>VPC.</a:t>
            </a:r>
            <a:endParaRPr lang="en-US" altLang="zh-CN" sz="12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圆角矩形 43"/>
          <p:cNvSpPr/>
          <p:nvPr/>
        </p:nvSpPr>
        <p:spPr>
          <a:xfrm>
            <a:off x="468316" y="1721930"/>
            <a:ext cx="5504487" cy="4661413"/>
          </a:xfrm>
          <a:prstGeom prst="roundRect">
            <a:avLst>
              <a:gd name="adj" fmla="val 1847"/>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nchorCtr="0"/>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圆角矩形 44"/>
          <p:cNvSpPr/>
          <p:nvPr/>
        </p:nvSpPr>
        <p:spPr>
          <a:xfrm>
            <a:off x="468316" y="1298259"/>
            <a:ext cx="5526716" cy="400674"/>
          </a:xfrm>
          <a:prstGeom prst="roundRect">
            <a:avLst/>
          </a:prstGeom>
          <a:solidFill>
            <a:srgbClr val="00B0F0"/>
          </a:solidFill>
        </p:spPr>
        <p:txBody>
          <a:bodyPr wrap="square" rtlCol="0" anchor="ctr" anchorCtr="0">
            <a:noAutofit/>
          </a:bodyPr>
          <a:lstStyle/>
          <a:p>
            <a:pPr algn="ctr" fontAlgn="ctr">
              <a:spcBef>
                <a:spcPts val="0"/>
              </a:spcBef>
              <a:spcAft>
                <a:spcPts val="0"/>
              </a:spcAft>
            </a:pPr>
            <a:r>
              <a:rPr lang="en-US" sz="18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Configuration Process</a:t>
            </a:r>
          </a:p>
        </p:txBody>
      </p:sp>
      <p:sp>
        <p:nvSpPr>
          <p:cNvPr id="46" name="圆角矩形 45"/>
          <p:cNvSpPr/>
          <p:nvPr/>
        </p:nvSpPr>
        <p:spPr>
          <a:xfrm>
            <a:off x="6222013" y="1294199"/>
            <a:ext cx="5544716" cy="400674"/>
          </a:xfrm>
          <a:prstGeom prst="roundRect">
            <a:avLst/>
          </a:prstGeom>
          <a:solidFill>
            <a:srgbClr val="00B0F0"/>
          </a:solidFill>
        </p:spPr>
        <p:txBody>
          <a:bodyPr wrap="square" rtlCol="0" anchor="ctr" anchorCtr="0">
            <a:noAutofit/>
          </a:bodyPr>
          <a:lstStyle/>
          <a:p>
            <a:pPr algn="ctr" fontAlgn="ctr">
              <a:spcBef>
                <a:spcPts val="0"/>
              </a:spcBef>
              <a:spcAft>
                <a:spcPts val="0"/>
              </a:spcAft>
            </a:pPr>
            <a:r>
              <a:rPr lang="en-US" sz="18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Reference Interface and Description</a:t>
            </a:r>
          </a:p>
        </p:txBody>
      </p:sp>
      <p:sp>
        <p:nvSpPr>
          <p:cNvPr id="47" name="圆角矩形 46"/>
          <p:cNvSpPr/>
          <p:nvPr/>
        </p:nvSpPr>
        <p:spPr>
          <a:xfrm>
            <a:off x="6206360" y="1721930"/>
            <a:ext cx="5539553" cy="4661413"/>
          </a:xfrm>
          <a:prstGeom prst="roundRect">
            <a:avLst>
              <a:gd name="adj" fmla="val 1847"/>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nchorCtr="0"/>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文本框 48"/>
          <p:cNvSpPr txBox="1"/>
          <p:nvPr/>
        </p:nvSpPr>
        <p:spPr>
          <a:xfrm>
            <a:off x="6696015" y="2728455"/>
            <a:ext cx="4304383" cy="276999"/>
          </a:xfrm>
          <a:prstGeom prst="rect">
            <a:avLst/>
          </a:prstGeom>
          <a:noFill/>
        </p:spPr>
        <p:txBody>
          <a:bodyPr wrap="none" rtlCol="0">
            <a:spAutoFit/>
          </a:bodyPr>
          <a:lstStyle/>
          <a:p>
            <a:pPr fontAlgn="ctr">
              <a:spcBef>
                <a:spcPts val="0"/>
              </a:spcBef>
              <a:spcAft>
                <a:spcPts val="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Logical router management interface used to create </a:t>
            </a:r>
            <a:r>
              <a:rPr lang="en-US" sz="1200">
                <a:latin typeface="Huawei Sans" panose="020C0503030203020204" pitchFamily="34" charset="0"/>
                <a:ea typeface="方正兰亭黑简体" panose="02000000000000000000" pitchFamily="2" charset="-122"/>
                <a:sym typeface="Huawei Sans" panose="020C0503030203020204" pitchFamily="34" charset="0"/>
              </a:rPr>
              <a:t>a </a:t>
            </a:r>
            <a:r>
              <a:rPr lang="en-US" sz="1200" smtClean="0">
                <a:latin typeface="Huawei Sans" panose="020C0503030203020204" pitchFamily="34" charset="0"/>
                <a:ea typeface="方正兰亭黑简体" panose="02000000000000000000" pitchFamily="2" charset="-122"/>
                <a:sym typeface="Huawei Sans" panose="020C0503030203020204" pitchFamily="34" charset="0"/>
              </a:rPr>
              <a:t>VRF.</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49"/>
          <p:cNvSpPr txBox="1"/>
          <p:nvPr/>
        </p:nvSpPr>
        <p:spPr>
          <a:xfrm>
            <a:off x="6696015" y="3242523"/>
            <a:ext cx="4888519" cy="646331"/>
          </a:xfrm>
          <a:prstGeom prst="rect">
            <a:avLst/>
          </a:prstGeom>
          <a:noFill/>
        </p:spPr>
        <p:txBody>
          <a:bodyPr wrap="square" rtlCol="0">
            <a:spAutoFit/>
          </a:bodyPr>
          <a:lstStyle/>
          <a:p>
            <a:pPr fontAlgn="ctr">
              <a:spcBef>
                <a:spcPts val="0"/>
              </a:spcBef>
              <a:spcAft>
                <a:spcPts val="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Logical switch management interface and logical subnet management interface. Multiple logical switches and subnets can be created and logical ports can be created on logical switches.</a:t>
            </a:r>
          </a:p>
        </p:txBody>
      </p:sp>
      <p:sp>
        <p:nvSpPr>
          <p:cNvPr id="22" name="Oval 4"/>
          <p:cNvSpPr>
            <a:spLocks noChangeAspect="1"/>
          </p:cNvSpPr>
          <p:nvPr/>
        </p:nvSpPr>
        <p:spPr>
          <a:xfrm>
            <a:off x="1659155" y="2526845"/>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Oval 4"/>
          <p:cNvSpPr>
            <a:spLocks noChangeAspect="1"/>
          </p:cNvSpPr>
          <p:nvPr/>
        </p:nvSpPr>
        <p:spPr>
          <a:xfrm>
            <a:off x="1655782" y="3232141"/>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Oval 4"/>
          <p:cNvSpPr>
            <a:spLocks noChangeAspect="1"/>
          </p:cNvSpPr>
          <p:nvPr/>
        </p:nvSpPr>
        <p:spPr>
          <a:xfrm>
            <a:off x="1655782" y="3916217"/>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5" name="直接箭头连接符 34"/>
          <p:cNvCxnSpPr>
            <a:stCxn id="40" idx="2"/>
            <a:endCxn id="43" idx="0"/>
          </p:cNvCxnSpPr>
          <p:nvPr/>
        </p:nvCxnSpPr>
        <p:spPr bwMode="auto">
          <a:xfrm>
            <a:off x="3059992" y="2153365"/>
            <a:ext cx="1" cy="294565"/>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cxnSp>
        <p:nvCxnSpPr>
          <p:cNvPr id="37" name="直接箭头连接符 36"/>
          <p:cNvCxnSpPr>
            <a:stCxn id="53" idx="2"/>
            <a:endCxn id="42" idx="0"/>
          </p:cNvCxnSpPr>
          <p:nvPr/>
        </p:nvCxnSpPr>
        <p:spPr bwMode="auto">
          <a:xfrm>
            <a:off x="3059992" y="5660342"/>
            <a:ext cx="0" cy="308103"/>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sp>
        <p:nvSpPr>
          <p:cNvPr id="40" name="圆角矩形 39"/>
          <p:cNvSpPr/>
          <p:nvPr/>
        </p:nvSpPr>
        <p:spPr bwMode="auto">
          <a:xfrm>
            <a:off x="2618943" y="1757365"/>
            <a:ext cx="882098" cy="396000"/>
          </a:xfrm>
          <a:prstGeom prst="roundRect">
            <a:avLst>
              <a:gd name="adj" fmla="val 50000"/>
            </a:avLst>
          </a:prstGeom>
          <a:solidFill>
            <a:srgbClr val="F2F9FC"/>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spcBef>
                <a:spcPts val="0"/>
              </a:spcBef>
              <a:spcAft>
                <a:spcPts val="0"/>
              </a:spcAft>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Start</a:t>
            </a:r>
          </a:p>
        </p:txBody>
      </p:sp>
      <p:sp>
        <p:nvSpPr>
          <p:cNvPr id="42" name="圆角矩形 41"/>
          <p:cNvSpPr/>
          <p:nvPr/>
        </p:nvSpPr>
        <p:spPr bwMode="auto">
          <a:xfrm>
            <a:off x="2618943" y="5968445"/>
            <a:ext cx="882098" cy="396000"/>
          </a:xfrm>
          <a:prstGeom prst="roundRect">
            <a:avLst>
              <a:gd name="adj" fmla="val 50000"/>
            </a:avLst>
          </a:prstGeom>
          <a:solidFill>
            <a:srgbClr val="F2F9FC"/>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spcBef>
                <a:spcPts val="0"/>
              </a:spcBef>
              <a:spcAft>
                <a:spcPts val="0"/>
              </a:spcAft>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End</a:t>
            </a:r>
          </a:p>
        </p:txBody>
      </p:sp>
      <p:sp>
        <p:nvSpPr>
          <p:cNvPr id="43" name="文本框 42"/>
          <p:cNvSpPr txBox="1"/>
          <p:nvPr/>
        </p:nvSpPr>
        <p:spPr>
          <a:xfrm>
            <a:off x="2103419" y="2447930"/>
            <a:ext cx="1913147" cy="396000"/>
          </a:xfrm>
          <a:prstGeom prst="roundRect">
            <a:avLst/>
          </a:prstGeom>
          <a:solidFill>
            <a:srgbClr val="F2F9FC"/>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Create a logical network</a:t>
            </a:r>
          </a:p>
        </p:txBody>
      </p:sp>
      <p:sp>
        <p:nvSpPr>
          <p:cNvPr id="48" name="文本框 47"/>
          <p:cNvSpPr txBox="1"/>
          <p:nvPr/>
        </p:nvSpPr>
        <p:spPr>
          <a:xfrm>
            <a:off x="2103419" y="3152033"/>
            <a:ext cx="1913147" cy="396000"/>
          </a:xfrm>
          <a:prstGeom prst="roundRect">
            <a:avLst/>
          </a:prstGeom>
          <a:solidFill>
            <a:srgbClr val="F2F9FC"/>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Create a logical router</a:t>
            </a:r>
          </a:p>
        </p:txBody>
      </p:sp>
      <p:sp>
        <p:nvSpPr>
          <p:cNvPr id="51" name="文本框 50"/>
          <p:cNvSpPr txBox="1"/>
          <p:nvPr/>
        </p:nvSpPr>
        <p:spPr>
          <a:xfrm>
            <a:off x="2103419" y="3856136"/>
            <a:ext cx="1913147" cy="396000"/>
          </a:xfrm>
          <a:prstGeom prst="roundRect">
            <a:avLst/>
          </a:prstGeom>
          <a:solidFill>
            <a:srgbClr val="F2F9FC"/>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Create a logical switch</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and a logical subnet</a:t>
            </a:r>
          </a:p>
        </p:txBody>
      </p:sp>
      <p:sp>
        <p:nvSpPr>
          <p:cNvPr id="52" name="文本框 51"/>
          <p:cNvSpPr txBox="1"/>
          <p:nvPr/>
        </p:nvSpPr>
        <p:spPr>
          <a:xfrm>
            <a:off x="2103419" y="4560239"/>
            <a:ext cx="1913147" cy="396000"/>
          </a:xfrm>
          <a:prstGeom prst="roundRect">
            <a:avLst/>
          </a:prstGeom>
          <a:solidFill>
            <a:srgbClr val="F2F9FC"/>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200">
                <a:solidFill>
                  <a:schemeClr val="tx1"/>
                </a:solidFill>
                <a:latin typeface="Aria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Create a logical port</a:t>
            </a:r>
          </a:p>
        </p:txBody>
      </p:sp>
      <p:sp>
        <p:nvSpPr>
          <p:cNvPr id="53" name="文本框 52"/>
          <p:cNvSpPr txBox="1"/>
          <p:nvPr/>
        </p:nvSpPr>
        <p:spPr>
          <a:xfrm>
            <a:off x="2104192" y="5264342"/>
            <a:ext cx="1911600" cy="396000"/>
          </a:xfrm>
          <a:prstGeom prst="roundRect">
            <a:avLst/>
          </a:prstGeom>
          <a:solidFill>
            <a:srgbClr val="F2F9FC"/>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Create an end port</a:t>
            </a:r>
          </a:p>
        </p:txBody>
      </p:sp>
      <p:cxnSp>
        <p:nvCxnSpPr>
          <p:cNvPr id="54" name="直接箭头连接符 53"/>
          <p:cNvCxnSpPr>
            <a:stCxn id="43" idx="2"/>
            <a:endCxn id="48" idx="0"/>
          </p:cNvCxnSpPr>
          <p:nvPr/>
        </p:nvCxnSpPr>
        <p:spPr bwMode="auto">
          <a:xfrm>
            <a:off x="3059993" y="2843930"/>
            <a:ext cx="0" cy="308103"/>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cxnSp>
        <p:nvCxnSpPr>
          <p:cNvPr id="55" name="直接箭头连接符 54"/>
          <p:cNvCxnSpPr>
            <a:stCxn id="48" idx="2"/>
            <a:endCxn id="51" idx="0"/>
          </p:cNvCxnSpPr>
          <p:nvPr/>
        </p:nvCxnSpPr>
        <p:spPr bwMode="auto">
          <a:xfrm>
            <a:off x="3059993" y="3548033"/>
            <a:ext cx="0" cy="308103"/>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cxnSp>
        <p:nvCxnSpPr>
          <p:cNvPr id="56" name="直接箭头连接符 55"/>
          <p:cNvCxnSpPr>
            <a:stCxn id="51" idx="2"/>
            <a:endCxn id="52" idx="0"/>
          </p:cNvCxnSpPr>
          <p:nvPr/>
        </p:nvCxnSpPr>
        <p:spPr bwMode="auto">
          <a:xfrm>
            <a:off x="3059993" y="4252136"/>
            <a:ext cx="0" cy="308103"/>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cxnSp>
        <p:nvCxnSpPr>
          <p:cNvPr id="57" name="肘形连接符 56"/>
          <p:cNvCxnSpPr>
            <a:stCxn id="52" idx="2"/>
            <a:endCxn id="53" idx="0"/>
          </p:cNvCxnSpPr>
          <p:nvPr/>
        </p:nvCxnSpPr>
        <p:spPr bwMode="auto">
          <a:xfrm rot="5400000">
            <a:off x="2905942" y="5110290"/>
            <a:ext cx="308103" cy="1"/>
          </a:xfrm>
          <a:prstGeom prst="bentConnector3">
            <a:avLst>
              <a:gd name="adj1" fmla="val 50000"/>
            </a:avLst>
          </a:prstGeom>
          <a:solidFill>
            <a:schemeClr val="accent1"/>
          </a:solidFill>
          <a:ln w="15875" cap="flat" cmpd="sng" algn="ctr">
            <a:solidFill>
              <a:schemeClr val="tx1"/>
            </a:solidFill>
            <a:prstDash val="solid"/>
            <a:round/>
            <a:headEnd type="none" w="med" len="med"/>
            <a:tailEnd type="triangle"/>
          </a:ln>
          <a:effectLst/>
        </p:spPr>
      </p:cxnSp>
      <p:sp>
        <p:nvSpPr>
          <p:cNvPr id="58" name="Oval 4"/>
          <p:cNvSpPr>
            <a:spLocks noChangeAspect="1"/>
          </p:cNvSpPr>
          <p:nvPr/>
        </p:nvSpPr>
        <p:spPr>
          <a:xfrm>
            <a:off x="1659155" y="4636297"/>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Oval 4"/>
          <p:cNvSpPr>
            <a:spLocks noChangeAspect="1"/>
          </p:cNvSpPr>
          <p:nvPr/>
        </p:nvSpPr>
        <p:spPr>
          <a:xfrm>
            <a:off x="1659155" y="5320373"/>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5</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Oval 4"/>
          <p:cNvSpPr>
            <a:spLocks noChangeAspect="1"/>
          </p:cNvSpPr>
          <p:nvPr/>
        </p:nvSpPr>
        <p:spPr>
          <a:xfrm>
            <a:off x="6432525" y="4262195"/>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Oval 4"/>
          <p:cNvSpPr>
            <a:spLocks noChangeAspect="1"/>
          </p:cNvSpPr>
          <p:nvPr/>
        </p:nvSpPr>
        <p:spPr>
          <a:xfrm>
            <a:off x="6432525" y="4944171"/>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5</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文本框 66"/>
          <p:cNvSpPr txBox="1"/>
          <p:nvPr/>
        </p:nvSpPr>
        <p:spPr>
          <a:xfrm>
            <a:off x="6696015" y="4221460"/>
            <a:ext cx="2696572" cy="276999"/>
          </a:xfrm>
          <a:prstGeom prst="rect">
            <a:avLst/>
          </a:prstGeom>
          <a:noFill/>
        </p:spPr>
        <p:txBody>
          <a:bodyPr wrap="none" rtlCol="0">
            <a:spAutoFit/>
          </a:bodyPr>
          <a:lstStyle/>
          <a:p>
            <a:pPr fontAlgn="ctr">
              <a:spcBef>
                <a:spcPts val="0"/>
              </a:spcBef>
              <a:spcAft>
                <a:spcPts val="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Logical port </a:t>
            </a:r>
            <a:r>
              <a:rPr lang="en-US" sz="1200">
                <a:latin typeface="Huawei Sans" panose="020C0503030203020204" pitchFamily="34" charset="0"/>
                <a:ea typeface="方正兰亭黑简体" panose="02000000000000000000" pitchFamily="2" charset="-122"/>
                <a:sym typeface="Huawei Sans" panose="020C0503030203020204" pitchFamily="34" charset="0"/>
              </a:rPr>
              <a:t>management </a:t>
            </a:r>
            <a:r>
              <a:rPr lang="en-US" sz="1200" smtClean="0">
                <a:latin typeface="Huawei Sans" panose="020C0503030203020204" pitchFamily="34" charset="0"/>
                <a:ea typeface="方正兰亭黑简体" panose="02000000000000000000" pitchFamily="2" charset="-122"/>
                <a:sym typeface="Huawei Sans" panose="020C0503030203020204" pitchFamily="34" charset="0"/>
              </a:rPr>
              <a:t>interface.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文本框 67"/>
          <p:cNvSpPr txBox="1"/>
          <p:nvPr/>
        </p:nvSpPr>
        <p:spPr>
          <a:xfrm>
            <a:off x="6696015" y="4906869"/>
            <a:ext cx="4888519" cy="276999"/>
          </a:xfrm>
          <a:prstGeom prst="rect">
            <a:avLst/>
          </a:prstGeom>
          <a:noFill/>
        </p:spPr>
        <p:txBody>
          <a:bodyPr wrap="square" rtlCol="0">
            <a:spAutoFit/>
          </a:bodyPr>
          <a:lstStyle/>
          <a:p>
            <a:pPr fontAlgn="ctr">
              <a:spcBef>
                <a:spcPts val="0"/>
              </a:spcBef>
              <a:spcAft>
                <a:spcPts val="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End port </a:t>
            </a:r>
            <a:r>
              <a:rPr lang="en-US" sz="1200">
                <a:latin typeface="Huawei Sans" panose="020C0503030203020204" pitchFamily="34" charset="0"/>
                <a:ea typeface="方正兰亭黑简体" panose="02000000000000000000" pitchFamily="2" charset="-122"/>
                <a:sym typeface="Huawei Sans" panose="020C0503030203020204" pitchFamily="34" charset="0"/>
              </a:rPr>
              <a:t>management </a:t>
            </a:r>
            <a:r>
              <a:rPr lang="en-US" sz="1200" smtClean="0">
                <a:latin typeface="Huawei Sans" panose="020C0503030203020204" pitchFamily="34" charset="0"/>
                <a:ea typeface="方正兰亭黑简体" panose="02000000000000000000" pitchFamily="2" charset="-122"/>
                <a:sym typeface="Huawei Sans" panose="020C0503030203020204" pitchFamily="34" charset="0"/>
              </a:rPr>
              <a:t>interface.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 name="组合 2"/>
          <p:cNvGrpSpPr/>
          <p:nvPr/>
        </p:nvGrpSpPr>
        <p:grpSpPr>
          <a:xfrm>
            <a:off x="2523392" y="15967"/>
            <a:ext cx="9317945" cy="394433"/>
            <a:chOff x="6108553" y="15968"/>
            <a:chExt cx="5732784" cy="252000"/>
          </a:xfrm>
        </p:grpSpPr>
        <p:sp>
          <p:nvSpPr>
            <p:cNvPr id="41" name="燕尾形 40"/>
            <p:cNvSpPr/>
            <p:nvPr/>
          </p:nvSpPr>
          <p:spPr bwMode="auto">
            <a:xfrm>
              <a:off x="9305313" y="15968"/>
              <a:ext cx="1155431"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Communication with Internet</a:t>
              </a:r>
            </a:p>
          </p:txBody>
        </p:sp>
        <p:sp>
          <p:nvSpPr>
            <p:cNvPr id="60" name="燕尾形 59"/>
            <p:cNvSpPr/>
            <p:nvPr/>
          </p:nvSpPr>
          <p:spPr bwMode="auto">
            <a:xfrm>
              <a:off x="10382250" y="15968"/>
              <a:ext cx="1459087"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Communication with a Private Network</a:t>
              </a:r>
            </a:p>
          </p:txBody>
        </p:sp>
        <p:sp>
          <p:nvSpPr>
            <p:cNvPr id="61" name="燕尾形 60"/>
            <p:cNvSpPr/>
            <p:nvPr/>
          </p:nvSpPr>
          <p:spPr bwMode="auto">
            <a:xfrm>
              <a:off x="7150518" y="15968"/>
              <a:ext cx="1080632" cy="252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Intra-VPC Communication</a:t>
              </a:r>
            </a:p>
          </p:txBody>
        </p:sp>
        <p:sp>
          <p:nvSpPr>
            <p:cNvPr id="63" name="燕尾形 62"/>
            <p:cNvSpPr/>
            <p:nvPr/>
          </p:nvSpPr>
          <p:spPr bwMode="auto">
            <a:xfrm>
              <a:off x="8152655" y="15968"/>
              <a:ext cx="1231153"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Inter-VPC Communication</a:t>
              </a:r>
            </a:p>
          </p:txBody>
        </p:sp>
        <p:sp>
          <p:nvSpPr>
            <p:cNvPr id="64" name="五边形 63"/>
            <p:cNvSpPr/>
            <p:nvPr/>
          </p:nvSpPr>
          <p:spPr bwMode="auto">
            <a:xfrm>
              <a:off x="6108553" y="15968"/>
              <a:ext cx="1120459" cy="252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Overall Configuration Process</a:t>
              </a:r>
            </a:p>
          </p:txBody>
        </p:sp>
      </p:grpSp>
    </p:spTree>
    <p:extLst>
      <p:ext uri="{BB962C8B-B14F-4D97-AF65-F5344CB8AC3E}">
        <p14:creationId xmlns:p14="http://schemas.microsoft.com/office/powerpoint/2010/main" val="24223364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endParaRPr lang="zh-CN" altLang="en-US" dirty="0"/>
          </a:p>
        </p:txBody>
      </p:sp>
      <p:sp>
        <p:nvSpPr>
          <p:cNvPr id="2" name="标题 1"/>
          <p:cNvSpPr>
            <a:spLocks noGrp="1"/>
          </p:cNvSpPr>
          <p:nvPr>
            <p:ph type="title"/>
          </p:nvPr>
        </p:nvSpPr>
        <p:spPr/>
        <p:txBody>
          <a:bodyPr/>
          <a:lstStyle/>
          <a:p>
            <a:r>
              <a:rPr lang="en-US">
                <a:sym typeface="Huawei Sans" panose="020C0503030203020204" pitchFamily="34" charset="0"/>
              </a:rPr>
              <a:t>Inter-VPC Communication on an Intranet</a:t>
            </a:r>
            <a:endParaRPr lang="en-US" altLang="zh-CN" dirty="0">
              <a:sym typeface="Huawei Sans" panose="020C0503030203020204" pitchFamily="34" charset="0"/>
            </a:endParaRPr>
          </a:p>
        </p:txBody>
      </p:sp>
      <p:sp>
        <p:nvSpPr>
          <p:cNvPr id="22" name="Oval 4"/>
          <p:cNvSpPr>
            <a:spLocks noChangeAspect="1"/>
          </p:cNvSpPr>
          <p:nvPr/>
        </p:nvSpPr>
        <p:spPr>
          <a:xfrm>
            <a:off x="509491" y="2755961"/>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Oval 4"/>
          <p:cNvSpPr>
            <a:spLocks noChangeAspect="1"/>
          </p:cNvSpPr>
          <p:nvPr/>
        </p:nvSpPr>
        <p:spPr>
          <a:xfrm>
            <a:off x="506118" y="3514412"/>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Oval 4"/>
          <p:cNvSpPr>
            <a:spLocks noChangeAspect="1"/>
          </p:cNvSpPr>
          <p:nvPr/>
        </p:nvSpPr>
        <p:spPr>
          <a:xfrm>
            <a:off x="506118" y="4253345"/>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Oval 4"/>
          <p:cNvSpPr>
            <a:spLocks noChangeAspect="1"/>
          </p:cNvSpPr>
          <p:nvPr/>
        </p:nvSpPr>
        <p:spPr>
          <a:xfrm>
            <a:off x="6420036" y="1868953"/>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Oval 4"/>
          <p:cNvSpPr>
            <a:spLocks noChangeAspect="1"/>
          </p:cNvSpPr>
          <p:nvPr/>
        </p:nvSpPr>
        <p:spPr>
          <a:xfrm>
            <a:off x="6420036" y="2670812"/>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Oval 4"/>
          <p:cNvSpPr>
            <a:spLocks noChangeAspect="1"/>
          </p:cNvSpPr>
          <p:nvPr/>
        </p:nvSpPr>
        <p:spPr>
          <a:xfrm>
            <a:off x="6420036" y="3227184"/>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p:cNvSpPr txBox="1"/>
          <p:nvPr/>
        </p:nvSpPr>
        <p:spPr>
          <a:xfrm>
            <a:off x="6696015" y="1718033"/>
            <a:ext cx="4888519" cy="646331"/>
          </a:xfrm>
          <a:prstGeom prst="rect">
            <a:avLst/>
          </a:prstGeom>
          <a:noFill/>
        </p:spPr>
        <p:txBody>
          <a:bodyPr wrap="square" rtlCol="0">
            <a:spAutoFit/>
          </a:bodyPr>
          <a:lstStyle/>
          <a:p>
            <a:pPr fontAlgn="ctr">
              <a:spcBef>
                <a:spcPts val="0"/>
              </a:spcBef>
              <a:spcAft>
                <a:spcPts val="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Logical network management interface. Create two VPCs or two VRFs under a VPC based on service requirements. VPC communication and intra-VPC VRF mutual access are supported. </a:t>
            </a:r>
            <a:endParaRPr lang="en-US" altLang="zh-CN" sz="12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圆角矩形 43"/>
          <p:cNvSpPr/>
          <p:nvPr/>
        </p:nvSpPr>
        <p:spPr>
          <a:xfrm>
            <a:off x="455515" y="1732825"/>
            <a:ext cx="5553380" cy="4661413"/>
          </a:xfrm>
          <a:prstGeom prst="roundRect">
            <a:avLst>
              <a:gd name="adj" fmla="val 1847"/>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0"/>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圆角矩形 44"/>
          <p:cNvSpPr/>
          <p:nvPr/>
        </p:nvSpPr>
        <p:spPr>
          <a:xfrm>
            <a:off x="468316" y="1304459"/>
            <a:ext cx="5504487" cy="400674"/>
          </a:xfrm>
          <a:prstGeom prst="roundRect">
            <a:avLst/>
          </a:prstGeom>
          <a:solidFill>
            <a:srgbClr val="00B0F0"/>
          </a:solidFill>
        </p:spPr>
        <p:txBody>
          <a:bodyPr wrap="square" rtlCol="0" anchor="ctr" anchorCtr="0">
            <a:noAutofit/>
          </a:bodyPr>
          <a:lstStyle/>
          <a:p>
            <a:pPr algn="ctr" fontAlgn="ctr">
              <a:spcBef>
                <a:spcPts val="0"/>
              </a:spcBef>
              <a:spcAft>
                <a:spcPts val="0"/>
              </a:spcAft>
            </a:pPr>
            <a:r>
              <a:rPr lang="en-US" altLang="zh-CN"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Configuration Process</a:t>
            </a:r>
          </a:p>
        </p:txBody>
      </p:sp>
      <p:sp>
        <p:nvSpPr>
          <p:cNvPr id="46" name="圆角矩形 45"/>
          <p:cNvSpPr/>
          <p:nvPr/>
        </p:nvSpPr>
        <p:spPr>
          <a:xfrm>
            <a:off x="6222013" y="1304459"/>
            <a:ext cx="5523900" cy="400674"/>
          </a:xfrm>
          <a:prstGeom prst="roundRect">
            <a:avLst/>
          </a:prstGeom>
          <a:solidFill>
            <a:srgbClr val="00B0F0"/>
          </a:solidFill>
        </p:spPr>
        <p:txBody>
          <a:bodyPr wrap="square" rtlCol="0" anchor="ctr" anchorCtr="0">
            <a:noAutofit/>
          </a:bodyPr>
          <a:lstStyle/>
          <a:p>
            <a:pPr algn="ctr" fontAlgn="ctr">
              <a:spcBef>
                <a:spcPts val="0"/>
              </a:spcBef>
              <a:spcAft>
                <a:spcPts val="0"/>
              </a:spcAft>
            </a:pPr>
            <a:r>
              <a:rPr lang="en-US" altLang="zh-CN"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Reference Interface and Description</a:t>
            </a:r>
          </a:p>
        </p:txBody>
      </p:sp>
      <p:sp>
        <p:nvSpPr>
          <p:cNvPr id="47" name="圆角矩形 46"/>
          <p:cNvSpPr/>
          <p:nvPr/>
        </p:nvSpPr>
        <p:spPr>
          <a:xfrm>
            <a:off x="6206360" y="1732825"/>
            <a:ext cx="5534679" cy="4661413"/>
          </a:xfrm>
          <a:prstGeom prst="roundRect">
            <a:avLst>
              <a:gd name="adj" fmla="val 1847"/>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nchorCtr="0"/>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文本框 48"/>
          <p:cNvSpPr txBox="1"/>
          <p:nvPr/>
        </p:nvSpPr>
        <p:spPr>
          <a:xfrm>
            <a:off x="6696015" y="2630077"/>
            <a:ext cx="4304383" cy="276999"/>
          </a:xfrm>
          <a:prstGeom prst="rect">
            <a:avLst/>
          </a:prstGeom>
          <a:noFill/>
        </p:spPr>
        <p:txBody>
          <a:bodyPr wrap="none" rtlCol="0">
            <a:spAutoFit/>
          </a:bodyPr>
          <a:lstStyle/>
          <a:p>
            <a:pPr fontAlgn="ctr">
              <a:spcBef>
                <a:spcPts val="0"/>
              </a:spcBef>
              <a:spcAft>
                <a:spcPts val="0"/>
              </a:spcAft>
            </a:pP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Logical router management interface used to create </a:t>
            </a:r>
            <a:r>
              <a:rPr lang="en-US" altLang="zh-CN" sz="1200">
                <a:latin typeface="Huawei Sans" panose="020C0503030203020204" pitchFamily="34" charset="0"/>
                <a:ea typeface="方正兰亭黑简体" panose="02000000000000000000" pitchFamily="2" charset="-122"/>
                <a:sym typeface="Huawei Sans" panose="020C0503030203020204" pitchFamily="34" charset="0"/>
              </a:rPr>
              <a:t>a </a:t>
            </a:r>
            <a:r>
              <a:rPr lang="en-US" altLang="zh-CN" sz="1200" smtClean="0">
                <a:latin typeface="Huawei Sans" panose="020C0503030203020204" pitchFamily="34" charset="0"/>
                <a:ea typeface="方正兰亭黑简体" panose="02000000000000000000" pitchFamily="2" charset="-122"/>
                <a:sym typeface="Huawei Sans" panose="020C0503030203020204" pitchFamily="34" charset="0"/>
              </a:rPr>
              <a:t>VRF.</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49"/>
          <p:cNvSpPr txBox="1"/>
          <p:nvPr/>
        </p:nvSpPr>
        <p:spPr>
          <a:xfrm>
            <a:off x="6696015" y="3123893"/>
            <a:ext cx="4888519" cy="461665"/>
          </a:xfrm>
          <a:prstGeom prst="rect">
            <a:avLst/>
          </a:prstGeom>
          <a:noFill/>
        </p:spPr>
        <p:txBody>
          <a:bodyPr wrap="square" rtlCol="0">
            <a:spAutoFit/>
          </a:bodyPr>
          <a:lstStyle/>
          <a:p>
            <a:pPr fontAlgn="ctr">
              <a:spcBef>
                <a:spcPts val="0"/>
              </a:spcBef>
              <a:spcAft>
                <a:spcPts val="0"/>
              </a:spcAft>
            </a:pP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Logical switch management interface and logical subnet management interface.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Oval 4"/>
          <p:cNvSpPr>
            <a:spLocks noChangeAspect="1"/>
          </p:cNvSpPr>
          <p:nvPr/>
        </p:nvSpPr>
        <p:spPr>
          <a:xfrm>
            <a:off x="509491" y="5009429"/>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Oval 4"/>
          <p:cNvSpPr>
            <a:spLocks noChangeAspect="1"/>
          </p:cNvSpPr>
          <p:nvPr/>
        </p:nvSpPr>
        <p:spPr>
          <a:xfrm>
            <a:off x="6420036" y="3842685"/>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Oval 4"/>
          <p:cNvSpPr>
            <a:spLocks noChangeAspect="1"/>
          </p:cNvSpPr>
          <p:nvPr/>
        </p:nvSpPr>
        <p:spPr>
          <a:xfrm>
            <a:off x="6420036" y="4451320"/>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5</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文本框 66"/>
          <p:cNvSpPr txBox="1"/>
          <p:nvPr/>
        </p:nvSpPr>
        <p:spPr>
          <a:xfrm>
            <a:off x="6696015" y="3801950"/>
            <a:ext cx="2696572" cy="276999"/>
          </a:xfrm>
          <a:prstGeom prst="rect">
            <a:avLst/>
          </a:prstGeom>
          <a:noFill/>
        </p:spPr>
        <p:txBody>
          <a:bodyPr wrap="none" rtlCol="0">
            <a:spAutoFit/>
          </a:bodyPr>
          <a:lstStyle/>
          <a:p>
            <a:pPr fontAlgn="ctr">
              <a:spcBef>
                <a:spcPts val="0"/>
              </a:spcBef>
              <a:spcAft>
                <a:spcPts val="0"/>
              </a:spcAft>
            </a:pP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Logical port management </a:t>
            </a: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interface.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文本框 67"/>
          <p:cNvSpPr txBox="1"/>
          <p:nvPr/>
        </p:nvSpPr>
        <p:spPr>
          <a:xfrm>
            <a:off x="6696015" y="4414018"/>
            <a:ext cx="2815590" cy="276999"/>
          </a:xfrm>
          <a:prstGeom prst="rect">
            <a:avLst/>
          </a:prstGeom>
          <a:noFill/>
        </p:spPr>
        <p:txBody>
          <a:bodyPr wrap="square" rtlCol="0">
            <a:spAutoFit/>
          </a:bodyPr>
          <a:lstStyle/>
          <a:p>
            <a:pPr fontAlgn="ctr">
              <a:spcBef>
                <a:spcPts val="0"/>
              </a:spcBef>
              <a:spcAft>
                <a:spcPts val="0"/>
              </a:spcAft>
            </a:pP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End port management </a:t>
            </a: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interface.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1" name="直接箭头连接符 40"/>
          <p:cNvCxnSpPr>
            <a:stCxn id="61" idx="2"/>
            <a:endCxn id="64" idx="0"/>
          </p:cNvCxnSpPr>
          <p:nvPr/>
        </p:nvCxnSpPr>
        <p:spPr bwMode="auto">
          <a:xfrm>
            <a:off x="1807251" y="2316809"/>
            <a:ext cx="1" cy="342694"/>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cxnSp>
        <p:nvCxnSpPr>
          <p:cNvPr id="60" name="直接箭头连接符 59"/>
          <p:cNvCxnSpPr>
            <a:stCxn id="73" idx="2"/>
            <a:endCxn id="63" idx="0"/>
          </p:cNvCxnSpPr>
          <p:nvPr/>
        </p:nvCxnSpPr>
        <p:spPr bwMode="auto">
          <a:xfrm flipH="1">
            <a:off x="4890776" y="5273147"/>
            <a:ext cx="2" cy="362881"/>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sp>
        <p:nvSpPr>
          <p:cNvPr id="61" name="圆角矩形 60"/>
          <p:cNvSpPr/>
          <p:nvPr/>
        </p:nvSpPr>
        <p:spPr bwMode="auto">
          <a:xfrm>
            <a:off x="1366202" y="1920809"/>
            <a:ext cx="882098" cy="396000"/>
          </a:xfrm>
          <a:prstGeom prst="roundRect">
            <a:avLst>
              <a:gd name="adj" fmla="val 50000"/>
            </a:avLst>
          </a:prstGeom>
          <a:solidFill>
            <a:srgbClr val="F4FBFE"/>
          </a:solidFill>
          <a:ln>
            <a:solidFill>
              <a:srgbClr val="93D7F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spcBef>
                <a:spcPts val="0"/>
              </a:spcBef>
              <a:spcAft>
                <a:spcPts val="0"/>
              </a:spcAft>
            </a:pP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Start</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圆角矩形 62"/>
          <p:cNvSpPr/>
          <p:nvPr/>
        </p:nvSpPr>
        <p:spPr bwMode="auto">
          <a:xfrm>
            <a:off x="4449727" y="5636028"/>
            <a:ext cx="882098" cy="396000"/>
          </a:xfrm>
          <a:prstGeom prst="roundRect">
            <a:avLst>
              <a:gd name="adj" fmla="val 50000"/>
            </a:avLst>
          </a:prstGeom>
          <a:solidFill>
            <a:srgbClr val="F4FBFE"/>
          </a:solidFill>
          <a:ln>
            <a:solidFill>
              <a:srgbClr val="93D7F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spcBef>
                <a:spcPts val="0"/>
              </a:spcBef>
              <a:spcAft>
                <a:spcPts val="0"/>
              </a:spcAft>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End</a:t>
            </a:r>
          </a:p>
        </p:txBody>
      </p:sp>
      <p:sp>
        <p:nvSpPr>
          <p:cNvPr id="64" name="文本框 63"/>
          <p:cNvSpPr txBox="1"/>
          <p:nvPr/>
        </p:nvSpPr>
        <p:spPr>
          <a:xfrm>
            <a:off x="850678" y="2659503"/>
            <a:ext cx="1913147" cy="396000"/>
          </a:xfrm>
          <a:prstGeom prst="roundRect">
            <a:avLst/>
          </a:prstGeom>
          <a:solidFill>
            <a:srgbClr val="F4FBFE"/>
          </a:solidFill>
          <a:ln>
            <a:solidFill>
              <a:srgbClr val="93D7F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Create a logical network</a:t>
            </a:r>
          </a:p>
        </p:txBody>
      </p:sp>
      <p:sp>
        <p:nvSpPr>
          <p:cNvPr id="66" name="文本框 65"/>
          <p:cNvSpPr txBox="1"/>
          <p:nvPr/>
        </p:nvSpPr>
        <p:spPr>
          <a:xfrm>
            <a:off x="850678" y="3411735"/>
            <a:ext cx="1913147" cy="396000"/>
          </a:xfrm>
          <a:prstGeom prst="roundRect">
            <a:avLst/>
          </a:prstGeom>
          <a:solidFill>
            <a:srgbClr val="F4FBFE"/>
          </a:solidFill>
          <a:ln>
            <a:solidFill>
              <a:srgbClr val="93D7F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Create a logical router</a:t>
            </a:r>
          </a:p>
        </p:txBody>
      </p:sp>
      <p:sp>
        <p:nvSpPr>
          <p:cNvPr id="69" name="文本框 68"/>
          <p:cNvSpPr txBox="1"/>
          <p:nvPr/>
        </p:nvSpPr>
        <p:spPr>
          <a:xfrm>
            <a:off x="850678" y="4163968"/>
            <a:ext cx="1913147" cy="396000"/>
          </a:xfrm>
          <a:prstGeom prst="roundRect">
            <a:avLst/>
          </a:prstGeom>
          <a:solidFill>
            <a:srgbClr val="F4FBFE"/>
          </a:solidFill>
          <a:ln>
            <a:solidFill>
              <a:srgbClr val="93D7F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Creating a logical switch</a:t>
            </a:r>
          </a:p>
          <a:p>
            <a:pPr fontAlgn="ct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and a logical subnet</a:t>
            </a:r>
          </a:p>
        </p:txBody>
      </p:sp>
      <p:sp>
        <p:nvSpPr>
          <p:cNvPr id="70" name="文本框 69"/>
          <p:cNvSpPr txBox="1"/>
          <p:nvPr/>
        </p:nvSpPr>
        <p:spPr>
          <a:xfrm>
            <a:off x="850678" y="4916201"/>
            <a:ext cx="1913147" cy="396000"/>
          </a:xfrm>
          <a:prstGeom prst="roundRect">
            <a:avLst/>
          </a:prstGeom>
          <a:solidFill>
            <a:srgbClr val="F4FBFE"/>
          </a:solidFill>
          <a:ln>
            <a:solidFill>
              <a:srgbClr val="93D7F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200">
                <a:solidFill>
                  <a:schemeClr val="tx1"/>
                </a:solidFill>
                <a:latin typeface="Arial"/>
              </a:defRPr>
            </a:lvl1pPr>
          </a:lstStyle>
          <a:p>
            <a:pPr fontAlgn="ct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Create a logical port</a:t>
            </a:r>
          </a:p>
        </p:txBody>
      </p:sp>
      <p:sp>
        <p:nvSpPr>
          <p:cNvPr id="71" name="文本框 70"/>
          <p:cNvSpPr txBox="1"/>
          <p:nvPr/>
        </p:nvSpPr>
        <p:spPr>
          <a:xfrm>
            <a:off x="3926320" y="3371405"/>
            <a:ext cx="1928913" cy="396000"/>
          </a:xfrm>
          <a:prstGeom prst="roundRect">
            <a:avLst/>
          </a:prstGeom>
          <a:solidFill>
            <a:srgbClr val="F4FBFE"/>
          </a:solidFill>
          <a:ln>
            <a:solidFill>
              <a:srgbClr val="93D7F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Create an end port</a:t>
            </a:r>
          </a:p>
        </p:txBody>
      </p:sp>
      <p:sp>
        <p:nvSpPr>
          <p:cNvPr id="72" name="文本框 71"/>
          <p:cNvSpPr txBox="1"/>
          <p:nvPr/>
        </p:nvSpPr>
        <p:spPr>
          <a:xfrm>
            <a:off x="3926321" y="4124276"/>
            <a:ext cx="1928913" cy="396000"/>
          </a:xfrm>
          <a:prstGeom prst="roundRect">
            <a:avLst/>
          </a:prstGeom>
          <a:solidFill>
            <a:srgbClr val="00B0F0"/>
          </a:solidFill>
          <a:ln>
            <a:solidFill>
              <a:srgbClr val="93D7F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200">
                <a:solidFill>
                  <a:schemeClr val="tx1"/>
                </a:solidFill>
                <a:latin typeface="Arial"/>
              </a:defRPr>
            </a:lvl1pPr>
          </a:lstStyle>
          <a:p>
            <a:pPr fontAlgn="ctr"/>
            <a:r>
              <a:rPr lang="en-US"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Create a logical firewall</a:t>
            </a:r>
          </a:p>
        </p:txBody>
      </p:sp>
      <p:sp>
        <p:nvSpPr>
          <p:cNvPr id="73" name="文本框 72"/>
          <p:cNvSpPr txBox="1"/>
          <p:nvPr/>
        </p:nvSpPr>
        <p:spPr>
          <a:xfrm>
            <a:off x="3926321" y="4877147"/>
            <a:ext cx="1928913" cy="396000"/>
          </a:xfrm>
          <a:prstGeom prst="roundRect">
            <a:avLst/>
          </a:prstGeom>
          <a:solidFill>
            <a:srgbClr val="F4FBFE"/>
          </a:solidFill>
          <a:ln>
            <a:solidFill>
              <a:srgbClr val="93D7F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Create a VPC communication instance</a:t>
            </a:r>
          </a:p>
        </p:txBody>
      </p:sp>
      <p:cxnSp>
        <p:nvCxnSpPr>
          <p:cNvPr id="74" name="直接箭头连接符 73"/>
          <p:cNvCxnSpPr>
            <a:stCxn id="64" idx="2"/>
            <a:endCxn id="66" idx="0"/>
          </p:cNvCxnSpPr>
          <p:nvPr/>
        </p:nvCxnSpPr>
        <p:spPr bwMode="auto">
          <a:xfrm>
            <a:off x="1807252" y="3055503"/>
            <a:ext cx="0" cy="356232"/>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cxnSp>
        <p:nvCxnSpPr>
          <p:cNvPr id="75" name="直接箭头连接符 74"/>
          <p:cNvCxnSpPr>
            <a:stCxn id="66" idx="2"/>
            <a:endCxn id="69" idx="0"/>
          </p:cNvCxnSpPr>
          <p:nvPr/>
        </p:nvCxnSpPr>
        <p:spPr bwMode="auto">
          <a:xfrm>
            <a:off x="1807252" y="3807735"/>
            <a:ext cx="0" cy="356233"/>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cxnSp>
        <p:nvCxnSpPr>
          <p:cNvPr id="76" name="直接箭头连接符 75"/>
          <p:cNvCxnSpPr>
            <a:stCxn id="69" idx="2"/>
            <a:endCxn id="70" idx="0"/>
          </p:cNvCxnSpPr>
          <p:nvPr/>
        </p:nvCxnSpPr>
        <p:spPr bwMode="auto">
          <a:xfrm>
            <a:off x="1807252" y="4559968"/>
            <a:ext cx="0" cy="356233"/>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cxnSp>
        <p:nvCxnSpPr>
          <p:cNvPr id="77" name="肘形连接符 76"/>
          <p:cNvCxnSpPr>
            <a:stCxn id="70" idx="3"/>
            <a:endCxn id="71" idx="1"/>
          </p:cNvCxnSpPr>
          <p:nvPr/>
        </p:nvCxnSpPr>
        <p:spPr bwMode="auto">
          <a:xfrm flipV="1">
            <a:off x="2763825" y="3569405"/>
            <a:ext cx="1162495" cy="1544796"/>
          </a:xfrm>
          <a:prstGeom prst="bentConnector3">
            <a:avLst/>
          </a:prstGeom>
          <a:solidFill>
            <a:schemeClr val="accent1"/>
          </a:solidFill>
          <a:ln w="15875" cap="flat" cmpd="sng" algn="ctr">
            <a:solidFill>
              <a:schemeClr val="tx1"/>
            </a:solidFill>
            <a:prstDash val="solid"/>
            <a:round/>
            <a:headEnd type="none" w="med" len="med"/>
            <a:tailEnd type="triangle"/>
          </a:ln>
          <a:effectLst/>
        </p:spPr>
      </p:cxnSp>
      <p:cxnSp>
        <p:nvCxnSpPr>
          <p:cNvPr id="78" name="直接箭头连接符 77"/>
          <p:cNvCxnSpPr>
            <a:stCxn id="71" idx="2"/>
            <a:endCxn id="72" idx="0"/>
          </p:cNvCxnSpPr>
          <p:nvPr/>
        </p:nvCxnSpPr>
        <p:spPr bwMode="auto">
          <a:xfrm>
            <a:off x="4890777" y="3767405"/>
            <a:ext cx="1" cy="356871"/>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cxnSp>
        <p:nvCxnSpPr>
          <p:cNvPr id="79" name="直接箭头连接符 78"/>
          <p:cNvCxnSpPr>
            <a:stCxn id="72" idx="2"/>
            <a:endCxn id="73" idx="0"/>
          </p:cNvCxnSpPr>
          <p:nvPr/>
        </p:nvCxnSpPr>
        <p:spPr bwMode="auto">
          <a:xfrm>
            <a:off x="4890778" y="4520276"/>
            <a:ext cx="0" cy="356871"/>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sp>
        <p:nvSpPr>
          <p:cNvPr id="82" name="Oval 4"/>
          <p:cNvSpPr>
            <a:spLocks noChangeAspect="1"/>
          </p:cNvSpPr>
          <p:nvPr/>
        </p:nvSpPr>
        <p:spPr>
          <a:xfrm>
            <a:off x="3566458" y="3478408"/>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5</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Oval 4"/>
          <p:cNvSpPr>
            <a:spLocks noChangeAspect="1"/>
          </p:cNvSpPr>
          <p:nvPr/>
        </p:nvSpPr>
        <p:spPr>
          <a:xfrm>
            <a:off x="3566458" y="4217341"/>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6</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Oval 4"/>
          <p:cNvSpPr>
            <a:spLocks noChangeAspect="1"/>
          </p:cNvSpPr>
          <p:nvPr/>
        </p:nvSpPr>
        <p:spPr>
          <a:xfrm>
            <a:off x="3569831" y="4973425"/>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7</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Oval 4"/>
          <p:cNvSpPr>
            <a:spLocks noChangeAspect="1"/>
          </p:cNvSpPr>
          <p:nvPr/>
        </p:nvSpPr>
        <p:spPr>
          <a:xfrm>
            <a:off x="6420036" y="4983082"/>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6</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Oval 4"/>
          <p:cNvSpPr>
            <a:spLocks noChangeAspect="1"/>
          </p:cNvSpPr>
          <p:nvPr/>
        </p:nvSpPr>
        <p:spPr>
          <a:xfrm>
            <a:off x="6420036" y="5663814"/>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7</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文本框 86"/>
          <p:cNvSpPr txBox="1"/>
          <p:nvPr/>
        </p:nvSpPr>
        <p:spPr>
          <a:xfrm>
            <a:off x="6696015" y="4778259"/>
            <a:ext cx="5045024" cy="646331"/>
          </a:xfrm>
          <a:prstGeom prst="rect">
            <a:avLst/>
          </a:prstGeom>
          <a:noFill/>
        </p:spPr>
        <p:txBody>
          <a:bodyPr wrap="square" rtlCol="0">
            <a:spAutoFit/>
          </a:bodyPr>
          <a:lstStyle/>
          <a:p>
            <a:pPr fontAlgn="ctr">
              <a:spcBef>
                <a:spcPts val="0"/>
              </a:spcBef>
              <a:spcAft>
                <a:spcPts val="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(Optional) Logical VAS management interface. Select </a:t>
            </a: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Firewall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associate the </a:t>
            </a:r>
            <a:r>
              <a:rPr lang="en-US" sz="1200">
                <a:latin typeface="Huawei Sans" panose="020C0503030203020204" pitchFamily="34" charset="0"/>
                <a:ea typeface="方正兰亭黑简体" panose="02000000000000000000" pitchFamily="2" charset="-122"/>
                <a:sym typeface="Huawei Sans" panose="020C0503030203020204" pitchFamily="34" charset="0"/>
              </a:rPr>
              <a:t>logical VAS with </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the logical router, and create a logical firewall instance. </a:t>
            </a:r>
          </a:p>
        </p:txBody>
      </p:sp>
      <p:sp>
        <p:nvSpPr>
          <p:cNvPr id="88" name="文本框 87"/>
          <p:cNvSpPr txBox="1"/>
          <p:nvPr/>
        </p:nvSpPr>
        <p:spPr>
          <a:xfrm>
            <a:off x="6696015" y="5416563"/>
            <a:ext cx="4888519" cy="830997"/>
          </a:xfrm>
          <a:prstGeom prst="rect">
            <a:avLst/>
          </a:prstGeom>
          <a:noFill/>
        </p:spPr>
        <p:txBody>
          <a:bodyPr wrap="square" rtlCol="0">
            <a:spAutoFit/>
          </a:bodyPr>
          <a:lstStyle/>
          <a:p>
            <a:pPr fontAlgn="ctr">
              <a:spcBef>
                <a:spcPts val="0"/>
              </a:spcBef>
              <a:spcAft>
                <a:spcPts val="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VPC communication instance management interface. </a:t>
            </a:r>
            <a:r>
              <a:rPr lang="en-US" sz="1200">
                <a:latin typeface="Huawei Sans" panose="020C0503030203020204" pitchFamily="34" charset="0"/>
                <a:ea typeface="方正兰亭黑简体" panose="02000000000000000000" pitchFamily="2" charset="-122"/>
                <a:sym typeface="Huawei Sans" panose="020C0503030203020204" pitchFamily="34" charset="0"/>
              </a:rPr>
              <a:t>You need to associate the VPC communication instance with the source and destination logical routers. You can also associate it with the source and destination logical firewalls.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文本框 94"/>
          <p:cNvSpPr txBox="1"/>
          <p:nvPr/>
        </p:nvSpPr>
        <p:spPr>
          <a:xfrm>
            <a:off x="4188442" y="1821730"/>
            <a:ext cx="851755" cy="237657"/>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2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Mandatory</a:t>
            </a:r>
          </a:p>
        </p:txBody>
      </p:sp>
      <p:sp>
        <p:nvSpPr>
          <p:cNvPr id="96" name="文本框 95"/>
          <p:cNvSpPr txBox="1"/>
          <p:nvPr/>
        </p:nvSpPr>
        <p:spPr>
          <a:xfrm>
            <a:off x="5147035" y="1821730"/>
            <a:ext cx="696937" cy="237657"/>
          </a:xfrm>
          <a:prstGeom prst="roundRect">
            <a:avLst/>
          </a:prstGeom>
          <a:solidFill>
            <a:srgbClr val="00B0F0"/>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FFFFFF"/>
                </a:solidFill>
                <a:latin typeface="Arial" panose="020C0503030203020204" pitchFamily="34" charset="0"/>
                <a:ea typeface="方正兰亭黑简体" panose="02000000000000000000" pitchFamily="2"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r>
              <a:rPr lang="en-US" sz="1200" dirty="0">
                <a:latin typeface="Huawei Sans" panose="020C0503030203020204" pitchFamily="34" charset="0"/>
                <a:sym typeface="Huawei Sans" panose="020C0503030203020204" pitchFamily="34" charset="0"/>
              </a:rPr>
              <a:t>Optional</a:t>
            </a:r>
          </a:p>
        </p:txBody>
      </p:sp>
      <p:grpSp>
        <p:nvGrpSpPr>
          <p:cNvPr id="3" name="组合 2"/>
          <p:cNvGrpSpPr/>
          <p:nvPr/>
        </p:nvGrpSpPr>
        <p:grpSpPr>
          <a:xfrm>
            <a:off x="2488223" y="15968"/>
            <a:ext cx="9353114" cy="381532"/>
            <a:chOff x="6108553" y="15968"/>
            <a:chExt cx="5732784" cy="252000"/>
          </a:xfrm>
        </p:grpSpPr>
        <p:sp>
          <p:nvSpPr>
            <p:cNvPr id="52" name="燕尾形 51"/>
            <p:cNvSpPr/>
            <p:nvPr/>
          </p:nvSpPr>
          <p:spPr bwMode="auto">
            <a:xfrm>
              <a:off x="9305313" y="15968"/>
              <a:ext cx="1155431"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Communication with Internet</a:t>
              </a:r>
            </a:p>
          </p:txBody>
        </p:sp>
        <p:sp>
          <p:nvSpPr>
            <p:cNvPr id="53" name="燕尾形 52"/>
            <p:cNvSpPr/>
            <p:nvPr/>
          </p:nvSpPr>
          <p:spPr bwMode="auto">
            <a:xfrm>
              <a:off x="10382250" y="15968"/>
              <a:ext cx="1459087"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Communication with a Private Network</a:t>
              </a:r>
            </a:p>
          </p:txBody>
        </p:sp>
        <p:sp>
          <p:nvSpPr>
            <p:cNvPr id="54" name="燕尾形 53"/>
            <p:cNvSpPr/>
            <p:nvPr/>
          </p:nvSpPr>
          <p:spPr bwMode="auto">
            <a:xfrm>
              <a:off x="7150518" y="15968"/>
              <a:ext cx="1080632"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Intra-VPC Communication</a:t>
              </a:r>
            </a:p>
          </p:txBody>
        </p:sp>
        <p:sp>
          <p:nvSpPr>
            <p:cNvPr id="55" name="燕尾形 54"/>
            <p:cNvSpPr/>
            <p:nvPr/>
          </p:nvSpPr>
          <p:spPr bwMode="auto">
            <a:xfrm>
              <a:off x="8152655" y="15968"/>
              <a:ext cx="1231153" cy="252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Inter-VPC Communication</a:t>
              </a:r>
            </a:p>
          </p:txBody>
        </p:sp>
        <p:sp>
          <p:nvSpPr>
            <p:cNvPr id="56" name="五边形 55"/>
            <p:cNvSpPr/>
            <p:nvPr/>
          </p:nvSpPr>
          <p:spPr bwMode="auto">
            <a:xfrm>
              <a:off x="6108553" y="15968"/>
              <a:ext cx="1120459" cy="252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Overall Configuration Process</a:t>
              </a:r>
            </a:p>
          </p:txBody>
        </p:sp>
      </p:grpSp>
    </p:spTree>
    <p:extLst>
      <p:ext uri="{BB962C8B-B14F-4D97-AF65-F5344CB8AC3E}">
        <p14:creationId xmlns:p14="http://schemas.microsoft.com/office/powerpoint/2010/main" val="211876754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endParaRPr lang="zh-CN" altLang="en-US"/>
          </a:p>
        </p:txBody>
      </p:sp>
      <p:sp>
        <p:nvSpPr>
          <p:cNvPr id="2" name="标题 1"/>
          <p:cNvSpPr>
            <a:spLocks noGrp="1"/>
          </p:cNvSpPr>
          <p:nvPr>
            <p:ph type="title"/>
          </p:nvPr>
        </p:nvSpPr>
        <p:spPr>
          <a:xfrm>
            <a:off x="1594800" y="410400"/>
            <a:ext cx="10188108" cy="640800"/>
          </a:xfrm>
        </p:spPr>
        <p:txBody>
          <a:bodyPr/>
          <a:lstStyle/>
          <a:p>
            <a:r>
              <a:rPr lang="en-US" sz="3000" dirty="0">
                <a:sym typeface="Huawei Sans" panose="020C0503030203020204" pitchFamily="34" charset="0"/>
              </a:rPr>
              <a:t>Communication Between an Intranet and the Internet</a:t>
            </a:r>
            <a:endParaRPr lang="en-US" altLang="zh-CN" sz="3000" dirty="0">
              <a:sym typeface="Huawei Sans" panose="020C0503030203020204" pitchFamily="34" charset="0"/>
            </a:endParaRPr>
          </a:p>
        </p:txBody>
      </p:sp>
      <p:sp>
        <p:nvSpPr>
          <p:cNvPr id="31" name="Oval 4"/>
          <p:cNvSpPr>
            <a:spLocks noChangeAspect="1"/>
          </p:cNvSpPr>
          <p:nvPr/>
        </p:nvSpPr>
        <p:spPr>
          <a:xfrm>
            <a:off x="6420036" y="1879494"/>
            <a:ext cx="233175" cy="233175"/>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Oval 4"/>
          <p:cNvSpPr>
            <a:spLocks noChangeAspect="1"/>
          </p:cNvSpPr>
          <p:nvPr/>
        </p:nvSpPr>
        <p:spPr>
          <a:xfrm>
            <a:off x="6420036" y="2449070"/>
            <a:ext cx="233175" cy="233175"/>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Oval 4"/>
          <p:cNvSpPr>
            <a:spLocks noChangeAspect="1"/>
          </p:cNvSpPr>
          <p:nvPr/>
        </p:nvSpPr>
        <p:spPr>
          <a:xfrm>
            <a:off x="6420036" y="3005442"/>
            <a:ext cx="233175" cy="233175"/>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p:cNvSpPr txBox="1"/>
          <p:nvPr/>
        </p:nvSpPr>
        <p:spPr>
          <a:xfrm>
            <a:off x="6694291" y="1860552"/>
            <a:ext cx="5088617" cy="276999"/>
          </a:xfrm>
          <a:prstGeom prst="rect">
            <a:avLst/>
          </a:prstGeom>
          <a:noFill/>
        </p:spPr>
        <p:txBody>
          <a:bodyPr wrap="square" rtlCol="0">
            <a:spAutoFit/>
          </a:bodyPr>
          <a:lstStyle/>
          <a:p>
            <a:pPr fontAlgn="ctr">
              <a:spcBef>
                <a:spcPts val="0"/>
              </a:spcBef>
              <a:spcAft>
                <a:spcPts val="0"/>
              </a:spcAft>
            </a:pP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Logical network management interface used to create </a:t>
            </a:r>
            <a:r>
              <a:rPr lang="en-US" altLang="zh-CN" sz="1200">
                <a:latin typeface="Huawei Sans" panose="020C0503030203020204" pitchFamily="34" charset="0"/>
                <a:ea typeface="方正兰亭黑简体" panose="02000000000000000000" pitchFamily="2" charset="-122"/>
                <a:sym typeface="Huawei Sans" panose="020C0503030203020204" pitchFamily="34" charset="0"/>
              </a:rPr>
              <a:t>a </a:t>
            </a:r>
            <a:r>
              <a:rPr lang="en-US" altLang="zh-CN" sz="1200" smtClean="0">
                <a:latin typeface="Huawei Sans" panose="020C0503030203020204" pitchFamily="34" charset="0"/>
                <a:ea typeface="方正兰亭黑简体" panose="02000000000000000000" pitchFamily="2" charset="-122"/>
                <a:sym typeface="Huawei Sans" panose="020C0503030203020204" pitchFamily="34" charset="0"/>
              </a:rPr>
              <a:t>VPC.</a:t>
            </a:r>
            <a:endParaRPr lang="en-US" altLang="zh-CN" sz="12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圆角矩形 43"/>
          <p:cNvSpPr/>
          <p:nvPr/>
        </p:nvSpPr>
        <p:spPr>
          <a:xfrm>
            <a:off x="456911" y="1724512"/>
            <a:ext cx="5526716" cy="4661413"/>
          </a:xfrm>
          <a:prstGeom prst="roundRect">
            <a:avLst>
              <a:gd name="adj" fmla="val 1847"/>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nchorCtr="0"/>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圆角矩形 44"/>
          <p:cNvSpPr/>
          <p:nvPr/>
        </p:nvSpPr>
        <p:spPr>
          <a:xfrm>
            <a:off x="446088" y="1287989"/>
            <a:ext cx="5526716" cy="400674"/>
          </a:xfrm>
          <a:prstGeom prst="roundRect">
            <a:avLst/>
          </a:prstGeom>
          <a:solidFill>
            <a:srgbClr val="00B0F0"/>
          </a:solidFill>
        </p:spPr>
        <p:txBody>
          <a:bodyPr wrap="square" rtlCol="0" anchor="ctr" anchorCtr="0">
            <a:noAutofit/>
          </a:bodyPr>
          <a:lstStyle/>
          <a:p>
            <a:pPr algn="ctr" fontAlgn="ctr">
              <a:spcBef>
                <a:spcPts val="0"/>
              </a:spcBef>
              <a:spcAft>
                <a:spcPts val="0"/>
              </a:spcAft>
            </a:pPr>
            <a:r>
              <a:rPr lang="en-US" altLang="zh-CN"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Configuration Process</a:t>
            </a:r>
          </a:p>
        </p:txBody>
      </p:sp>
      <p:sp>
        <p:nvSpPr>
          <p:cNvPr id="46" name="圆角矩形 45"/>
          <p:cNvSpPr/>
          <p:nvPr/>
        </p:nvSpPr>
        <p:spPr>
          <a:xfrm>
            <a:off x="6222013" y="1287989"/>
            <a:ext cx="5544716" cy="400674"/>
          </a:xfrm>
          <a:prstGeom prst="roundRect">
            <a:avLst/>
          </a:prstGeom>
          <a:solidFill>
            <a:srgbClr val="00B0F0"/>
          </a:solidFill>
        </p:spPr>
        <p:txBody>
          <a:bodyPr wrap="square" rtlCol="0" anchor="ctr" anchorCtr="0">
            <a:noAutofit/>
          </a:bodyPr>
          <a:lstStyle/>
          <a:p>
            <a:pPr algn="ctr" fontAlgn="ctr">
              <a:spcBef>
                <a:spcPts val="0"/>
              </a:spcBef>
              <a:spcAft>
                <a:spcPts val="0"/>
              </a:spcAft>
            </a:pPr>
            <a:r>
              <a:rPr lang="en-US" altLang="zh-CN"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Reference Interface and Description</a:t>
            </a:r>
          </a:p>
        </p:txBody>
      </p:sp>
      <p:sp>
        <p:nvSpPr>
          <p:cNvPr id="47" name="圆角矩形 46"/>
          <p:cNvSpPr/>
          <p:nvPr/>
        </p:nvSpPr>
        <p:spPr>
          <a:xfrm>
            <a:off x="6174425" y="1724512"/>
            <a:ext cx="5466191" cy="4661413"/>
          </a:xfrm>
          <a:prstGeom prst="roundRect">
            <a:avLst>
              <a:gd name="adj" fmla="val 1847"/>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nchorCtr="0"/>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文本框 48"/>
          <p:cNvSpPr txBox="1"/>
          <p:nvPr/>
        </p:nvSpPr>
        <p:spPr>
          <a:xfrm>
            <a:off x="6694291" y="2427189"/>
            <a:ext cx="4304383" cy="276999"/>
          </a:xfrm>
          <a:prstGeom prst="rect">
            <a:avLst/>
          </a:prstGeom>
          <a:noFill/>
        </p:spPr>
        <p:txBody>
          <a:bodyPr wrap="none" rtlCol="0">
            <a:spAutoFit/>
          </a:bodyPr>
          <a:lstStyle/>
          <a:p>
            <a:pPr fontAlgn="ctr">
              <a:spcBef>
                <a:spcPts val="0"/>
              </a:spcBef>
              <a:spcAft>
                <a:spcPts val="0"/>
              </a:spcAft>
            </a:pP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Logical router management interface used to create </a:t>
            </a:r>
            <a:r>
              <a:rPr lang="en-US" altLang="zh-CN" sz="1200">
                <a:latin typeface="Huawei Sans" panose="020C0503030203020204" pitchFamily="34" charset="0"/>
                <a:ea typeface="方正兰亭黑简体" panose="02000000000000000000" pitchFamily="2" charset="-122"/>
                <a:sym typeface="Huawei Sans" panose="020C0503030203020204" pitchFamily="34" charset="0"/>
              </a:rPr>
              <a:t>a </a:t>
            </a:r>
            <a:r>
              <a:rPr lang="en-US" altLang="zh-CN" sz="1200" smtClean="0">
                <a:latin typeface="Huawei Sans" panose="020C0503030203020204" pitchFamily="34" charset="0"/>
                <a:ea typeface="方正兰亭黑简体" panose="02000000000000000000" pitchFamily="2" charset="-122"/>
                <a:sym typeface="Huawei Sans" panose="020C0503030203020204" pitchFamily="34" charset="0"/>
              </a:rPr>
              <a:t>VRF.</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49"/>
          <p:cNvSpPr txBox="1"/>
          <p:nvPr/>
        </p:nvSpPr>
        <p:spPr>
          <a:xfrm>
            <a:off x="6694291" y="2883297"/>
            <a:ext cx="4888519" cy="461665"/>
          </a:xfrm>
          <a:prstGeom prst="rect">
            <a:avLst/>
          </a:prstGeom>
          <a:noFill/>
        </p:spPr>
        <p:txBody>
          <a:bodyPr wrap="square" rtlCol="0">
            <a:spAutoFit/>
          </a:bodyPr>
          <a:lstStyle/>
          <a:p>
            <a:pPr fontAlgn="ctr">
              <a:spcBef>
                <a:spcPts val="0"/>
              </a:spcBef>
              <a:spcAft>
                <a:spcPts val="0"/>
              </a:spcAft>
            </a:pP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Logical switch management interface and logical subnet management interface.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Oval 4"/>
          <p:cNvSpPr>
            <a:spLocks noChangeAspect="1"/>
          </p:cNvSpPr>
          <p:nvPr/>
        </p:nvSpPr>
        <p:spPr>
          <a:xfrm>
            <a:off x="6420036" y="3620943"/>
            <a:ext cx="233175" cy="233175"/>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Oval 4"/>
          <p:cNvSpPr>
            <a:spLocks noChangeAspect="1"/>
          </p:cNvSpPr>
          <p:nvPr/>
        </p:nvSpPr>
        <p:spPr>
          <a:xfrm>
            <a:off x="6420036" y="4229578"/>
            <a:ext cx="233175" cy="233175"/>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5</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文本框 66"/>
          <p:cNvSpPr txBox="1"/>
          <p:nvPr/>
        </p:nvSpPr>
        <p:spPr>
          <a:xfrm>
            <a:off x="6694291" y="3570781"/>
            <a:ext cx="2696572" cy="276999"/>
          </a:xfrm>
          <a:prstGeom prst="rect">
            <a:avLst/>
          </a:prstGeom>
          <a:noFill/>
        </p:spPr>
        <p:txBody>
          <a:bodyPr wrap="none" rtlCol="0">
            <a:spAutoFit/>
          </a:bodyPr>
          <a:lstStyle/>
          <a:p>
            <a:pPr fontAlgn="ctr">
              <a:spcBef>
                <a:spcPts val="0"/>
              </a:spcBef>
              <a:spcAft>
                <a:spcPts val="0"/>
              </a:spcAft>
            </a:pP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Logical port </a:t>
            </a:r>
            <a:r>
              <a:rPr lang="en-US" altLang="zh-CN" sz="1200">
                <a:latin typeface="Huawei Sans" panose="020C0503030203020204" pitchFamily="34" charset="0"/>
                <a:ea typeface="方正兰亭黑简体" panose="02000000000000000000" pitchFamily="2" charset="-122"/>
                <a:sym typeface="Huawei Sans" panose="020C0503030203020204" pitchFamily="34" charset="0"/>
              </a:rPr>
              <a:t>management </a:t>
            </a:r>
            <a:r>
              <a:rPr lang="en-US" altLang="zh-CN" sz="1200" smtClean="0">
                <a:latin typeface="Huawei Sans" panose="020C0503030203020204" pitchFamily="34" charset="0"/>
                <a:ea typeface="方正兰亭黑简体" panose="02000000000000000000" pitchFamily="2" charset="-122"/>
                <a:sym typeface="Huawei Sans" panose="020C0503030203020204" pitchFamily="34" charset="0"/>
              </a:rPr>
              <a:t>interface.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文本框 67"/>
          <p:cNvSpPr txBox="1"/>
          <p:nvPr/>
        </p:nvSpPr>
        <p:spPr>
          <a:xfrm>
            <a:off x="6694291" y="4177235"/>
            <a:ext cx="2815590" cy="276999"/>
          </a:xfrm>
          <a:prstGeom prst="rect">
            <a:avLst/>
          </a:prstGeom>
          <a:noFill/>
        </p:spPr>
        <p:txBody>
          <a:bodyPr wrap="square" rtlCol="0">
            <a:spAutoFit/>
          </a:bodyPr>
          <a:lstStyle/>
          <a:p>
            <a:pPr fontAlgn="ctr">
              <a:spcBef>
                <a:spcPts val="0"/>
              </a:spcBef>
              <a:spcAft>
                <a:spcPts val="0"/>
              </a:spcAft>
            </a:pP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End port </a:t>
            </a:r>
            <a:r>
              <a:rPr lang="en-US" altLang="zh-CN" sz="1200">
                <a:latin typeface="Huawei Sans" panose="020C0503030203020204" pitchFamily="34" charset="0"/>
                <a:ea typeface="方正兰亭黑简体" panose="02000000000000000000" pitchFamily="2" charset="-122"/>
                <a:sym typeface="Huawei Sans" panose="020C0503030203020204" pitchFamily="34" charset="0"/>
              </a:rPr>
              <a:t>management </a:t>
            </a:r>
            <a:r>
              <a:rPr lang="en-US" altLang="zh-CN" sz="1200" smtClean="0">
                <a:latin typeface="Huawei Sans" panose="020C0503030203020204" pitchFamily="34" charset="0"/>
                <a:ea typeface="方正兰亭黑简体" panose="02000000000000000000" pitchFamily="2" charset="-122"/>
                <a:sym typeface="Huawei Sans" panose="020C0503030203020204" pitchFamily="34" charset="0"/>
              </a:rPr>
              <a:t>interface.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Oval 4"/>
          <p:cNvSpPr>
            <a:spLocks noChangeAspect="1"/>
          </p:cNvSpPr>
          <p:nvPr/>
        </p:nvSpPr>
        <p:spPr>
          <a:xfrm>
            <a:off x="6420036" y="4792105"/>
            <a:ext cx="233175" cy="233175"/>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6</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Oval 4"/>
          <p:cNvSpPr>
            <a:spLocks noChangeAspect="1"/>
          </p:cNvSpPr>
          <p:nvPr/>
        </p:nvSpPr>
        <p:spPr>
          <a:xfrm>
            <a:off x="6420036" y="5442072"/>
            <a:ext cx="233175" cy="233175"/>
          </a:xfrm>
          <a:prstGeom prst="ellipse">
            <a:avLst/>
          </a:prstGeom>
          <a:solidFill>
            <a:srgbClr val="00B0F0"/>
          </a:solidFill>
          <a:ln w="19050">
            <a:solidFill>
              <a:srgbClr val="93D7F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7</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文本框 86"/>
          <p:cNvSpPr txBox="1"/>
          <p:nvPr/>
        </p:nvSpPr>
        <p:spPr>
          <a:xfrm>
            <a:off x="6694291" y="4582074"/>
            <a:ext cx="5045024" cy="830997"/>
          </a:xfrm>
          <a:prstGeom prst="rect">
            <a:avLst/>
          </a:prstGeom>
          <a:noFill/>
        </p:spPr>
        <p:txBody>
          <a:bodyPr wrap="square" rtlCol="0">
            <a:spAutoFit/>
          </a:bodyPr>
          <a:lstStyle/>
          <a:p>
            <a:pPr font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(Optional) Logical VAS management interface. Select </a:t>
            </a:r>
            <a:r>
              <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rPr>
              <a:t>Firewall</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a:latin typeface="Huawei Sans" panose="020C0503030203020204" pitchFamily="34" charset="0"/>
                <a:ea typeface="方正兰亭黑简体" panose="02000000000000000000" pitchFamily="2" charset="-122"/>
                <a:sym typeface="Huawei Sans" panose="020C0503030203020204" pitchFamily="34" charset="0"/>
              </a:rPr>
              <a:t>associate the logical VAS with the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logical </a:t>
            </a:r>
            <a:r>
              <a:rPr lang="en-US" altLang="zh-CN" sz="1200">
                <a:latin typeface="Huawei Sans" panose="020C0503030203020204" pitchFamily="34" charset="0"/>
                <a:ea typeface="方正兰亭黑简体" panose="02000000000000000000" pitchFamily="2" charset="-122"/>
                <a:sym typeface="Huawei Sans" panose="020C0503030203020204" pitchFamily="34" charset="0"/>
              </a:rPr>
              <a:t>network and the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logical router, and create a </a:t>
            </a:r>
            <a:r>
              <a:rPr lang="en-US" altLang="zh-CN" sz="1200">
                <a:latin typeface="Huawei Sans" panose="020C0503030203020204" pitchFamily="34" charset="0"/>
                <a:ea typeface="方正兰亭黑简体" panose="02000000000000000000" pitchFamily="2" charset="-122"/>
                <a:sym typeface="Huawei Sans" panose="020C0503030203020204" pitchFamily="34" charset="0"/>
              </a:rPr>
              <a:t>logical firewall instance</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a:t>
            </a:r>
          </a:p>
          <a:p>
            <a:pPr fontAlgn="ctr">
              <a:spcBef>
                <a:spcPts val="0"/>
              </a:spcBef>
              <a:spcAft>
                <a:spcPts val="0"/>
              </a:spcAft>
            </a:pP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文本框 87"/>
          <p:cNvSpPr txBox="1"/>
          <p:nvPr/>
        </p:nvSpPr>
        <p:spPr>
          <a:xfrm>
            <a:off x="6694291" y="5219367"/>
            <a:ext cx="4702715" cy="1015663"/>
          </a:xfrm>
          <a:prstGeom prst="rect">
            <a:avLst/>
          </a:prstGeom>
          <a:noFill/>
        </p:spPr>
        <p:txBody>
          <a:bodyPr wrap="square" rtlCol="0">
            <a:spAutoFit/>
          </a:bodyPr>
          <a:lstStyle/>
          <a:p>
            <a:pPr fontAlgn="ctr">
              <a:spcBef>
                <a:spcPts val="0"/>
              </a:spcBef>
              <a:spcAft>
                <a:spcPts val="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External network connection management interface and subnet interface. The external network connection is associated with the logical router, logical firewall, and Layer 3 shared egress gateway. SNAT is enabled when an intranet accesses the Internet. </a:t>
            </a:r>
          </a:p>
        </p:txBody>
      </p:sp>
      <p:sp>
        <p:nvSpPr>
          <p:cNvPr id="98" name="文本框 97"/>
          <p:cNvSpPr txBox="1"/>
          <p:nvPr/>
        </p:nvSpPr>
        <p:spPr>
          <a:xfrm>
            <a:off x="4202612" y="3460691"/>
            <a:ext cx="1685479" cy="396000"/>
          </a:xfrm>
          <a:prstGeom prst="roundRect">
            <a:avLst/>
          </a:prstGeom>
          <a:solidFill>
            <a:srgbClr val="F4FBFE"/>
          </a:solidFill>
          <a:ln>
            <a:solidFill>
              <a:srgbClr val="93D7F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Create an end port</a:t>
            </a:r>
          </a:p>
        </p:txBody>
      </p:sp>
      <p:sp>
        <p:nvSpPr>
          <p:cNvPr id="99" name="文本框 98"/>
          <p:cNvSpPr txBox="1"/>
          <p:nvPr/>
        </p:nvSpPr>
        <p:spPr>
          <a:xfrm>
            <a:off x="4202613" y="4244579"/>
            <a:ext cx="1685478" cy="396000"/>
          </a:xfrm>
          <a:prstGeom prst="roundRect">
            <a:avLst/>
          </a:prstGeom>
          <a:solidFill>
            <a:srgbClr val="F4FBFE"/>
          </a:solidFill>
          <a:ln>
            <a:solidFill>
              <a:srgbClr val="93D7F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solidFill>
                  <a:schemeClr val="tx1"/>
                </a:solidFill>
                <a:latin typeface="Arial"/>
              </a:defRPr>
            </a:lvl1p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Create a firewall</a:t>
            </a:r>
          </a:p>
        </p:txBody>
      </p:sp>
      <p:sp>
        <p:nvSpPr>
          <p:cNvPr id="100" name="文本框 99"/>
          <p:cNvSpPr txBox="1"/>
          <p:nvPr/>
        </p:nvSpPr>
        <p:spPr>
          <a:xfrm>
            <a:off x="4202612" y="5049709"/>
            <a:ext cx="1685479" cy="625537"/>
          </a:xfrm>
          <a:prstGeom prst="roundRect">
            <a:avLst/>
          </a:prstGeom>
          <a:solidFill>
            <a:srgbClr val="F4FBFE"/>
          </a:solidFill>
          <a:ln>
            <a:solidFill>
              <a:srgbClr val="93D7F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Create an external network connection and a subnet</a:t>
            </a:r>
          </a:p>
        </p:txBody>
      </p:sp>
      <p:cxnSp>
        <p:nvCxnSpPr>
          <p:cNvPr id="89" name="直接箭头连接符 88"/>
          <p:cNvCxnSpPr>
            <a:stCxn id="92" idx="2"/>
            <a:endCxn id="94" idx="0"/>
          </p:cNvCxnSpPr>
          <p:nvPr/>
        </p:nvCxnSpPr>
        <p:spPr bwMode="auto">
          <a:xfrm>
            <a:off x="2084732" y="2306153"/>
            <a:ext cx="1" cy="342694"/>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sp>
        <p:nvSpPr>
          <p:cNvPr id="92" name="圆角矩形 91"/>
          <p:cNvSpPr/>
          <p:nvPr/>
        </p:nvSpPr>
        <p:spPr bwMode="auto">
          <a:xfrm>
            <a:off x="1643683" y="1910153"/>
            <a:ext cx="882098" cy="396000"/>
          </a:xfrm>
          <a:prstGeom prst="roundRect">
            <a:avLst>
              <a:gd name="adj" fmla="val 50000"/>
            </a:avLst>
          </a:prstGeom>
          <a:solidFill>
            <a:srgbClr val="F4FBFE"/>
          </a:solidFill>
          <a:ln>
            <a:solidFill>
              <a:srgbClr val="93D7F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spcBef>
                <a:spcPts val="0"/>
              </a:spcBef>
              <a:spcAft>
                <a:spcPts val="0"/>
              </a:spcAft>
            </a:pP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Start</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圆角矩形 92"/>
          <p:cNvSpPr/>
          <p:nvPr/>
        </p:nvSpPr>
        <p:spPr bwMode="auto">
          <a:xfrm>
            <a:off x="4604303" y="5916025"/>
            <a:ext cx="882098" cy="396000"/>
          </a:xfrm>
          <a:prstGeom prst="roundRect">
            <a:avLst>
              <a:gd name="adj" fmla="val 50000"/>
            </a:avLst>
          </a:prstGeom>
          <a:solidFill>
            <a:srgbClr val="F4FBFE"/>
          </a:solidFill>
          <a:ln>
            <a:solidFill>
              <a:srgbClr val="93D7F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spcBef>
                <a:spcPts val="0"/>
              </a:spcBef>
              <a:spcAft>
                <a:spcPts val="0"/>
              </a:spcAft>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End</a:t>
            </a:r>
          </a:p>
        </p:txBody>
      </p:sp>
      <p:sp>
        <p:nvSpPr>
          <p:cNvPr id="94" name="文本框 93"/>
          <p:cNvSpPr txBox="1"/>
          <p:nvPr/>
        </p:nvSpPr>
        <p:spPr>
          <a:xfrm>
            <a:off x="1128159" y="2648847"/>
            <a:ext cx="1913147" cy="396000"/>
          </a:xfrm>
          <a:prstGeom prst="roundRect">
            <a:avLst/>
          </a:prstGeom>
          <a:solidFill>
            <a:srgbClr val="F4FBFE"/>
          </a:solidFill>
          <a:ln>
            <a:solidFill>
              <a:srgbClr val="93D7F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Create a logical network</a:t>
            </a:r>
          </a:p>
        </p:txBody>
      </p:sp>
      <p:sp>
        <p:nvSpPr>
          <p:cNvPr id="95" name="文本框 94"/>
          <p:cNvSpPr txBox="1"/>
          <p:nvPr/>
        </p:nvSpPr>
        <p:spPr>
          <a:xfrm>
            <a:off x="1128159" y="3401079"/>
            <a:ext cx="1913147" cy="396000"/>
          </a:xfrm>
          <a:prstGeom prst="roundRect">
            <a:avLst/>
          </a:prstGeom>
          <a:solidFill>
            <a:srgbClr val="F4FBFE"/>
          </a:solidFill>
          <a:ln>
            <a:solidFill>
              <a:srgbClr val="93D7F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Create a logical router</a:t>
            </a:r>
          </a:p>
        </p:txBody>
      </p:sp>
      <p:sp>
        <p:nvSpPr>
          <p:cNvPr id="96" name="文本框 95"/>
          <p:cNvSpPr txBox="1"/>
          <p:nvPr/>
        </p:nvSpPr>
        <p:spPr>
          <a:xfrm>
            <a:off x="1128159" y="4153312"/>
            <a:ext cx="1913147" cy="396000"/>
          </a:xfrm>
          <a:prstGeom prst="roundRect">
            <a:avLst/>
          </a:prstGeom>
          <a:solidFill>
            <a:srgbClr val="F4FBFE"/>
          </a:solidFill>
          <a:ln>
            <a:solidFill>
              <a:srgbClr val="93D7F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Create a logical switch</a:t>
            </a:r>
          </a:p>
          <a:p>
            <a:pPr fontAlgn="ct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and a logical subnet</a:t>
            </a:r>
          </a:p>
        </p:txBody>
      </p:sp>
      <p:sp>
        <p:nvSpPr>
          <p:cNvPr id="97" name="文本框 96"/>
          <p:cNvSpPr txBox="1"/>
          <p:nvPr/>
        </p:nvSpPr>
        <p:spPr>
          <a:xfrm>
            <a:off x="1128159" y="4905545"/>
            <a:ext cx="1913147" cy="396000"/>
          </a:xfrm>
          <a:prstGeom prst="roundRect">
            <a:avLst/>
          </a:prstGeom>
          <a:solidFill>
            <a:srgbClr val="F4FBFE"/>
          </a:solidFill>
          <a:ln>
            <a:solidFill>
              <a:srgbClr val="93D7F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200">
                <a:solidFill>
                  <a:schemeClr val="tx1"/>
                </a:solidFill>
                <a:latin typeface="Arial"/>
              </a:defRPr>
            </a:lvl1pPr>
          </a:lstStyle>
          <a:p>
            <a:pPr fontAlgn="ct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Create a logical port</a:t>
            </a:r>
          </a:p>
        </p:txBody>
      </p:sp>
      <p:cxnSp>
        <p:nvCxnSpPr>
          <p:cNvPr id="102" name="直接箭头连接符 101"/>
          <p:cNvCxnSpPr>
            <a:stCxn id="94" idx="2"/>
            <a:endCxn id="95" idx="0"/>
          </p:cNvCxnSpPr>
          <p:nvPr/>
        </p:nvCxnSpPr>
        <p:spPr bwMode="auto">
          <a:xfrm>
            <a:off x="2084733" y="3044847"/>
            <a:ext cx="0" cy="356232"/>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cxnSp>
        <p:nvCxnSpPr>
          <p:cNvPr id="103" name="直接箭头连接符 102"/>
          <p:cNvCxnSpPr>
            <a:stCxn id="95" idx="2"/>
            <a:endCxn id="96" idx="0"/>
          </p:cNvCxnSpPr>
          <p:nvPr/>
        </p:nvCxnSpPr>
        <p:spPr bwMode="auto">
          <a:xfrm>
            <a:off x="2084733" y="3797079"/>
            <a:ext cx="0" cy="356233"/>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cxnSp>
        <p:nvCxnSpPr>
          <p:cNvPr id="104" name="直接箭头连接符 103"/>
          <p:cNvCxnSpPr>
            <a:stCxn id="96" idx="2"/>
            <a:endCxn id="97" idx="0"/>
          </p:cNvCxnSpPr>
          <p:nvPr/>
        </p:nvCxnSpPr>
        <p:spPr bwMode="auto">
          <a:xfrm>
            <a:off x="2084733" y="4549312"/>
            <a:ext cx="0" cy="356233"/>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cxnSp>
        <p:nvCxnSpPr>
          <p:cNvPr id="105" name="肘形连接符 104"/>
          <p:cNvCxnSpPr>
            <a:stCxn id="97" idx="3"/>
            <a:endCxn id="98" idx="1"/>
          </p:cNvCxnSpPr>
          <p:nvPr/>
        </p:nvCxnSpPr>
        <p:spPr bwMode="auto">
          <a:xfrm flipV="1">
            <a:off x="3041306" y="3658691"/>
            <a:ext cx="1161306" cy="1444854"/>
          </a:xfrm>
          <a:prstGeom prst="bentConnector3">
            <a:avLst/>
          </a:prstGeom>
          <a:solidFill>
            <a:schemeClr val="accent1"/>
          </a:solidFill>
          <a:ln w="15875" cap="flat" cmpd="sng" algn="ctr">
            <a:solidFill>
              <a:schemeClr val="tx1"/>
            </a:solidFill>
            <a:prstDash val="solid"/>
            <a:round/>
            <a:headEnd type="none" w="med" len="med"/>
            <a:tailEnd type="triangle"/>
          </a:ln>
          <a:effectLst/>
        </p:spPr>
      </p:cxnSp>
      <p:cxnSp>
        <p:nvCxnSpPr>
          <p:cNvPr id="106" name="直接箭头连接符 105"/>
          <p:cNvCxnSpPr>
            <a:stCxn id="98" idx="2"/>
            <a:endCxn id="99" idx="0"/>
          </p:cNvCxnSpPr>
          <p:nvPr/>
        </p:nvCxnSpPr>
        <p:spPr bwMode="auto">
          <a:xfrm>
            <a:off x="5045352" y="3856691"/>
            <a:ext cx="0" cy="387888"/>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cxnSp>
        <p:nvCxnSpPr>
          <p:cNvPr id="107" name="直接箭头连接符 106"/>
          <p:cNvCxnSpPr>
            <a:stCxn id="99" idx="2"/>
            <a:endCxn id="100" idx="0"/>
          </p:cNvCxnSpPr>
          <p:nvPr/>
        </p:nvCxnSpPr>
        <p:spPr bwMode="auto">
          <a:xfrm>
            <a:off x="5045352" y="4640579"/>
            <a:ext cx="0" cy="409130"/>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cxnSp>
        <p:nvCxnSpPr>
          <p:cNvPr id="108" name="直接箭头连接符 107"/>
          <p:cNvCxnSpPr>
            <a:stCxn id="100" idx="2"/>
            <a:endCxn id="93" idx="0"/>
          </p:cNvCxnSpPr>
          <p:nvPr/>
        </p:nvCxnSpPr>
        <p:spPr bwMode="auto">
          <a:xfrm>
            <a:off x="5045352" y="5675246"/>
            <a:ext cx="0" cy="240779"/>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sp>
        <p:nvSpPr>
          <p:cNvPr id="111" name="Oval 4"/>
          <p:cNvSpPr>
            <a:spLocks noChangeAspect="1"/>
          </p:cNvSpPr>
          <p:nvPr/>
        </p:nvSpPr>
        <p:spPr>
          <a:xfrm>
            <a:off x="776427" y="2702241"/>
            <a:ext cx="233175" cy="233175"/>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Oval 4"/>
          <p:cNvSpPr>
            <a:spLocks noChangeAspect="1"/>
          </p:cNvSpPr>
          <p:nvPr/>
        </p:nvSpPr>
        <p:spPr>
          <a:xfrm>
            <a:off x="773054" y="3460692"/>
            <a:ext cx="233175" cy="233175"/>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Oval 4"/>
          <p:cNvSpPr>
            <a:spLocks noChangeAspect="1"/>
          </p:cNvSpPr>
          <p:nvPr/>
        </p:nvSpPr>
        <p:spPr>
          <a:xfrm>
            <a:off x="773054" y="4199625"/>
            <a:ext cx="233175" cy="233175"/>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Oval 4"/>
          <p:cNvSpPr>
            <a:spLocks noChangeAspect="1"/>
          </p:cNvSpPr>
          <p:nvPr/>
        </p:nvSpPr>
        <p:spPr>
          <a:xfrm>
            <a:off x="776427" y="4955709"/>
            <a:ext cx="233175" cy="233175"/>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Oval 4"/>
          <p:cNvSpPr>
            <a:spLocks noChangeAspect="1"/>
          </p:cNvSpPr>
          <p:nvPr/>
        </p:nvSpPr>
        <p:spPr>
          <a:xfrm>
            <a:off x="3884879" y="3538289"/>
            <a:ext cx="233175" cy="233175"/>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5</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Oval 4"/>
          <p:cNvSpPr>
            <a:spLocks noChangeAspect="1"/>
          </p:cNvSpPr>
          <p:nvPr/>
        </p:nvSpPr>
        <p:spPr>
          <a:xfrm>
            <a:off x="3874039" y="4314780"/>
            <a:ext cx="233175" cy="233175"/>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6</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Oval 4"/>
          <p:cNvSpPr>
            <a:spLocks noChangeAspect="1"/>
          </p:cNvSpPr>
          <p:nvPr/>
        </p:nvSpPr>
        <p:spPr>
          <a:xfrm>
            <a:off x="3888252" y="5112136"/>
            <a:ext cx="233175" cy="233175"/>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7</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 name="组合 2"/>
          <p:cNvGrpSpPr/>
          <p:nvPr/>
        </p:nvGrpSpPr>
        <p:grpSpPr>
          <a:xfrm>
            <a:off x="2525781" y="15968"/>
            <a:ext cx="9315556" cy="320532"/>
            <a:chOff x="6108553" y="15968"/>
            <a:chExt cx="5732784" cy="252000"/>
          </a:xfrm>
        </p:grpSpPr>
        <p:sp>
          <p:nvSpPr>
            <p:cNvPr id="56" name="燕尾形 55"/>
            <p:cNvSpPr/>
            <p:nvPr/>
          </p:nvSpPr>
          <p:spPr bwMode="auto">
            <a:xfrm>
              <a:off x="9305313" y="15968"/>
              <a:ext cx="1155431" cy="252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Communication with Internet</a:t>
              </a:r>
            </a:p>
          </p:txBody>
        </p:sp>
        <p:sp>
          <p:nvSpPr>
            <p:cNvPr id="57" name="燕尾形 56"/>
            <p:cNvSpPr/>
            <p:nvPr/>
          </p:nvSpPr>
          <p:spPr bwMode="auto">
            <a:xfrm>
              <a:off x="10382250" y="15968"/>
              <a:ext cx="1459087"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Communication with a Private Network</a:t>
              </a:r>
            </a:p>
          </p:txBody>
        </p:sp>
        <p:sp>
          <p:nvSpPr>
            <p:cNvPr id="58" name="燕尾形 57"/>
            <p:cNvSpPr/>
            <p:nvPr/>
          </p:nvSpPr>
          <p:spPr bwMode="auto">
            <a:xfrm>
              <a:off x="7150518" y="15968"/>
              <a:ext cx="1080632"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Intra-VPC Communication</a:t>
              </a:r>
            </a:p>
          </p:txBody>
        </p:sp>
        <p:sp>
          <p:nvSpPr>
            <p:cNvPr id="59" name="燕尾形 58"/>
            <p:cNvSpPr/>
            <p:nvPr/>
          </p:nvSpPr>
          <p:spPr bwMode="auto">
            <a:xfrm>
              <a:off x="8152655" y="15968"/>
              <a:ext cx="1231153"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Inter-VPC Communication</a:t>
              </a:r>
            </a:p>
          </p:txBody>
        </p:sp>
        <p:sp>
          <p:nvSpPr>
            <p:cNvPr id="60" name="五边形 59"/>
            <p:cNvSpPr/>
            <p:nvPr/>
          </p:nvSpPr>
          <p:spPr bwMode="auto">
            <a:xfrm>
              <a:off x="6108553" y="15968"/>
              <a:ext cx="1120459" cy="252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Overall Configuration Process</a:t>
              </a:r>
            </a:p>
          </p:txBody>
        </p:sp>
      </p:grpSp>
    </p:spTree>
    <p:extLst>
      <p:ext uri="{BB962C8B-B14F-4D97-AF65-F5344CB8AC3E}">
        <p14:creationId xmlns:p14="http://schemas.microsoft.com/office/powerpoint/2010/main" val="241647399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endParaRPr lang="zh-CN" altLang="en-US"/>
          </a:p>
        </p:txBody>
      </p:sp>
      <p:sp>
        <p:nvSpPr>
          <p:cNvPr id="2" name="标题 1"/>
          <p:cNvSpPr>
            <a:spLocks noGrp="1"/>
          </p:cNvSpPr>
          <p:nvPr>
            <p:ph type="title"/>
          </p:nvPr>
        </p:nvSpPr>
        <p:spPr/>
        <p:txBody>
          <a:bodyPr/>
          <a:lstStyle/>
          <a:p>
            <a:r>
              <a:rPr lang="en-US" sz="3000" dirty="0">
                <a:sym typeface="Huawei Sans" panose="020C0503030203020204" pitchFamily="34" charset="0"/>
              </a:rPr>
              <a:t>Communication Between an Intranet and an External Private Network</a:t>
            </a:r>
            <a:endParaRPr lang="en-US" altLang="zh-CN" sz="3000" dirty="0">
              <a:sym typeface="Huawei Sans" panose="020C0503030203020204" pitchFamily="34" charset="0"/>
            </a:endParaRPr>
          </a:p>
        </p:txBody>
      </p:sp>
      <p:sp>
        <p:nvSpPr>
          <p:cNvPr id="31" name="Oval 4"/>
          <p:cNvSpPr>
            <a:spLocks noChangeAspect="1"/>
          </p:cNvSpPr>
          <p:nvPr/>
        </p:nvSpPr>
        <p:spPr>
          <a:xfrm>
            <a:off x="6420036" y="1984873"/>
            <a:ext cx="233175" cy="233175"/>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Oval 4"/>
          <p:cNvSpPr>
            <a:spLocks noChangeAspect="1"/>
          </p:cNvSpPr>
          <p:nvPr/>
        </p:nvSpPr>
        <p:spPr>
          <a:xfrm>
            <a:off x="6420036" y="2613680"/>
            <a:ext cx="233175" cy="233175"/>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Oval 4"/>
          <p:cNvSpPr>
            <a:spLocks noChangeAspect="1"/>
          </p:cNvSpPr>
          <p:nvPr/>
        </p:nvSpPr>
        <p:spPr>
          <a:xfrm>
            <a:off x="6420036" y="3242487"/>
            <a:ext cx="233175" cy="233175"/>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p:cNvSpPr txBox="1"/>
          <p:nvPr/>
        </p:nvSpPr>
        <p:spPr>
          <a:xfrm>
            <a:off x="6694291" y="1843380"/>
            <a:ext cx="4391631" cy="461665"/>
          </a:xfrm>
          <a:prstGeom prst="rect">
            <a:avLst/>
          </a:prstGeom>
          <a:noFill/>
        </p:spPr>
        <p:txBody>
          <a:bodyPr wrap="square" rtlCol="0">
            <a:spAutoFit/>
          </a:bodyPr>
          <a:lstStyle/>
          <a:p>
            <a:pPr fontAlgn="ctr">
              <a:spcBef>
                <a:spcPts val="0"/>
              </a:spcBef>
              <a:spcAft>
                <a:spcPts val="0"/>
              </a:spcAft>
            </a:pP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Logical network management interface used to create </a:t>
            </a:r>
            <a:r>
              <a:rPr lang="en-US" altLang="zh-CN" sz="1200">
                <a:latin typeface="Huawei Sans" panose="020C0503030203020204" pitchFamily="34" charset="0"/>
                <a:ea typeface="方正兰亭黑简体" panose="02000000000000000000" pitchFamily="2" charset="-122"/>
                <a:sym typeface="Huawei Sans" panose="020C0503030203020204" pitchFamily="34" charset="0"/>
              </a:rPr>
              <a:t>a </a:t>
            </a:r>
            <a:r>
              <a:rPr lang="en-US" altLang="zh-CN" sz="1200" smtClean="0">
                <a:latin typeface="Huawei Sans" panose="020C0503030203020204" pitchFamily="34" charset="0"/>
                <a:ea typeface="方正兰亭黑简体" panose="02000000000000000000" pitchFamily="2" charset="-122"/>
                <a:sym typeface="Huawei Sans" panose="020C0503030203020204" pitchFamily="34" charset="0"/>
              </a:rPr>
              <a:t>VPC.</a:t>
            </a:r>
            <a:endParaRPr lang="en-US" altLang="zh-CN" sz="12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圆角矩形 43"/>
          <p:cNvSpPr/>
          <p:nvPr/>
        </p:nvSpPr>
        <p:spPr>
          <a:xfrm>
            <a:off x="429908" y="1716507"/>
            <a:ext cx="5542895" cy="4661413"/>
          </a:xfrm>
          <a:prstGeom prst="roundRect">
            <a:avLst>
              <a:gd name="adj" fmla="val 1847"/>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nchorCtr="0"/>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圆角矩形 44"/>
          <p:cNvSpPr/>
          <p:nvPr/>
        </p:nvSpPr>
        <p:spPr>
          <a:xfrm>
            <a:off x="429908" y="1292651"/>
            <a:ext cx="5542895" cy="400674"/>
          </a:xfrm>
          <a:prstGeom prst="roundRect">
            <a:avLst/>
          </a:prstGeom>
          <a:solidFill>
            <a:srgbClr val="00B0F0"/>
          </a:solidFill>
        </p:spPr>
        <p:txBody>
          <a:bodyPr wrap="square" rtlCol="0" anchor="ctr" anchorCtr="0">
            <a:noAutofit/>
          </a:bodyPr>
          <a:lstStyle/>
          <a:p>
            <a:pPr algn="ctr" fontAlgn="ctr">
              <a:spcBef>
                <a:spcPts val="0"/>
              </a:spcBef>
              <a:spcAft>
                <a:spcPts val="0"/>
              </a:spcAft>
            </a:pPr>
            <a:r>
              <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Configuration Process</a:t>
            </a:r>
          </a:p>
        </p:txBody>
      </p:sp>
      <p:sp>
        <p:nvSpPr>
          <p:cNvPr id="46" name="圆角矩形 45"/>
          <p:cNvSpPr/>
          <p:nvPr/>
        </p:nvSpPr>
        <p:spPr>
          <a:xfrm>
            <a:off x="6222013" y="1280619"/>
            <a:ext cx="5523900" cy="400674"/>
          </a:xfrm>
          <a:prstGeom prst="roundRect">
            <a:avLst/>
          </a:prstGeom>
          <a:solidFill>
            <a:srgbClr val="00B0F0"/>
          </a:solidFill>
        </p:spPr>
        <p:txBody>
          <a:bodyPr wrap="square" rtlCol="0" anchor="ctr" anchorCtr="0">
            <a:noAutofit/>
          </a:bodyPr>
          <a:lstStyle/>
          <a:p>
            <a:pPr algn="ctr" fontAlgn="ctr">
              <a:spcBef>
                <a:spcPts val="0"/>
              </a:spcBef>
              <a:spcAft>
                <a:spcPts val="0"/>
              </a:spcAft>
            </a:pPr>
            <a:r>
              <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Reference Interface and Description</a:t>
            </a:r>
          </a:p>
        </p:txBody>
      </p:sp>
      <p:sp>
        <p:nvSpPr>
          <p:cNvPr id="47" name="圆角矩形 46"/>
          <p:cNvSpPr/>
          <p:nvPr/>
        </p:nvSpPr>
        <p:spPr>
          <a:xfrm>
            <a:off x="6206360" y="1716507"/>
            <a:ext cx="5560369" cy="4661413"/>
          </a:xfrm>
          <a:prstGeom prst="roundRect">
            <a:avLst>
              <a:gd name="adj" fmla="val 1847"/>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nchorCtr="0"/>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文本框 48"/>
          <p:cNvSpPr txBox="1"/>
          <p:nvPr/>
        </p:nvSpPr>
        <p:spPr>
          <a:xfrm>
            <a:off x="6694291" y="2568182"/>
            <a:ext cx="4304383" cy="276999"/>
          </a:xfrm>
          <a:prstGeom prst="rect">
            <a:avLst/>
          </a:prstGeom>
          <a:noFill/>
        </p:spPr>
        <p:txBody>
          <a:bodyPr wrap="none" rtlCol="0">
            <a:spAutoFit/>
          </a:bodyPr>
          <a:lstStyle/>
          <a:p>
            <a:pPr fontAlgn="ctr">
              <a:spcBef>
                <a:spcPts val="0"/>
              </a:spcBef>
              <a:spcAft>
                <a:spcPts val="0"/>
              </a:spcAft>
            </a:pP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Logical router management interface used to create </a:t>
            </a:r>
            <a:r>
              <a:rPr lang="en-US" altLang="zh-CN" sz="1200">
                <a:latin typeface="Huawei Sans" panose="020C0503030203020204" pitchFamily="34" charset="0"/>
                <a:ea typeface="方正兰亭黑简体" panose="02000000000000000000" pitchFamily="2" charset="-122"/>
                <a:sym typeface="Huawei Sans" panose="020C0503030203020204" pitchFamily="34" charset="0"/>
              </a:rPr>
              <a:t>a </a:t>
            </a:r>
            <a:r>
              <a:rPr lang="en-US" altLang="zh-CN" sz="1200" smtClean="0">
                <a:latin typeface="Huawei Sans" panose="020C0503030203020204" pitchFamily="34" charset="0"/>
                <a:ea typeface="方正兰亭黑简体" panose="02000000000000000000" pitchFamily="2" charset="-122"/>
                <a:sym typeface="Huawei Sans" panose="020C0503030203020204" pitchFamily="34" charset="0"/>
              </a:rPr>
              <a:t>VRF.</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49"/>
          <p:cNvSpPr txBox="1"/>
          <p:nvPr/>
        </p:nvSpPr>
        <p:spPr>
          <a:xfrm>
            <a:off x="6694291" y="3085590"/>
            <a:ext cx="4888519" cy="461665"/>
          </a:xfrm>
          <a:prstGeom prst="rect">
            <a:avLst/>
          </a:prstGeom>
          <a:noFill/>
        </p:spPr>
        <p:txBody>
          <a:bodyPr wrap="square" rtlCol="0">
            <a:spAutoFit/>
          </a:bodyPr>
          <a:lstStyle/>
          <a:p>
            <a:pPr fontAlgn="ctr">
              <a:spcBef>
                <a:spcPts val="0"/>
              </a:spcBef>
              <a:spcAft>
                <a:spcPts val="0"/>
              </a:spcAft>
            </a:pP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Logical switch management interface and logical subnet </a:t>
            </a:r>
            <a:r>
              <a:rPr lang="en-US" altLang="zh-CN" sz="1200">
                <a:latin typeface="Huawei Sans" panose="020C0503030203020204" pitchFamily="34" charset="0"/>
                <a:ea typeface="方正兰亭黑简体" panose="02000000000000000000" pitchFamily="2" charset="-122"/>
                <a:sym typeface="Huawei Sans" panose="020C0503030203020204" pitchFamily="34" charset="0"/>
              </a:rPr>
              <a:t>management </a:t>
            </a:r>
            <a:r>
              <a:rPr lang="en-US" altLang="zh-CN" sz="1200" smtClean="0">
                <a:latin typeface="Huawei Sans" panose="020C0503030203020204" pitchFamily="34" charset="0"/>
                <a:ea typeface="方正兰亭黑简体" panose="02000000000000000000" pitchFamily="2" charset="-122"/>
                <a:sym typeface="Huawei Sans" panose="020C0503030203020204" pitchFamily="34" charset="0"/>
              </a:rPr>
              <a:t>interface.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Oval 4"/>
          <p:cNvSpPr>
            <a:spLocks noChangeAspect="1"/>
          </p:cNvSpPr>
          <p:nvPr/>
        </p:nvSpPr>
        <p:spPr>
          <a:xfrm>
            <a:off x="6420036" y="3871294"/>
            <a:ext cx="233175" cy="233175"/>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Oval 4"/>
          <p:cNvSpPr>
            <a:spLocks noChangeAspect="1"/>
          </p:cNvSpPr>
          <p:nvPr/>
        </p:nvSpPr>
        <p:spPr>
          <a:xfrm>
            <a:off x="6420036" y="4500101"/>
            <a:ext cx="233175" cy="233175"/>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5</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文本框 66"/>
          <p:cNvSpPr txBox="1"/>
          <p:nvPr/>
        </p:nvSpPr>
        <p:spPr>
          <a:xfrm>
            <a:off x="6694291" y="3829246"/>
            <a:ext cx="2696572" cy="276999"/>
          </a:xfrm>
          <a:prstGeom prst="rect">
            <a:avLst/>
          </a:prstGeom>
          <a:noFill/>
        </p:spPr>
        <p:txBody>
          <a:bodyPr wrap="none" rtlCol="0">
            <a:spAutoFit/>
          </a:bodyPr>
          <a:lstStyle/>
          <a:p>
            <a:pPr fontAlgn="ctr">
              <a:spcBef>
                <a:spcPts val="0"/>
              </a:spcBef>
              <a:spcAft>
                <a:spcPts val="0"/>
              </a:spcAft>
            </a:pP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Logical port </a:t>
            </a:r>
            <a:r>
              <a:rPr lang="en-US" altLang="zh-CN" sz="1200">
                <a:latin typeface="Huawei Sans" panose="020C0503030203020204" pitchFamily="34" charset="0"/>
                <a:ea typeface="方正兰亭黑简体" panose="02000000000000000000" pitchFamily="2" charset="-122"/>
                <a:sym typeface="Huawei Sans" panose="020C0503030203020204" pitchFamily="34" charset="0"/>
              </a:rPr>
              <a:t>management </a:t>
            </a:r>
            <a:r>
              <a:rPr lang="en-US" altLang="zh-CN" sz="1200" smtClean="0">
                <a:latin typeface="Huawei Sans" panose="020C0503030203020204" pitchFamily="34" charset="0"/>
                <a:ea typeface="方正兰亭黑简体" panose="02000000000000000000" pitchFamily="2" charset="-122"/>
                <a:sym typeface="Huawei Sans" panose="020C0503030203020204" pitchFamily="34" charset="0"/>
              </a:rPr>
              <a:t>interface.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文本框 67"/>
          <p:cNvSpPr txBox="1"/>
          <p:nvPr/>
        </p:nvSpPr>
        <p:spPr>
          <a:xfrm>
            <a:off x="6694291" y="4459778"/>
            <a:ext cx="2815590" cy="276999"/>
          </a:xfrm>
          <a:prstGeom prst="rect">
            <a:avLst/>
          </a:prstGeom>
          <a:noFill/>
        </p:spPr>
        <p:txBody>
          <a:bodyPr wrap="square" rtlCol="0">
            <a:spAutoFit/>
          </a:bodyPr>
          <a:lstStyle/>
          <a:p>
            <a:pPr fontAlgn="ctr">
              <a:spcBef>
                <a:spcPts val="0"/>
              </a:spcBef>
              <a:spcAft>
                <a:spcPts val="0"/>
              </a:spcAft>
            </a:pP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End port </a:t>
            </a:r>
            <a:r>
              <a:rPr lang="en-US" altLang="zh-CN" sz="1200">
                <a:latin typeface="Huawei Sans" panose="020C0503030203020204" pitchFamily="34" charset="0"/>
                <a:ea typeface="方正兰亭黑简体" panose="02000000000000000000" pitchFamily="2" charset="-122"/>
                <a:sym typeface="Huawei Sans" panose="020C0503030203020204" pitchFamily="34" charset="0"/>
              </a:rPr>
              <a:t>management </a:t>
            </a:r>
            <a:r>
              <a:rPr lang="en-US" altLang="zh-CN" sz="1200" smtClean="0">
                <a:latin typeface="Huawei Sans" panose="020C0503030203020204" pitchFamily="34" charset="0"/>
                <a:ea typeface="方正兰亭黑简体" panose="02000000000000000000" pitchFamily="2" charset="-122"/>
                <a:sym typeface="Huawei Sans" panose="020C0503030203020204" pitchFamily="34" charset="0"/>
              </a:rPr>
              <a:t>interface.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Oval 4"/>
          <p:cNvSpPr>
            <a:spLocks noChangeAspect="1"/>
          </p:cNvSpPr>
          <p:nvPr/>
        </p:nvSpPr>
        <p:spPr>
          <a:xfrm>
            <a:off x="6420036" y="5128910"/>
            <a:ext cx="233175" cy="233175"/>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6</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文本框 86"/>
          <p:cNvSpPr txBox="1"/>
          <p:nvPr/>
        </p:nvSpPr>
        <p:spPr>
          <a:xfrm>
            <a:off x="6694290" y="5005172"/>
            <a:ext cx="4888519" cy="461665"/>
          </a:xfrm>
          <a:prstGeom prst="rect">
            <a:avLst/>
          </a:prstGeom>
          <a:noFill/>
        </p:spPr>
        <p:txBody>
          <a:bodyPr wrap="square" rtlCol="0">
            <a:spAutoFit/>
          </a:bodyPr>
          <a:lstStyle/>
          <a:p>
            <a:pPr fontAlgn="ctr">
              <a:spcBef>
                <a:spcPts val="0"/>
              </a:spcBef>
              <a:spcAft>
                <a:spcPts val="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Logical routing interface management interface, which is associated with the logical router and Layer shared egress gateway.</a:t>
            </a:r>
          </a:p>
        </p:txBody>
      </p:sp>
      <p:cxnSp>
        <p:nvCxnSpPr>
          <p:cNvPr id="89" name="直接箭头连接符 88"/>
          <p:cNvCxnSpPr>
            <a:stCxn id="92" idx="2"/>
            <a:endCxn id="94" idx="0"/>
          </p:cNvCxnSpPr>
          <p:nvPr/>
        </p:nvCxnSpPr>
        <p:spPr bwMode="auto">
          <a:xfrm>
            <a:off x="1848297" y="2288828"/>
            <a:ext cx="1" cy="555038"/>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sp>
        <p:nvSpPr>
          <p:cNvPr id="92" name="圆角矩形 91"/>
          <p:cNvSpPr/>
          <p:nvPr/>
        </p:nvSpPr>
        <p:spPr bwMode="auto">
          <a:xfrm>
            <a:off x="1407248" y="1928788"/>
            <a:ext cx="882098" cy="360040"/>
          </a:xfrm>
          <a:prstGeom prst="roundRect">
            <a:avLst>
              <a:gd name="adj" fmla="val 50000"/>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spcBef>
                <a:spcPts val="0"/>
              </a:spcBef>
              <a:spcAft>
                <a:spcPts val="0"/>
              </a:spcAft>
            </a:pPr>
            <a:r>
              <a:rPr lang="en-US" sz="13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endParaRPr lang="en-US" sz="13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圆角矩形 92"/>
          <p:cNvSpPr/>
          <p:nvPr/>
        </p:nvSpPr>
        <p:spPr bwMode="auto">
          <a:xfrm>
            <a:off x="4489584" y="5650737"/>
            <a:ext cx="882098" cy="396000"/>
          </a:xfrm>
          <a:prstGeom prst="roundRect">
            <a:avLst>
              <a:gd name="adj" fmla="val 50000"/>
            </a:avLst>
          </a:prstGeom>
          <a:solidFill>
            <a:srgbClr val="F4FBFE"/>
          </a:solidFill>
          <a:ln>
            <a:solidFill>
              <a:srgbClr val="93D7F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spcBef>
                <a:spcPts val="0"/>
              </a:spcBef>
              <a:spcAft>
                <a:spcPts val="0"/>
              </a:spcAft>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End</a:t>
            </a:r>
          </a:p>
        </p:txBody>
      </p:sp>
      <p:sp>
        <p:nvSpPr>
          <p:cNvPr id="94" name="文本框 93"/>
          <p:cNvSpPr txBox="1"/>
          <p:nvPr/>
        </p:nvSpPr>
        <p:spPr>
          <a:xfrm>
            <a:off x="891724" y="2843866"/>
            <a:ext cx="1913147" cy="373577"/>
          </a:xfrm>
          <a:prstGeom prst="round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endParaRPr lang="en-US"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文本框 94"/>
          <p:cNvSpPr txBox="1"/>
          <p:nvPr/>
        </p:nvSpPr>
        <p:spPr>
          <a:xfrm>
            <a:off x="891724" y="3772481"/>
            <a:ext cx="1913147" cy="373577"/>
          </a:xfrm>
          <a:prstGeom prst="round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endParaRPr lang="en-US"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文本框 96"/>
          <p:cNvSpPr txBox="1"/>
          <p:nvPr/>
        </p:nvSpPr>
        <p:spPr>
          <a:xfrm>
            <a:off x="891724" y="4701096"/>
            <a:ext cx="1913147" cy="373577"/>
          </a:xfrm>
          <a:prstGeom prst="round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200">
                <a:solidFill>
                  <a:schemeClr val="tx1"/>
                </a:solidFill>
                <a:latin typeface="Arial"/>
              </a:defRPr>
            </a:lvl1pPr>
          </a:lstStyle>
          <a:p>
            <a:pPr fontAlgn="ctr"/>
            <a:r>
              <a:rPr lang="en-US" sz="1100">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100">
                <a:latin typeface="Huawei Sans" panose="020C0503030203020204" pitchFamily="34" charset="0"/>
                <a:ea typeface="方正兰亭黑简体" panose="02000000000000000000" pitchFamily="2" charset="-122"/>
                <a:sym typeface="Huawei Sans" panose="020C0503030203020204" pitchFamily="34" charset="0"/>
              </a:rPr>
              <a:t> </a:t>
            </a:r>
            <a:endParaRPr lang="en-US"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文本框 97"/>
          <p:cNvSpPr txBox="1"/>
          <p:nvPr/>
        </p:nvSpPr>
        <p:spPr>
          <a:xfrm>
            <a:off x="3966176" y="2828888"/>
            <a:ext cx="1928913" cy="373577"/>
          </a:xfrm>
          <a:prstGeom prst="round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endParaRPr lang="en-US"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文本框 98"/>
          <p:cNvSpPr txBox="1"/>
          <p:nvPr/>
        </p:nvSpPr>
        <p:spPr>
          <a:xfrm>
            <a:off x="3966177" y="3760076"/>
            <a:ext cx="1928913" cy="396000"/>
          </a:xfrm>
          <a:prstGeom prst="roundRect">
            <a:avLst/>
          </a:prstGeom>
          <a:solidFill>
            <a:srgbClr val="F4FBFE"/>
          </a:solidFill>
          <a:ln>
            <a:solidFill>
              <a:srgbClr val="93D7F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Create an end port</a:t>
            </a:r>
          </a:p>
        </p:txBody>
      </p:sp>
      <p:sp>
        <p:nvSpPr>
          <p:cNvPr id="100" name="文本框 99"/>
          <p:cNvSpPr txBox="1"/>
          <p:nvPr/>
        </p:nvSpPr>
        <p:spPr>
          <a:xfrm>
            <a:off x="3966177" y="4700692"/>
            <a:ext cx="1928913" cy="396000"/>
          </a:xfrm>
          <a:prstGeom prst="roundRect">
            <a:avLst/>
          </a:prstGeom>
          <a:solidFill>
            <a:srgbClr val="F4FBFE"/>
          </a:solidFill>
          <a:ln>
            <a:solidFill>
              <a:srgbClr val="93D7F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Create a logical routing interface</a:t>
            </a:r>
          </a:p>
        </p:txBody>
      </p:sp>
      <p:cxnSp>
        <p:nvCxnSpPr>
          <p:cNvPr id="102" name="直接箭头连接符 101"/>
          <p:cNvCxnSpPr>
            <a:stCxn id="94" idx="2"/>
            <a:endCxn id="95" idx="0"/>
          </p:cNvCxnSpPr>
          <p:nvPr/>
        </p:nvCxnSpPr>
        <p:spPr bwMode="auto">
          <a:xfrm>
            <a:off x="1848298" y="3217443"/>
            <a:ext cx="0" cy="555038"/>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cxnSp>
        <p:nvCxnSpPr>
          <p:cNvPr id="104" name="直接箭头连接符 103"/>
          <p:cNvCxnSpPr>
            <a:stCxn id="95" idx="2"/>
            <a:endCxn id="97" idx="0"/>
          </p:cNvCxnSpPr>
          <p:nvPr/>
        </p:nvCxnSpPr>
        <p:spPr bwMode="auto">
          <a:xfrm>
            <a:off x="1848298" y="4146058"/>
            <a:ext cx="0" cy="555038"/>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cxnSp>
        <p:nvCxnSpPr>
          <p:cNvPr id="105" name="肘形连接符 104"/>
          <p:cNvCxnSpPr>
            <a:stCxn id="97" idx="3"/>
            <a:endCxn id="98" idx="1"/>
          </p:cNvCxnSpPr>
          <p:nvPr/>
        </p:nvCxnSpPr>
        <p:spPr bwMode="auto">
          <a:xfrm flipV="1">
            <a:off x="2804871" y="3015677"/>
            <a:ext cx="1161305" cy="1872208"/>
          </a:xfrm>
          <a:prstGeom prst="bentConnector3">
            <a:avLst/>
          </a:prstGeom>
          <a:solidFill>
            <a:schemeClr val="accent1"/>
          </a:solidFill>
          <a:ln w="15875" cap="flat" cmpd="sng" algn="ctr">
            <a:solidFill>
              <a:schemeClr val="tx1"/>
            </a:solidFill>
            <a:prstDash val="solid"/>
            <a:round/>
            <a:headEnd type="none" w="med" len="med"/>
            <a:tailEnd type="triangle"/>
          </a:ln>
          <a:effectLst/>
        </p:spPr>
      </p:cxnSp>
      <p:cxnSp>
        <p:nvCxnSpPr>
          <p:cNvPr id="106" name="直接箭头连接符 105"/>
          <p:cNvCxnSpPr>
            <a:stCxn id="98" idx="2"/>
            <a:endCxn id="99" idx="0"/>
          </p:cNvCxnSpPr>
          <p:nvPr/>
        </p:nvCxnSpPr>
        <p:spPr bwMode="auto">
          <a:xfrm>
            <a:off x="4930633" y="3202465"/>
            <a:ext cx="1" cy="557611"/>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cxnSp>
        <p:nvCxnSpPr>
          <p:cNvPr id="107" name="直接箭头连接符 106"/>
          <p:cNvCxnSpPr>
            <a:stCxn id="99" idx="2"/>
            <a:endCxn id="100" idx="0"/>
          </p:cNvCxnSpPr>
          <p:nvPr/>
        </p:nvCxnSpPr>
        <p:spPr bwMode="auto">
          <a:xfrm>
            <a:off x="4930634" y="4156076"/>
            <a:ext cx="0" cy="544616"/>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cxnSp>
        <p:nvCxnSpPr>
          <p:cNvPr id="108" name="直接箭头连接符 107"/>
          <p:cNvCxnSpPr>
            <a:stCxn id="100" idx="2"/>
            <a:endCxn id="93" idx="0"/>
          </p:cNvCxnSpPr>
          <p:nvPr/>
        </p:nvCxnSpPr>
        <p:spPr bwMode="auto">
          <a:xfrm flipH="1">
            <a:off x="4930633" y="5096692"/>
            <a:ext cx="1" cy="554045"/>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sp>
        <p:nvSpPr>
          <p:cNvPr id="111" name="Oval 4"/>
          <p:cNvSpPr>
            <a:spLocks noChangeAspect="1"/>
          </p:cNvSpPr>
          <p:nvPr/>
        </p:nvSpPr>
        <p:spPr>
          <a:xfrm>
            <a:off x="539992" y="2934533"/>
            <a:ext cx="233175" cy="233175"/>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Oval 4"/>
          <p:cNvSpPr>
            <a:spLocks noChangeAspect="1"/>
          </p:cNvSpPr>
          <p:nvPr/>
        </p:nvSpPr>
        <p:spPr>
          <a:xfrm>
            <a:off x="536619" y="3837000"/>
            <a:ext cx="233175" cy="233175"/>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Oval 4"/>
          <p:cNvSpPr>
            <a:spLocks noChangeAspect="1"/>
          </p:cNvSpPr>
          <p:nvPr/>
        </p:nvSpPr>
        <p:spPr>
          <a:xfrm>
            <a:off x="536619" y="4773104"/>
            <a:ext cx="233175" cy="233175"/>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Oval 4"/>
          <p:cNvSpPr>
            <a:spLocks noChangeAspect="1"/>
          </p:cNvSpPr>
          <p:nvPr/>
        </p:nvSpPr>
        <p:spPr>
          <a:xfrm>
            <a:off x="3648443" y="2901732"/>
            <a:ext cx="233175" cy="233175"/>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Oval 4"/>
          <p:cNvSpPr>
            <a:spLocks noChangeAspect="1"/>
          </p:cNvSpPr>
          <p:nvPr/>
        </p:nvSpPr>
        <p:spPr>
          <a:xfrm>
            <a:off x="3648443" y="3837000"/>
            <a:ext cx="233175" cy="233175"/>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5</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Oval 4"/>
          <p:cNvSpPr>
            <a:spLocks noChangeAspect="1"/>
          </p:cNvSpPr>
          <p:nvPr/>
        </p:nvSpPr>
        <p:spPr>
          <a:xfrm>
            <a:off x="3651816" y="4773104"/>
            <a:ext cx="233175" cy="233175"/>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6</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圆角矩形 54"/>
          <p:cNvSpPr/>
          <p:nvPr/>
        </p:nvSpPr>
        <p:spPr bwMode="auto">
          <a:xfrm>
            <a:off x="1407249" y="1909934"/>
            <a:ext cx="882098" cy="396000"/>
          </a:xfrm>
          <a:prstGeom prst="roundRect">
            <a:avLst>
              <a:gd name="adj" fmla="val 50000"/>
            </a:avLst>
          </a:prstGeom>
          <a:solidFill>
            <a:srgbClr val="F4FBFE"/>
          </a:solidFill>
          <a:ln>
            <a:solidFill>
              <a:srgbClr val="93D7F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spcBef>
                <a:spcPts val="0"/>
              </a:spcBef>
              <a:spcAft>
                <a:spcPts val="0"/>
              </a:spcAft>
            </a:pP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Start</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文本框 55"/>
          <p:cNvSpPr txBox="1"/>
          <p:nvPr/>
        </p:nvSpPr>
        <p:spPr>
          <a:xfrm>
            <a:off x="891725" y="2834438"/>
            <a:ext cx="1913147" cy="396000"/>
          </a:xfrm>
          <a:prstGeom prst="roundRect">
            <a:avLst/>
          </a:prstGeom>
          <a:solidFill>
            <a:srgbClr val="F4FBFE"/>
          </a:solidFill>
          <a:ln>
            <a:solidFill>
              <a:srgbClr val="93D7F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Create a logical network</a:t>
            </a:r>
          </a:p>
        </p:txBody>
      </p:sp>
      <p:sp>
        <p:nvSpPr>
          <p:cNvPr id="57" name="文本框 56"/>
          <p:cNvSpPr txBox="1"/>
          <p:nvPr/>
        </p:nvSpPr>
        <p:spPr>
          <a:xfrm>
            <a:off x="891725" y="3763053"/>
            <a:ext cx="1913147" cy="396000"/>
          </a:xfrm>
          <a:prstGeom prst="roundRect">
            <a:avLst/>
          </a:prstGeom>
          <a:solidFill>
            <a:srgbClr val="F4FBFE"/>
          </a:solidFill>
          <a:ln>
            <a:solidFill>
              <a:srgbClr val="93D7F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Create a logical router</a:t>
            </a:r>
          </a:p>
        </p:txBody>
      </p:sp>
      <p:sp>
        <p:nvSpPr>
          <p:cNvPr id="58" name="文本框 57"/>
          <p:cNvSpPr txBox="1"/>
          <p:nvPr/>
        </p:nvSpPr>
        <p:spPr>
          <a:xfrm>
            <a:off x="891725" y="4691668"/>
            <a:ext cx="1913147" cy="396000"/>
          </a:xfrm>
          <a:prstGeom prst="roundRect">
            <a:avLst/>
          </a:prstGeom>
          <a:solidFill>
            <a:srgbClr val="F4FBFE"/>
          </a:solidFill>
          <a:ln>
            <a:solidFill>
              <a:srgbClr val="93D7F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200">
                <a:solidFill>
                  <a:schemeClr val="tx1"/>
                </a:solidFill>
                <a:latin typeface="Arial"/>
              </a:defRPr>
            </a:lvl1pPr>
          </a:lstStyle>
          <a:p>
            <a:pPr fontAlgn="ct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Creating a logical switch</a:t>
            </a:r>
          </a:p>
          <a:p>
            <a:pPr fontAlgn="ct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and a logical subnet</a:t>
            </a:r>
          </a:p>
        </p:txBody>
      </p:sp>
      <p:sp>
        <p:nvSpPr>
          <p:cNvPr id="59" name="文本框 58"/>
          <p:cNvSpPr txBox="1"/>
          <p:nvPr/>
        </p:nvSpPr>
        <p:spPr>
          <a:xfrm>
            <a:off x="3966177" y="2819460"/>
            <a:ext cx="1928913" cy="396000"/>
          </a:xfrm>
          <a:prstGeom prst="roundRect">
            <a:avLst/>
          </a:prstGeom>
          <a:solidFill>
            <a:srgbClr val="F4FBFE"/>
          </a:solidFill>
          <a:ln>
            <a:solidFill>
              <a:srgbClr val="93D7F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Create a logical port</a:t>
            </a:r>
          </a:p>
        </p:txBody>
      </p:sp>
      <p:grpSp>
        <p:nvGrpSpPr>
          <p:cNvPr id="3" name="组合 2"/>
          <p:cNvGrpSpPr/>
          <p:nvPr/>
        </p:nvGrpSpPr>
        <p:grpSpPr>
          <a:xfrm>
            <a:off x="2417886" y="15967"/>
            <a:ext cx="9423452" cy="310312"/>
            <a:chOff x="6108553" y="15968"/>
            <a:chExt cx="5732784" cy="252000"/>
          </a:xfrm>
        </p:grpSpPr>
        <p:sp>
          <p:nvSpPr>
            <p:cNvPr id="61" name="燕尾形 60"/>
            <p:cNvSpPr/>
            <p:nvPr/>
          </p:nvSpPr>
          <p:spPr bwMode="auto">
            <a:xfrm>
              <a:off x="9305313" y="15968"/>
              <a:ext cx="1155431" cy="252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Communication with Internet</a:t>
              </a:r>
            </a:p>
          </p:txBody>
        </p:sp>
        <p:sp>
          <p:nvSpPr>
            <p:cNvPr id="63" name="燕尾形 62"/>
            <p:cNvSpPr/>
            <p:nvPr/>
          </p:nvSpPr>
          <p:spPr bwMode="auto">
            <a:xfrm>
              <a:off x="10382250" y="15968"/>
              <a:ext cx="1459087" cy="252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Communication with a Private Network</a:t>
              </a:r>
            </a:p>
          </p:txBody>
        </p:sp>
        <p:sp>
          <p:nvSpPr>
            <p:cNvPr id="64" name="燕尾形 63"/>
            <p:cNvSpPr/>
            <p:nvPr/>
          </p:nvSpPr>
          <p:spPr bwMode="auto">
            <a:xfrm>
              <a:off x="7150518" y="15968"/>
              <a:ext cx="1080632"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Intra-VPC Communication</a:t>
              </a:r>
            </a:p>
          </p:txBody>
        </p:sp>
        <p:sp>
          <p:nvSpPr>
            <p:cNvPr id="66" name="燕尾形 65"/>
            <p:cNvSpPr/>
            <p:nvPr/>
          </p:nvSpPr>
          <p:spPr bwMode="auto">
            <a:xfrm>
              <a:off x="8152655" y="15968"/>
              <a:ext cx="1231153"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Inter-VPC Communication</a:t>
              </a:r>
            </a:p>
          </p:txBody>
        </p:sp>
        <p:sp>
          <p:nvSpPr>
            <p:cNvPr id="69" name="五边形 68"/>
            <p:cNvSpPr/>
            <p:nvPr/>
          </p:nvSpPr>
          <p:spPr bwMode="auto">
            <a:xfrm>
              <a:off x="6108553" y="15968"/>
              <a:ext cx="1120459" cy="252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Overall Configuration Process</a:t>
              </a:r>
            </a:p>
          </p:txBody>
        </p:sp>
      </p:grpSp>
    </p:spTree>
    <p:extLst>
      <p:ext uri="{BB962C8B-B14F-4D97-AF65-F5344CB8AC3E}">
        <p14:creationId xmlns:p14="http://schemas.microsoft.com/office/powerpoint/2010/main" val="400789497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type="body" sz="quarter" idx="10"/>
          </p:nvPr>
        </p:nvSpPr>
        <p:spPr/>
        <p:txBody>
          <a:bodyPr/>
          <a:lstStyle/>
          <a:p>
            <a:r>
              <a:rPr lang="en-US" altLang="zh-CN" sz="1600" dirty="0">
                <a:sym typeface="Huawei Sans" panose="020C0503030203020204" pitchFamily="34" charset="0"/>
              </a:rPr>
              <a:t>APIs for VPC services are encapsulated based on the </a:t>
            </a:r>
            <a:r>
              <a:rPr lang="en-US" altLang="zh-CN" sz="1600" dirty="0" err="1">
                <a:sym typeface="Huawei Sans" panose="020C0503030203020204" pitchFamily="34" charset="0"/>
              </a:rPr>
              <a:t>iMaster</a:t>
            </a:r>
            <a:r>
              <a:rPr lang="en-US" altLang="zh-CN" sz="1600" dirty="0">
                <a:sym typeface="Huawei Sans" panose="020C0503030203020204" pitchFamily="34" charset="0"/>
              </a:rPr>
              <a:t> NCE-Fabric service models. The content of the APIs is the same as that of the APIs invoked when performing operations on the </a:t>
            </a:r>
            <a:r>
              <a:rPr lang="en-US" altLang="zh-CN" sz="1600" dirty="0" err="1">
                <a:sym typeface="Huawei Sans" panose="020C0503030203020204" pitchFamily="34" charset="0"/>
              </a:rPr>
              <a:t>iMaster</a:t>
            </a:r>
            <a:r>
              <a:rPr lang="en-US" altLang="zh-CN" sz="1600" dirty="0">
                <a:sym typeface="Huawei Sans" panose="020C0503030203020204" pitchFamily="34" charset="0"/>
              </a:rPr>
              <a:t> NCE-Fabric GUI. Third parties can use the APIs based on the site requirements.</a:t>
            </a:r>
          </a:p>
          <a:p>
            <a:r>
              <a:rPr lang="en-US" sz="1600" dirty="0">
                <a:sym typeface="Huawei Sans" panose="020C0503030203020204" pitchFamily="34" charset="0"/>
              </a:rPr>
              <a:t>Learn mapping between Neutron service models, </a:t>
            </a:r>
            <a:r>
              <a:rPr lang="en-US" sz="1600" dirty="0" err="1">
                <a:sym typeface="Huawei Sans" panose="020C0503030203020204" pitchFamily="34" charset="0"/>
              </a:rPr>
              <a:t>iMaster</a:t>
            </a:r>
            <a:r>
              <a:rPr lang="en-US" sz="1600" dirty="0">
                <a:sym typeface="Huawei Sans" panose="020C0503030203020204" pitchFamily="34" charset="0"/>
              </a:rPr>
              <a:t> NCE-Fabric logical models, and physical models. </a:t>
            </a:r>
          </a:p>
          <a:p>
            <a:r>
              <a:rPr lang="en-US" sz="1600" dirty="0">
                <a:sym typeface="Huawei Sans" panose="020C0503030203020204" pitchFamily="34" charset="0"/>
              </a:rPr>
              <a:t>Learn mapping </a:t>
            </a:r>
            <a:r>
              <a:rPr lang="en-US" altLang="zh-CN" sz="1600" dirty="0">
                <a:sym typeface="Huawei Sans" panose="020C0503030203020204" pitchFamily="34" charset="0"/>
              </a:rPr>
              <a:t>Between VPC Service Modules and the RESTful APIs.</a:t>
            </a:r>
          </a:p>
          <a:p>
            <a:r>
              <a:rPr lang="en-US" sz="1600" dirty="0">
                <a:sym typeface="Huawei Sans" panose="020C0503030203020204" pitchFamily="34" charset="0"/>
              </a:rPr>
              <a:t>Use VPC APIs for orchestration to implement the following service scenarios: </a:t>
            </a:r>
            <a:endParaRPr lang="en-US" altLang="zh-CN" sz="1600" dirty="0">
              <a:sym typeface="Huawei Sans" panose="020C0503030203020204" pitchFamily="34" charset="0"/>
            </a:endParaRPr>
          </a:p>
          <a:p>
            <a:pPr lvl="1"/>
            <a:r>
              <a:rPr lang="en-US" altLang="zh-CN" sz="1400" dirty="0">
                <a:sym typeface="Huawei Sans" panose="020C0503030203020204" pitchFamily="34" charset="0"/>
              </a:rPr>
              <a:t>Intra-subnet Communication in a VPC</a:t>
            </a:r>
          </a:p>
          <a:p>
            <a:pPr lvl="1"/>
            <a:r>
              <a:rPr lang="en-US" altLang="zh-CN" sz="1400" dirty="0">
                <a:sym typeface="Huawei Sans" panose="020C0503030203020204" pitchFamily="34" charset="0"/>
              </a:rPr>
              <a:t>Inter-subnet Communication in a VPC</a:t>
            </a:r>
          </a:p>
          <a:p>
            <a:pPr lvl="1"/>
            <a:r>
              <a:rPr lang="en-US" altLang="zh-CN" sz="1400" dirty="0">
                <a:sym typeface="Huawei Sans" panose="020C0503030203020204" pitchFamily="34" charset="0"/>
              </a:rPr>
              <a:t>Inter-VPC Communication on an Intranet</a:t>
            </a:r>
          </a:p>
          <a:p>
            <a:pPr lvl="1"/>
            <a:r>
              <a:rPr lang="en-US" altLang="zh-CN" sz="1400" dirty="0">
                <a:sym typeface="Huawei Sans" panose="020C0503030203020204" pitchFamily="34" charset="0"/>
              </a:rPr>
              <a:t>Communication Between an Intranet and the Internet</a:t>
            </a:r>
          </a:p>
          <a:p>
            <a:pPr lvl="1"/>
            <a:r>
              <a:rPr lang="en-US" altLang="zh-CN" sz="1400" dirty="0">
                <a:sym typeface="Huawei Sans" panose="020C0503030203020204" pitchFamily="34" charset="0"/>
              </a:rPr>
              <a:t>Communication Between an Intranet and an External Private Network</a:t>
            </a:r>
          </a:p>
        </p:txBody>
      </p:sp>
    </p:spTree>
    <p:extLst>
      <p:ext uri="{BB962C8B-B14F-4D97-AF65-F5344CB8AC3E}">
        <p14:creationId xmlns:p14="http://schemas.microsoft.com/office/powerpoint/2010/main" val="255177262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1"/>
          </p:nvPr>
        </p:nvSpPr>
        <p:spPr/>
        <p:txBody>
          <a:bodyPr/>
          <a:lstStyle/>
          <a:p>
            <a:r>
              <a:rPr lang="en-US">
                <a:sym typeface="Huawei Sans" panose="020C0503030203020204" pitchFamily="34" charset="0"/>
              </a:rPr>
              <a:t>Upon completion of this course, you will be able to:</a:t>
            </a:r>
          </a:p>
          <a:p>
            <a:pPr lvl="1"/>
            <a:r>
              <a:rPr lang="en-US">
                <a:sym typeface="Huawei Sans" panose="020C0503030203020204" pitchFamily="34" charset="0"/>
              </a:rPr>
              <a:t>Understand the basic functions of iMaster NCE-Fabric.</a:t>
            </a:r>
          </a:p>
          <a:p>
            <a:pPr lvl="1"/>
            <a:r>
              <a:rPr lang="en-US" altLang="zh-CN">
                <a:sym typeface="Huawei Sans" panose="020C0503030203020204" pitchFamily="34" charset="0"/>
              </a:rPr>
              <a:t>Understand </a:t>
            </a:r>
            <a:r>
              <a:rPr lang="en-US">
                <a:sym typeface="Huawei Sans" panose="020C0503030203020204" pitchFamily="34" charset="0"/>
              </a:rPr>
              <a:t>constraints and specifications of </a:t>
            </a:r>
            <a:r>
              <a:rPr lang="en-US" altLang="zh-CN">
                <a:sym typeface="Huawei Sans" panose="020C0503030203020204" pitchFamily="34" charset="0"/>
              </a:rPr>
              <a:t>iMaster NCE-Fabric open APIs</a:t>
            </a:r>
            <a:r>
              <a:rPr lang="en-US">
                <a:sym typeface="Huawei Sans" panose="020C0503030203020204" pitchFamily="34" charset="0"/>
              </a:rPr>
              <a:t>.</a:t>
            </a:r>
            <a:endParaRPr lang="en-US" altLang="zh-CN">
              <a:sym typeface="Huawei Sans" panose="020C0503030203020204" pitchFamily="34" charset="0"/>
            </a:endParaRPr>
          </a:p>
          <a:p>
            <a:pPr lvl="1"/>
            <a:r>
              <a:rPr lang="en-US" altLang="zh-CN">
                <a:sym typeface="Huawei Sans" panose="020C0503030203020204" pitchFamily="34" charset="0"/>
              </a:rPr>
              <a:t>Understand </a:t>
            </a:r>
            <a:r>
              <a:rPr lang="en-US">
                <a:sym typeface="Huawei Sans" panose="020C0503030203020204" pitchFamily="34" charset="0"/>
              </a:rPr>
              <a:t>the main open APIs and typical application scenarios of iMaster NCE-Fabric.</a:t>
            </a:r>
            <a:endParaRPr lang="en-US" altLang="zh-CN">
              <a:sym typeface="Huawei Sans" panose="020C0503030203020204" pitchFamily="34" charset="0"/>
            </a:endParaRPr>
          </a:p>
          <a:p>
            <a:pPr lvl="1"/>
            <a:r>
              <a:rPr lang="en-US" altLang="zh-CN">
                <a:sym typeface="Huawei Sans" panose="020C0503030203020204" pitchFamily="34" charset="0"/>
              </a:rPr>
              <a:t>Complete the example of invoking Neutron APIs for intra-VPC communication.</a:t>
            </a:r>
            <a:endParaRPr lang="en-US" altLang="zh-CN" dirty="0">
              <a:sym typeface="Huawei Sans" panose="020C0503030203020204" pitchFamily="34" charset="0"/>
            </a:endParaRPr>
          </a:p>
        </p:txBody>
      </p:sp>
    </p:spTree>
    <p:extLst>
      <p:ext uri="{BB962C8B-B14F-4D97-AF65-F5344CB8AC3E}">
        <p14:creationId xmlns:p14="http://schemas.microsoft.com/office/powerpoint/2010/main" val="159836569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pPr marL="457017" indent="-457017" fontAlgn="auto"/>
            <a:r>
              <a:rPr lang="en-US" dirty="0" err="1">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iMaster</a:t>
            </a:r>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 NCE-Fabric Overview</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General Restrictions and Specifications of </a:t>
            </a:r>
            <a:r>
              <a:rPr lang="en-US" dirty="0" err="1">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iMaster</a:t>
            </a:r>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 NCE-Fabric Open APIs</a:t>
            </a:r>
          </a:p>
          <a:p>
            <a:pPr marL="457017" indent="-457017" fontAlgn="auto"/>
            <a:r>
              <a:rPr lang="en-US" b="1"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b="1" dirty="0">
                <a:latin typeface="Huawei Sans" panose="020C0503030203020204" pitchFamily="34" charset="0"/>
                <a:ea typeface="方正兰亭黑简体" panose="02000000000000000000" pitchFamily="2" charset="-122"/>
                <a:sym typeface="Huawei Sans" panose="020C0503030203020204" pitchFamily="34" charset="0"/>
              </a:rPr>
              <a:t> NCE-Fabric Open APIs and Application Scenarios</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a:p>
            <a:pPr lvl="1"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Northbound Open Neutron APIs</a:t>
            </a:r>
          </a:p>
          <a:p>
            <a:pPr lvl="1"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Northbound Open APIs for VPC Services</a:t>
            </a:r>
          </a:p>
          <a:p>
            <a:pPr lvl="1" fontAlgn="auto">
              <a:buFont typeface="微软雅黑" panose="020B0503020204020204" pitchFamily="34" charset="-122"/>
              <a:buChar char="▪"/>
            </a:pPr>
            <a:r>
              <a:rPr lang="en-US" b="1" dirty="0">
                <a:latin typeface="Huawei Sans" panose="020C0503030203020204" pitchFamily="34" charset="0"/>
                <a:ea typeface="方正兰亭黑简体" panose="02000000000000000000" pitchFamily="2" charset="-122"/>
                <a:sym typeface="Huawei Sans" panose="020C0503030203020204" pitchFamily="34" charset="0"/>
              </a:rPr>
              <a:t>Northbound Open APIs for Multicast VPC Services</a:t>
            </a:r>
          </a:p>
          <a:p>
            <a:pPr lvl="1"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Northbound Open APIs for SFCs</a:t>
            </a:r>
          </a:p>
          <a:p>
            <a:pPr lvl="1"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Other Open APIs</a:t>
            </a: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Example of Invoking Neutron APIs for Intra-VPC Communication</a:t>
            </a:r>
          </a:p>
        </p:txBody>
      </p:sp>
    </p:spTree>
    <p:extLst>
      <p:ext uri="{BB962C8B-B14F-4D97-AF65-F5344CB8AC3E}">
        <p14:creationId xmlns:p14="http://schemas.microsoft.com/office/powerpoint/2010/main" val="133313924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sym typeface="Huawei Sans" panose="020C0503030203020204" pitchFamily="34" charset="0"/>
              </a:rPr>
              <a:t>Mapping Between </a:t>
            </a:r>
            <a:r>
              <a:rPr lang="en-US" altLang="zh-CN">
                <a:sym typeface="Huawei Sans" panose="020C0503030203020204" pitchFamily="34" charset="0"/>
              </a:rPr>
              <a:t>Service Modules of a </a:t>
            </a:r>
            <a:r>
              <a:rPr lang="en-US">
                <a:sym typeface="Huawei Sans" panose="020C0503030203020204" pitchFamily="34" charset="0"/>
              </a:rPr>
              <a:t>Multicast VPC (IPv4)</a:t>
            </a:r>
            <a:endParaRPr lang="en-US" dirty="0">
              <a:sym typeface="Huawei Sans" panose="020C0503030203020204" pitchFamily="34" charset="0"/>
            </a:endParaRPr>
          </a:p>
        </p:txBody>
      </p:sp>
      <p:cxnSp>
        <p:nvCxnSpPr>
          <p:cNvPr id="134" name="肘形连接符 133"/>
          <p:cNvCxnSpPr>
            <a:stCxn id="95" idx="3"/>
            <a:endCxn id="120" idx="1"/>
          </p:cNvCxnSpPr>
          <p:nvPr/>
        </p:nvCxnSpPr>
        <p:spPr bwMode="auto">
          <a:xfrm flipV="1">
            <a:off x="2855638" y="1488811"/>
            <a:ext cx="1948603" cy="852883"/>
          </a:xfrm>
          <a:prstGeom prst="bentConnector3">
            <a:avLst/>
          </a:prstGeom>
          <a:solidFill>
            <a:schemeClr val="accent1"/>
          </a:solidFill>
          <a:ln w="9525" cap="flat" cmpd="sng" algn="ctr">
            <a:solidFill>
              <a:schemeClr val="tx1"/>
            </a:solidFill>
            <a:prstDash val="solid"/>
            <a:round/>
            <a:headEnd type="none" w="med" len="med"/>
            <a:tailEnd type="none" w="med" len="med"/>
          </a:ln>
          <a:effectLst/>
        </p:spPr>
      </p:cxnSp>
      <p:cxnSp>
        <p:nvCxnSpPr>
          <p:cNvPr id="154" name="肘形连接符 153"/>
          <p:cNvCxnSpPr>
            <a:stCxn id="129" idx="3"/>
            <a:endCxn id="119" idx="0"/>
          </p:cNvCxnSpPr>
          <p:nvPr/>
        </p:nvCxnSpPr>
        <p:spPr bwMode="auto">
          <a:xfrm>
            <a:off x="6742443" y="2343479"/>
            <a:ext cx="1473276" cy="712505"/>
          </a:xfrm>
          <a:prstGeom prst="bentConnector2">
            <a:avLst/>
          </a:prstGeom>
          <a:solidFill>
            <a:schemeClr val="accent1"/>
          </a:solidFill>
          <a:ln w="9525" cap="flat" cmpd="sng" algn="ctr">
            <a:solidFill>
              <a:schemeClr val="tx1"/>
            </a:solidFill>
            <a:prstDash val="solid"/>
            <a:round/>
            <a:headEnd type="none" w="med" len="med"/>
            <a:tailEnd type="none" w="med" len="med"/>
          </a:ln>
          <a:effectLst/>
        </p:spPr>
      </p:cxnSp>
      <p:sp>
        <p:nvSpPr>
          <p:cNvPr id="95" name="文本框 94"/>
          <p:cNvSpPr txBox="1"/>
          <p:nvPr/>
        </p:nvSpPr>
        <p:spPr>
          <a:xfrm>
            <a:off x="1811524" y="2154905"/>
            <a:ext cx="1044114" cy="373577"/>
          </a:xfrm>
          <a:prstGeom prst="round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Logical router</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文本框 95"/>
          <p:cNvSpPr txBox="1"/>
          <p:nvPr/>
        </p:nvSpPr>
        <p:spPr>
          <a:xfrm>
            <a:off x="1813856" y="3056155"/>
            <a:ext cx="1044114" cy="373577"/>
          </a:xfrm>
          <a:prstGeom prst="round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Logical switch</a:t>
            </a:r>
          </a:p>
        </p:txBody>
      </p:sp>
      <p:sp>
        <p:nvSpPr>
          <p:cNvPr id="120" name="文本框 119"/>
          <p:cNvSpPr txBox="1"/>
          <p:nvPr/>
        </p:nvSpPr>
        <p:spPr>
          <a:xfrm>
            <a:off x="4804241" y="1290811"/>
            <a:ext cx="1938202" cy="396000"/>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MSDP</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文本框 128"/>
          <p:cNvSpPr txBox="1"/>
          <p:nvPr/>
        </p:nvSpPr>
        <p:spPr>
          <a:xfrm>
            <a:off x="4804240" y="2145479"/>
            <a:ext cx="1938203" cy="396000"/>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Layer 3 multicast service on a logical router</a:t>
            </a:r>
          </a:p>
        </p:txBody>
      </p:sp>
      <p:sp>
        <p:nvSpPr>
          <p:cNvPr id="157" name="文本框 156"/>
          <p:cNvSpPr txBox="1"/>
          <p:nvPr/>
        </p:nvSpPr>
        <p:spPr>
          <a:xfrm>
            <a:off x="4804241" y="3980063"/>
            <a:ext cx="1938202" cy="396000"/>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Multicast replication address of BUM packets</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63" name="肘形连接符 162"/>
          <p:cNvCxnSpPr>
            <a:stCxn id="96" idx="3"/>
            <a:endCxn id="157" idx="1"/>
          </p:cNvCxnSpPr>
          <p:nvPr/>
        </p:nvCxnSpPr>
        <p:spPr bwMode="auto">
          <a:xfrm>
            <a:off x="2857970" y="3242944"/>
            <a:ext cx="1946271" cy="935119"/>
          </a:xfrm>
          <a:prstGeom prst="bentConnector3">
            <a:avLst>
              <a:gd name="adj1" fmla="val 50000"/>
            </a:avLst>
          </a:prstGeom>
          <a:solidFill>
            <a:schemeClr val="accent1"/>
          </a:solidFill>
          <a:ln w="9525" cap="flat" cmpd="sng" algn="ctr">
            <a:solidFill>
              <a:schemeClr val="tx1"/>
            </a:solidFill>
            <a:prstDash val="solid"/>
            <a:round/>
            <a:headEnd type="none" w="med" len="med"/>
            <a:tailEnd type="none" w="med" len="med"/>
          </a:ln>
          <a:effectLst/>
        </p:spPr>
      </p:cxnSp>
      <p:sp>
        <p:nvSpPr>
          <p:cNvPr id="193" name="文本框 192"/>
          <p:cNvSpPr txBox="1"/>
          <p:nvPr/>
        </p:nvSpPr>
        <p:spPr bwMode="auto">
          <a:xfrm>
            <a:off x="4271798" y="1134362"/>
            <a:ext cx="540060" cy="319492"/>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lnSpc>
                <a:spcPct val="125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1:n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3" name="肘形连接符 122"/>
          <p:cNvCxnSpPr>
            <a:stCxn id="95" idx="3"/>
            <a:endCxn id="129" idx="1"/>
          </p:cNvCxnSpPr>
          <p:nvPr/>
        </p:nvCxnSpPr>
        <p:spPr bwMode="auto">
          <a:xfrm>
            <a:off x="2855638" y="2341694"/>
            <a:ext cx="1948602" cy="1785"/>
          </a:xfrm>
          <a:prstGeom prst="bentConnector3">
            <a:avLst/>
          </a:prstGeom>
          <a:solidFill>
            <a:schemeClr val="accent1"/>
          </a:solidFill>
          <a:ln w="9525" cap="flat" cmpd="sng" algn="ctr">
            <a:solidFill>
              <a:schemeClr val="tx1"/>
            </a:solidFill>
            <a:prstDash val="solid"/>
            <a:round/>
            <a:headEnd type="none" w="med" len="med"/>
            <a:tailEnd type="none" w="med" len="med"/>
          </a:ln>
          <a:effectLst/>
        </p:spPr>
      </p:cxnSp>
      <p:sp>
        <p:nvSpPr>
          <p:cNvPr id="194" name="文本框 193"/>
          <p:cNvSpPr txBox="1"/>
          <p:nvPr/>
        </p:nvSpPr>
        <p:spPr bwMode="auto">
          <a:xfrm>
            <a:off x="4265796" y="1991384"/>
            <a:ext cx="540060" cy="319492"/>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lnSpc>
                <a:spcPct val="125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1:1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6" name="文本框 195"/>
          <p:cNvSpPr txBox="1"/>
          <p:nvPr/>
        </p:nvSpPr>
        <p:spPr bwMode="auto">
          <a:xfrm>
            <a:off x="4274416" y="3857861"/>
            <a:ext cx="540060" cy="319492"/>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lnSpc>
                <a:spcPct val="125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1:1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文本框 65"/>
          <p:cNvSpPr txBox="1"/>
          <p:nvPr/>
        </p:nvSpPr>
        <p:spPr>
          <a:xfrm>
            <a:off x="453708" y="5319183"/>
            <a:ext cx="11358411" cy="1061829"/>
          </a:xfrm>
          <a:prstGeom prst="rect">
            <a:avLst/>
          </a:prstGeom>
          <a:noFill/>
        </p:spPr>
        <p:txBody>
          <a:bodyPr wrap="square" rtlCol="0">
            <a:spAutoFit/>
          </a:bodyPr>
          <a:lstStyle/>
          <a:p>
            <a:pPr marL="285750" indent="-285750" fontAlgn="ctr">
              <a:lnSpc>
                <a:spcPct val="150000"/>
              </a:lnSpc>
              <a:spcBef>
                <a:spcPts val="0"/>
              </a:spcBef>
              <a:spcAft>
                <a:spcPts val="0"/>
              </a:spcAft>
              <a:buFont typeface="Arial" panose="020B0604020202020204" pitchFamily="34" charset="0"/>
              <a:buChar cha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Use the Neutron API or VPC API to create a VPC instance, and then use a multicast VPC API to create a multicast overlay service.</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ct val="150000"/>
              </a:lnSpc>
              <a:spcBef>
                <a:spcPts val="0"/>
              </a:spcBef>
              <a:spcAft>
                <a:spcPts val="0"/>
              </a:spcAft>
              <a:buFont typeface="Arial" panose="020B0604020202020204" pitchFamily="34" charset="0"/>
              <a:buChar cha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following scenarios are supported: both the multicast source and requester are inside </a:t>
            </a:r>
            <a:r>
              <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 </a:t>
            </a: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DC, the multicast source is inside a DC and the requester is outside the DC, the requester is inside a DC and the multicast source is outside the DC.</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文本框 45"/>
          <p:cNvSpPr txBox="1"/>
          <p:nvPr/>
        </p:nvSpPr>
        <p:spPr>
          <a:xfrm>
            <a:off x="4804241" y="3044370"/>
            <a:ext cx="1938202" cy="396000"/>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Layer 3 multicast service on a VBDIF</a:t>
            </a:r>
          </a:p>
        </p:txBody>
      </p:sp>
      <p:cxnSp>
        <p:nvCxnSpPr>
          <p:cNvPr id="49" name="肘形连接符 48"/>
          <p:cNvCxnSpPr>
            <a:stCxn id="96" idx="3"/>
            <a:endCxn id="46" idx="1"/>
          </p:cNvCxnSpPr>
          <p:nvPr/>
        </p:nvCxnSpPr>
        <p:spPr bwMode="auto">
          <a:xfrm flipV="1">
            <a:off x="2857970" y="3242370"/>
            <a:ext cx="1946271" cy="574"/>
          </a:xfrm>
          <a:prstGeom prst="bentConnector3">
            <a:avLst/>
          </a:prstGeom>
          <a:solidFill>
            <a:schemeClr val="accent1"/>
          </a:solidFill>
          <a:ln w="9525" cap="flat" cmpd="sng" algn="ctr">
            <a:solidFill>
              <a:schemeClr val="tx1"/>
            </a:solidFill>
            <a:prstDash val="solid"/>
            <a:round/>
            <a:headEnd type="none" w="med" len="med"/>
            <a:tailEnd type="none" w="med" len="med"/>
          </a:ln>
          <a:effectLst/>
        </p:spPr>
      </p:cxnSp>
      <p:sp>
        <p:nvSpPr>
          <p:cNvPr id="50" name="文本框 49"/>
          <p:cNvSpPr txBox="1"/>
          <p:nvPr/>
        </p:nvSpPr>
        <p:spPr bwMode="auto">
          <a:xfrm>
            <a:off x="4274205" y="2921757"/>
            <a:ext cx="540060" cy="319492"/>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lnSpc>
                <a:spcPct val="125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1:1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6" name="肘形连接符 55"/>
          <p:cNvCxnSpPr>
            <a:stCxn id="46" idx="3"/>
            <a:endCxn id="119" idx="1"/>
          </p:cNvCxnSpPr>
          <p:nvPr/>
        </p:nvCxnSpPr>
        <p:spPr bwMode="auto">
          <a:xfrm>
            <a:off x="6742443" y="3242370"/>
            <a:ext cx="665575" cy="403"/>
          </a:xfrm>
          <a:prstGeom prst="bentConnector3">
            <a:avLst>
              <a:gd name="adj1" fmla="val 50000"/>
            </a:avLst>
          </a:prstGeom>
          <a:solidFill>
            <a:schemeClr val="accent1"/>
          </a:solidFill>
          <a:ln w="9525" cap="flat" cmpd="sng" algn="ctr">
            <a:solidFill>
              <a:schemeClr val="tx1"/>
            </a:solidFill>
            <a:prstDash val="solid"/>
            <a:round/>
            <a:headEnd type="none" w="med" len="med"/>
            <a:tailEnd type="none" w="med" len="med"/>
          </a:ln>
          <a:effectLst/>
        </p:spPr>
      </p:cxnSp>
      <p:sp>
        <p:nvSpPr>
          <p:cNvPr id="119" name="文本框 118"/>
          <p:cNvSpPr txBox="1"/>
          <p:nvPr/>
        </p:nvSpPr>
        <p:spPr>
          <a:xfrm>
            <a:off x="7408018" y="3055984"/>
            <a:ext cx="1615402" cy="373577"/>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Multicast access</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control list</a:t>
            </a:r>
          </a:p>
        </p:txBody>
      </p:sp>
      <p:sp>
        <p:nvSpPr>
          <p:cNvPr id="199" name="文本框 198"/>
          <p:cNvSpPr txBox="1"/>
          <p:nvPr/>
        </p:nvSpPr>
        <p:spPr bwMode="auto">
          <a:xfrm>
            <a:off x="6914028" y="2899081"/>
            <a:ext cx="540060" cy="319492"/>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lnSpc>
                <a:spcPct val="125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1:n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文本框 58"/>
          <p:cNvSpPr txBox="1"/>
          <p:nvPr/>
        </p:nvSpPr>
        <p:spPr bwMode="auto">
          <a:xfrm>
            <a:off x="7423034" y="2705877"/>
            <a:ext cx="540060" cy="319492"/>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lnSpc>
                <a:spcPct val="125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1:n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文本框 76"/>
          <p:cNvSpPr txBox="1"/>
          <p:nvPr/>
        </p:nvSpPr>
        <p:spPr>
          <a:xfrm>
            <a:off x="4804241" y="4839764"/>
            <a:ext cx="1938202" cy="396000"/>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Multicast service on a logical port</a:t>
            </a:r>
          </a:p>
        </p:txBody>
      </p:sp>
      <p:sp>
        <p:nvSpPr>
          <p:cNvPr id="78" name="文本框 77"/>
          <p:cNvSpPr txBox="1"/>
          <p:nvPr/>
        </p:nvSpPr>
        <p:spPr bwMode="auto">
          <a:xfrm>
            <a:off x="4274416" y="4726989"/>
            <a:ext cx="540060" cy="319492"/>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lnSpc>
                <a:spcPct val="125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1:1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文本框 78"/>
          <p:cNvSpPr txBox="1"/>
          <p:nvPr/>
        </p:nvSpPr>
        <p:spPr>
          <a:xfrm>
            <a:off x="1811524" y="4847533"/>
            <a:ext cx="1044114" cy="373577"/>
          </a:xfrm>
          <a:prstGeom prst="round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Logical port</a:t>
            </a:r>
          </a:p>
        </p:txBody>
      </p:sp>
      <p:cxnSp>
        <p:nvCxnSpPr>
          <p:cNvPr id="80" name="肘形连接符 79"/>
          <p:cNvCxnSpPr>
            <a:stCxn id="79" idx="3"/>
            <a:endCxn id="77" idx="1"/>
          </p:cNvCxnSpPr>
          <p:nvPr/>
        </p:nvCxnSpPr>
        <p:spPr bwMode="auto">
          <a:xfrm>
            <a:off x="2855638" y="5034322"/>
            <a:ext cx="1948603" cy="3442"/>
          </a:xfrm>
          <a:prstGeom prst="bentConnector3">
            <a:avLst>
              <a:gd name="adj1" fmla="val 50000"/>
            </a:avLst>
          </a:prstGeom>
          <a:solidFill>
            <a:schemeClr val="accent1"/>
          </a:solidFill>
          <a:ln w="9525" cap="flat" cmpd="sng" algn="ctr">
            <a:solidFill>
              <a:schemeClr val="tx1"/>
            </a:solidFill>
            <a:prstDash val="solid"/>
            <a:round/>
            <a:headEnd type="none" w="med" len="med"/>
            <a:tailEnd type="none" w="med" len="med"/>
          </a:ln>
          <a:effectLst/>
        </p:spPr>
      </p:cxnSp>
      <p:cxnSp>
        <p:nvCxnSpPr>
          <p:cNvPr id="84" name="肘形连接符 83"/>
          <p:cNvCxnSpPr>
            <a:stCxn id="95" idx="2"/>
            <a:endCxn id="96" idx="0"/>
          </p:cNvCxnSpPr>
          <p:nvPr/>
        </p:nvCxnSpPr>
        <p:spPr bwMode="auto">
          <a:xfrm rot="16200000" flipH="1">
            <a:off x="2070911" y="2791152"/>
            <a:ext cx="527673" cy="2332"/>
          </a:xfrm>
          <a:prstGeom prst="bentConnector3">
            <a:avLst>
              <a:gd name="adj1" fmla="val 50000"/>
            </a:avLst>
          </a:prstGeom>
          <a:solidFill>
            <a:schemeClr val="accent1"/>
          </a:solidFill>
          <a:ln w="9525" cap="flat" cmpd="sng" algn="ctr">
            <a:solidFill>
              <a:schemeClr val="tx1"/>
            </a:solidFill>
            <a:prstDash val="solid"/>
            <a:round/>
            <a:headEnd type="none" w="med" len="med"/>
            <a:tailEnd type="none" w="med" len="med"/>
          </a:ln>
          <a:effectLst/>
        </p:spPr>
      </p:cxnSp>
      <p:sp>
        <p:nvSpPr>
          <p:cNvPr id="104" name="文本框 103"/>
          <p:cNvSpPr txBox="1"/>
          <p:nvPr/>
        </p:nvSpPr>
        <p:spPr bwMode="auto">
          <a:xfrm>
            <a:off x="1821260" y="2705877"/>
            <a:ext cx="540060" cy="319492"/>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lnSpc>
                <a:spcPct val="125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1:n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5" name="肘形连接符 104"/>
          <p:cNvCxnSpPr>
            <a:stCxn id="96" idx="2"/>
            <a:endCxn id="79" idx="0"/>
          </p:cNvCxnSpPr>
          <p:nvPr/>
        </p:nvCxnSpPr>
        <p:spPr bwMode="auto">
          <a:xfrm rot="5400000">
            <a:off x="1625847" y="4137466"/>
            <a:ext cx="1417801" cy="2332"/>
          </a:xfrm>
          <a:prstGeom prst="bentConnector3">
            <a:avLst>
              <a:gd name="adj1" fmla="val 50000"/>
            </a:avLst>
          </a:prstGeom>
          <a:solidFill>
            <a:schemeClr val="accent1"/>
          </a:solidFill>
          <a:ln w="9525" cap="flat" cmpd="sng" algn="ctr">
            <a:solidFill>
              <a:schemeClr val="tx1"/>
            </a:solidFill>
            <a:prstDash val="solid"/>
            <a:round/>
            <a:headEnd type="none" w="med" len="med"/>
            <a:tailEnd type="none" w="med" len="med"/>
          </a:ln>
          <a:effectLst/>
        </p:spPr>
      </p:cxnSp>
      <p:sp>
        <p:nvSpPr>
          <p:cNvPr id="107" name="文本框 106"/>
          <p:cNvSpPr txBox="1"/>
          <p:nvPr/>
        </p:nvSpPr>
        <p:spPr bwMode="auto">
          <a:xfrm>
            <a:off x="1821260" y="4489331"/>
            <a:ext cx="540060" cy="319492"/>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lnSpc>
                <a:spcPct val="125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1:n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8" name="肘形连接符 117"/>
          <p:cNvCxnSpPr>
            <a:stCxn id="77" idx="3"/>
            <a:endCxn id="119" idx="2"/>
          </p:cNvCxnSpPr>
          <p:nvPr/>
        </p:nvCxnSpPr>
        <p:spPr bwMode="auto">
          <a:xfrm flipV="1">
            <a:off x="6742443" y="3429561"/>
            <a:ext cx="1473276" cy="1608203"/>
          </a:xfrm>
          <a:prstGeom prst="bentConnector2">
            <a:avLst/>
          </a:prstGeom>
          <a:solidFill>
            <a:schemeClr val="accent1"/>
          </a:solidFill>
          <a:ln w="9525" cap="flat" cmpd="sng" algn="ctr">
            <a:solidFill>
              <a:schemeClr val="tx1"/>
            </a:solidFill>
            <a:prstDash val="solid"/>
            <a:round/>
            <a:headEnd type="none" w="med" len="med"/>
            <a:tailEnd type="none" w="med" len="med"/>
          </a:ln>
          <a:effectLst/>
        </p:spPr>
      </p:cxnSp>
      <p:sp>
        <p:nvSpPr>
          <p:cNvPr id="124" name="文本框 123"/>
          <p:cNvSpPr txBox="1"/>
          <p:nvPr/>
        </p:nvSpPr>
        <p:spPr bwMode="auto">
          <a:xfrm>
            <a:off x="7454088" y="3372163"/>
            <a:ext cx="540060" cy="319492"/>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lnSpc>
                <a:spcPct val="125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1:n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文本框 124"/>
          <p:cNvSpPr txBox="1"/>
          <p:nvPr/>
        </p:nvSpPr>
        <p:spPr>
          <a:xfrm>
            <a:off x="8219552" y="1234080"/>
            <a:ext cx="1224820" cy="347069"/>
          </a:xfrm>
          <a:prstGeom prst="round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VPC service module</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文本框 125"/>
          <p:cNvSpPr txBox="1"/>
          <p:nvPr/>
        </p:nvSpPr>
        <p:spPr>
          <a:xfrm>
            <a:off x="9563001" y="1234080"/>
            <a:ext cx="1560524" cy="347069"/>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Multicast service module</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62053585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sym typeface="Huawei Sans" panose="020C0503030203020204" pitchFamily="34" charset="0"/>
              </a:rPr>
              <a:t>Mapping Between VPC Service Modules and RESTful APIs</a:t>
            </a:r>
            <a:endParaRPr lang="en-US" dirty="0">
              <a:sym typeface="Huawei Sans" panose="020C0503030203020204" pitchFamily="34"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1325872560"/>
              </p:ext>
            </p:extLst>
          </p:nvPr>
        </p:nvGraphicFramePr>
        <p:xfrm>
          <a:off x="446088" y="1555454"/>
          <a:ext cx="11299826" cy="4108634"/>
        </p:xfrm>
        <a:graphic>
          <a:graphicData uri="http://schemas.openxmlformats.org/drawingml/2006/table">
            <a:tbl>
              <a:tblPr firstRow="1" firstCol="1" lastRow="1" lastCol="1" bandRow="1" bandCol="1">
                <a:tableStyleId>{5940675A-B579-460E-94D1-54222C63F5DA}</a:tableStyleId>
              </a:tblPr>
              <a:tblGrid>
                <a:gridCol w="1810870">
                  <a:extLst>
                    <a:ext uri="{9D8B030D-6E8A-4147-A177-3AD203B41FA5}">
                      <a16:colId xmlns="" xmlns:a16="http://schemas.microsoft.com/office/drawing/2014/main" val="20000"/>
                    </a:ext>
                  </a:extLst>
                </a:gridCol>
                <a:gridCol w="4605756">
                  <a:extLst>
                    <a:ext uri="{9D8B030D-6E8A-4147-A177-3AD203B41FA5}">
                      <a16:colId xmlns="" xmlns:a16="http://schemas.microsoft.com/office/drawing/2014/main" val="20001"/>
                    </a:ext>
                  </a:extLst>
                </a:gridCol>
                <a:gridCol w="4883200">
                  <a:extLst>
                    <a:ext uri="{9D8B030D-6E8A-4147-A177-3AD203B41FA5}">
                      <a16:colId xmlns="" xmlns:a16="http://schemas.microsoft.com/office/drawing/2014/main" val="20002"/>
                    </a:ext>
                  </a:extLst>
                </a:gridCol>
              </a:tblGrid>
              <a:tr h="244328">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l"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Service Module</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l"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Description</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l" fontAlgn="ct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Access </a:t>
                      </a: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Path</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extLst>
                  <a:ext uri="{0D108BD9-81ED-4DB2-BD59-A6C34878D82A}">
                    <a16:rowId xmlns="" xmlns:a16="http://schemas.microsoft.com/office/drawing/2014/main" val="10000"/>
                  </a:ext>
                </a:extLst>
              </a:tr>
              <a:tr h="568761">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l"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Layer 3 multicast service on a logical router</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l"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The multicast capability is enabled on a</a:t>
                      </a:r>
                      <a:r>
                        <a:rPr lang="en-US" sz="1200" baseline="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logical router.</a:t>
                      </a:r>
                      <a:r>
                        <a:rPr lang="en-US" sz="1200" baseline="0" dirty="0">
                          <a:latin typeface="Huawei Sans" panose="020C0503030203020204" pitchFamily="34" charset="0"/>
                          <a:ea typeface="方正兰亭黑简体" panose="02000000000000000000" pitchFamily="2" charset="-122"/>
                          <a:sym typeface="Huawei Sans" panose="020C0503030203020204" pitchFamily="34" charset="0"/>
                        </a:rPr>
                        <a:t> The </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MVPN, internal RP, multicast group replication address, and SSM mapping are also </a:t>
                      </a:r>
                      <a:r>
                        <a:rPr lang="en-US" sz="1200" baseline="0" dirty="0">
                          <a:latin typeface="Huawei Sans" panose="020C0503030203020204" pitchFamily="34" charset="0"/>
                          <a:ea typeface="方正兰亭黑简体" panose="02000000000000000000" pitchFamily="2" charset="-122"/>
                          <a:sym typeface="Huawei Sans" panose="020C0503030203020204" pitchFamily="34" charset="0"/>
                        </a:rPr>
                        <a:t>configured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l"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https://{ip}:{port}/controller/dc/v3/multicast/logicrouter</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1"/>
                  </a:ext>
                </a:extLst>
              </a:tr>
              <a:tr h="730977">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algn="l" defTabSz="914400" rtl="0" eaLnBrk="1" fontAlgn="ctr" latinLnBrk="0" hangingPunct="1"/>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Layer 3 multicast service on a logical port</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PIM and IGMP protocols and policies are configured</a:t>
                      </a:r>
                      <a:r>
                        <a:rPr lang="en-US" sz="1200" baseline="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based </a:t>
                      </a:r>
                      <a:r>
                        <a:rPr lang="en-US" sz="1200">
                          <a:latin typeface="Huawei Sans" panose="020C0503030203020204" pitchFamily="34" charset="0"/>
                          <a:ea typeface="方正兰亭黑简体" panose="02000000000000000000" pitchFamily="2" charset="-122"/>
                          <a:sym typeface="Huawei Sans" panose="020C0503030203020204" pitchFamily="34" charset="0"/>
                        </a:rPr>
                        <a:t>on VBDIFs</a:t>
                      </a:r>
                      <a:r>
                        <a:rPr lang="en-US" sz="1200" baseline="0">
                          <a:latin typeface="Huawei Sans" panose="020C0503030203020204" pitchFamily="34" charset="0"/>
                          <a:ea typeface="方正兰亭黑简体" panose="02000000000000000000" pitchFamily="2" charset="-122"/>
                          <a:sym typeface="Huawei Sans" panose="020C0503030203020204" pitchFamily="34" charset="0"/>
                        </a:rPr>
                        <a:t> </a:t>
                      </a:r>
                      <a:r>
                        <a:rPr lang="en-US" sz="1200">
                          <a:latin typeface="Huawei Sans" panose="020C0503030203020204" pitchFamily="34" charset="0"/>
                          <a:ea typeface="方正兰亭黑简体" panose="02000000000000000000" pitchFamily="2" charset="-122"/>
                          <a:sym typeface="Huawei Sans" panose="020C0503030203020204" pitchFamily="34" charset="0"/>
                        </a:rPr>
                        <a:t>of </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logical switches</a:t>
                      </a:r>
                      <a:r>
                        <a:rPr lang="en-US" sz="1200">
                          <a:latin typeface="Huawei Sans" panose="020C0503030203020204" pitchFamily="34" charset="0"/>
                          <a:ea typeface="方正兰亭黑简体" panose="02000000000000000000" pitchFamily="2" charset="-122"/>
                          <a:sym typeface="Huawei Sans" panose="020C0503030203020204" pitchFamily="34" charset="0"/>
                        </a:rPr>
                        <a:t>, VBDIFs</a:t>
                      </a:r>
                      <a:r>
                        <a:rPr lang="en-US" sz="1200" baseline="0">
                          <a:latin typeface="Huawei Sans" panose="020C0503030203020204" pitchFamily="34" charset="0"/>
                          <a:ea typeface="方正兰亭黑简体" panose="02000000000000000000" pitchFamily="2" charset="-122"/>
                          <a:sym typeface="Huawei Sans" panose="020C0503030203020204" pitchFamily="34" charset="0"/>
                        </a:rPr>
                        <a:t> </a:t>
                      </a:r>
                      <a:r>
                        <a:rPr lang="en-US" sz="1200">
                          <a:latin typeface="Huawei Sans" panose="020C0503030203020204" pitchFamily="34" charset="0"/>
                          <a:ea typeface="方正兰亭黑简体" panose="02000000000000000000" pitchFamily="2" charset="-122"/>
                          <a:sym typeface="Huawei Sans" panose="020C0503030203020204" pitchFamily="34" charset="0"/>
                        </a:rPr>
                        <a:t>of </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external networks, and logical routing interfaces.</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https://{ip}:{port}/controller/dc/v3/multicast/logicinterface</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2"/>
                  </a:ext>
                </a:extLst>
              </a:tr>
              <a:tr h="568761">
                <a:tc>
                  <a:txBody>
                    <a:bodyPr/>
                    <a:lstStyle/>
                    <a:p>
                      <a:pPr marL="0" algn="l" defTabSz="914400" rtl="0" eaLnBrk="1" fontAlgn="ctr" latinLnBrk="0" hangingPunct="1"/>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MSDP</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MSDP is</a:t>
                      </a:r>
                      <a:r>
                        <a:rPr lang="en-US" sz="1200" baseline="0" dirty="0">
                          <a:latin typeface="Huawei Sans" panose="020C0503030203020204" pitchFamily="34" charset="0"/>
                          <a:ea typeface="方正兰亭黑简体" panose="02000000000000000000" pitchFamily="2" charset="-122"/>
                          <a:sym typeface="Huawei Sans" panose="020C0503030203020204" pitchFamily="34" charset="0"/>
                        </a:rPr>
                        <a:t> u</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sed by a border leaf node in a DC to establish an MSDP peer relationship with an external RP/CRP to synchronize SA information.</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https://{ip}:{port}/controller/dc/v3/multicast/msdp</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3"/>
                  </a:ext>
                </a:extLst>
              </a:tr>
              <a:tr h="893193">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Multicast replication address of BUM packets</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Multicast replication addresses of BUM packets are configured based on logical switches. Multicast replication reduces bandwidth usage between any two VTEPs based on ingress replication, optimizing traffic forwarding.</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https://{ip}:{port}/controller/dc/v3/multicast/bum</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4"/>
                  </a:ext>
                </a:extLst>
              </a:tr>
              <a:tr h="406544">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Multicast service on a logical port</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 multicast group filtering policy is configured based on logical ports.</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https://{ip}:{port}/controller/dc/v3/multicast/logicport</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5"/>
                  </a:ext>
                </a:extLst>
              </a:tr>
              <a:tr h="406544">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Multicast ACL</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An ACL is configured to control PIM-SM and IGMP policies.</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https://{ip}:{port}/controller/dc/v3/multicast/template/acl</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6"/>
                  </a:ext>
                </a:extLst>
              </a:tr>
            </a:tbl>
          </a:graphicData>
        </a:graphic>
      </p:graphicFrame>
    </p:spTree>
    <p:extLst>
      <p:ext uri="{BB962C8B-B14F-4D97-AF65-F5344CB8AC3E}">
        <p14:creationId xmlns:p14="http://schemas.microsoft.com/office/powerpoint/2010/main" val="14243799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endParaRPr lang="zh-CN" altLang="en-US" dirty="0"/>
          </a:p>
        </p:txBody>
      </p:sp>
      <p:sp>
        <p:nvSpPr>
          <p:cNvPr id="2" name="标题 1"/>
          <p:cNvSpPr>
            <a:spLocks noGrp="1"/>
          </p:cNvSpPr>
          <p:nvPr>
            <p:ph type="title"/>
          </p:nvPr>
        </p:nvSpPr>
        <p:spPr/>
        <p:txBody>
          <a:bodyPr/>
          <a:lstStyle/>
          <a:p>
            <a:r>
              <a:rPr lang="en-US">
                <a:sym typeface="Huawei Sans" panose="020C0503030203020204" pitchFamily="34" charset="0"/>
              </a:rPr>
              <a:t>Multicast VPC Service Scenario</a:t>
            </a:r>
            <a:endParaRPr lang="en-US" dirty="0">
              <a:sym typeface="Huawei Sans" panose="020C0503030203020204" pitchFamily="34" charset="0"/>
            </a:endParaRPr>
          </a:p>
        </p:txBody>
      </p:sp>
      <p:sp>
        <p:nvSpPr>
          <p:cNvPr id="35" name="Oval 4"/>
          <p:cNvSpPr>
            <a:spLocks noChangeAspect="1"/>
          </p:cNvSpPr>
          <p:nvPr/>
        </p:nvSpPr>
        <p:spPr>
          <a:xfrm>
            <a:off x="582464" y="2762274"/>
            <a:ext cx="233175" cy="233175"/>
          </a:xfrm>
          <a:prstGeom prst="ellipse">
            <a:avLst/>
          </a:prstGeom>
          <a:solidFill>
            <a:srgbClr val="00B0F0"/>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Oval 4"/>
          <p:cNvSpPr>
            <a:spLocks noChangeAspect="1"/>
          </p:cNvSpPr>
          <p:nvPr/>
        </p:nvSpPr>
        <p:spPr>
          <a:xfrm>
            <a:off x="579091" y="3520725"/>
            <a:ext cx="233175" cy="233175"/>
          </a:xfrm>
          <a:prstGeom prst="ellipse">
            <a:avLst/>
          </a:prstGeom>
          <a:solidFill>
            <a:srgbClr val="00B0F0"/>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Oval 4"/>
          <p:cNvSpPr>
            <a:spLocks noChangeAspect="1"/>
          </p:cNvSpPr>
          <p:nvPr/>
        </p:nvSpPr>
        <p:spPr>
          <a:xfrm>
            <a:off x="579091" y="4259658"/>
            <a:ext cx="233175" cy="233175"/>
          </a:xfrm>
          <a:prstGeom prst="ellipse">
            <a:avLst/>
          </a:prstGeom>
          <a:solidFill>
            <a:srgbClr val="00B0F0"/>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圆角矩形 41"/>
          <p:cNvSpPr/>
          <p:nvPr/>
        </p:nvSpPr>
        <p:spPr>
          <a:xfrm>
            <a:off x="446088" y="1732825"/>
            <a:ext cx="5526716" cy="4661413"/>
          </a:xfrm>
          <a:prstGeom prst="roundRect">
            <a:avLst>
              <a:gd name="adj" fmla="val 1847"/>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nchorCtr="0"/>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圆角矩形 42"/>
          <p:cNvSpPr/>
          <p:nvPr/>
        </p:nvSpPr>
        <p:spPr>
          <a:xfrm>
            <a:off x="446088" y="1245520"/>
            <a:ext cx="5526716" cy="400674"/>
          </a:xfrm>
          <a:prstGeom prst="roundRect">
            <a:avLst/>
          </a:prstGeom>
          <a:solidFill>
            <a:srgbClr val="00B0F0"/>
          </a:solidFill>
        </p:spPr>
        <p:txBody>
          <a:bodyPr wrap="square" rtlCol="0" anchor="ctr" anchorCtr="0">
            <a:noAutofit/>
          </a:bodyPr>
          <a:lstStyle/>
          <a:p>
            <a:pPr algn="ctr" fontAlgn="ctr">
              <a:spcBef>
                <a:spcPts val="0"/>
              </a:spcBef>
              <a:spcAft>
                <a:spcPts val="0"/>
              </a:spcAft>
            </a:pPr>
            <a:r>
              <a:rPr lang="en-US" sz="18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Configuration Process</a:t>
            </a:r>
          </a:p>
        </p:txBody>
      </p:sp>
      <p:sp>
        <p:nvSpPr>
          <p:cNvPr id="48" name="圆角矩形 47"/>
          <p:cNvSpPr/>
          <p:nvPr/>
        </p:nvSpPr>
        <p:spPr>
          <a:xfrm>
            <a:off x="6222013" y="1233488"/>
            <a:ext cx="5523900" cy="400674"/>
          </a:xfrm>
          <a:prstGeom prst="roundRect">
            <a:avLst/>
          </a:prstGeom>
          <a:solidFill>
            <a:srgbClr val="00B0F0"/>
          </a:solidFill>
        </p:spPr>
        <p:txBody>
          <a:bodyPr wrap="square" rtlCol="0" anchor="ctr" anchorCtr="0">
            <a:noAutofit/>
          </a:bodyPr>
          <a:lstStyle/>
          <a:p>
            <a:pPr algn="ctr" fontAlgn="ctr">
              <a:spcBef>
                <a:spcPts val="0"/>
              </a:spcBef>
              <a:spcAft>
                <a:spcPts val="0"/>
              </a:spcAft>
            </a:pPr>
            <a:r>
              <a:rPr lang="en-US" sz="18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Reference Interface and Description</a:t>
            </a:r>
          </a:p>
        </p:txBody>
      </p:sp>
      <p:sp>
        <p:nvSpPr>
          <p:cNvPr id="51" name="圆角矩形 50"/>
          <p:cNvSpPr/>
          <p:nvPr/>
        </p:nvSpPr>
        <p:spPr>
          <a:xfrm>
            <a:off x="6267947" y="1727341"/>
            <a:ext cx="5490106" cy="4661413"/>
          </a:xfrm>
          <a:prstGeom prst="roundRect">
            <a:avLst>
              <a:gd name="adj" fmla="val 1847"/>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nchorCtr="0"/>
          <a:lstStyle/>
          <a:p>
            <a:pPr algn="just" fontAlgn="ctr">
              <a:lnSpc>
                <a:spcPts val="2600"/>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Oval 4"/>
          <p:cNvSpPr>
            <a:spLocks noChangeAspect="1"/>
          </p:cNvSpPr>
          <p:nvPr/>
        </p:nvSpPr>
        <p:spPr>
          <a:xfrm>
            <a:off x="582464" y="5015742"/>
            <a:ext cx="233175" cy="233175"/>
          </a:xfrm>
          <a:prstGeom prst="ellipse">
            <a:avLst/>
          </a:prstGeom>
          <a:solidFill>
            <a:srgbClr val="00B0F0"/>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Oval 4"/>
          <p:cNvSpPr>
            <a:spLocks noChangeAspect="1"/>
          </p:cNvSpPr>
          <p:nvPr/>
        </p:nvSpPr>
        <p:spPr>
          <a:xfrm>
            <a:off x="6420036" y="2209605"/>
            <a:ext cx="233175" cy="233175"/>
          </a:xfrm>
          <a:prstGeom prst="ellipse">
            <a:avLst/>
          </a:prstGeom>
          <a:solidFill>
            <a:srgbClr val="00B0F0"/>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Oval 4"/>
          <p:cNvSpPr>
            <a:spLocks noChangeAspect="1"/>
          </p:cNvSpPr>
          <p:nvPr/>
        </p:nvSpPr>
        <p:spPr>
          <a:xfrm>
            <a:off x="6420036" y="2795728"/>
            <a:ext cx="233175" cy="233175"/>
          </a:xfrm>
          <a:prstGeom prst="ellipse">
            <a:avLst/>
          </a:prstGeom>
          <a:solidFill>
            <a:srgbClr val="00B0F0"/>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Oval 4"/>
          <p:cNvSpPr>
            <a:spLocks noChangeAspect="1"/>
          </p:cNvSpPr>
          <p:nvPr/>
        </p:nvSpPr>
        <p:spPr>
          <a:xfrm>
            <a:off x="6420036" y="3331280"/>
            <a:ext cx="233175" cy="233175"/>
          </a:xfrm>
          <a:prstGeom prst="ellipse">
            <a:avLst/>
          </a:prstGeom>
          <a:solidFill>
            <a:srgbClr val="00B0F0"/>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文本框 55"/>
          <p:cNvSpPr txBox="1"/>
          <p:nvPr/>
        </p:nvSpPr>
        <p:spPr>
          <a:xfrm>
            <a:off x="6664016" y="1813435"/>
            <a:ext cx="4773848" cy="830997"/>
          </a:xfrm>
          <a:prstGeom prst="rect">
            <a:avLst/>
          </a:prstGeom>
          <a:noFill/>
        </p:spPr>
        <p:txBody>
          <a:bodyPr wrap="square" rtlCol="0" anchor="ctr">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Use the Neutron API or VPC API to create a VPC and the corresponding network object instances.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Optional) Create an external network, and enable the multicast capability for the tenant and VPC to which the external network belongs.</a:t>
            </a:r>
          </a:p>
        </p:txBody>
      </p:sp>
      <p:sp>
        <p:nvSpPr>
          <p:cNvPr id="57" name="文本框 56"/>
          <p:cNvSpPr txBox="1"/>
          <p:nvPr/>
        </p:nvSpPr>
        <p:spPr>
          <a:xfrm>
            <a:off x="6664016" y="2743184"/>
            <a:ext cx="3500550" cy="461665"/>
          </a:xfrm>
          <a:prstGeom prst="rect">
            <a:avLst/>
          </a:prstGeom>
          <a:noFill/>
        </p:spPr>
        <p:txBody>
          <a:bodyPr wrap="square" rtlCol="0" anchor="ctr">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(Optional) Multicast ACL </a:t>
            </a:r>
            <a:r>
              <a:rPr lang="en-US" sz="1200">
                <a:latin typeface="Huawei Sans" panose="020C0503030203020204" pitchFamily="34" charset="0"/>
                <a:ea typeface="方正兰亭黑简体" panose="02000000000000000000" pitchFamily="2" charset="-122"/>
                <a:sym typeface="Huawei Sans" panose="020C0503030203020204" pitchFamily="34" charset="0"/>
              </a:rPr>
              <a:t>management </a:t>
            </a:r>
            <a:r>
              <a:rPr lang="en-US" sz="1200" smtClean="0">
                <a:latin typeface="Huawei Sans" panose="020C0503030203020204" pitchFamily="34" charset="0"/>
                <a:ea typeface="方正兰亭黑简体" panose="02000000000000000000" pitchFamily="2" charset="-122"/>
                <a:sym typeface="Huawei Sans" panose="020C0503030203020204" pitchFamily="34" charset="0"/>
              </a:rPr>
              <a:t>interface.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文本框 57"/>
          <p:cNvSpPr txBox="1"/>
          <p:nvPr/>
        </p:nvSpPr>
        <p:spPr>
          <a:xfrm>
            <a:off x="6672065" y="3209082"/>
            <a:ext cx="4926681" cy="646331"/>
          </a:xfrm>
          <a:prstGeom prst="rect">
            <a:avLst/>
          </a:prstGeom>
          <a:noFill/>
        </p:spPr>
        <p:txBody>
          <a:bodyPr wrap="square" rtlCol="0" anchor="ctr">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Layer 3 multicast service management interface of a logical router, which is associated with a logical router and configured with a multicast replication address and an internal </a:t>
            </a:r>
            <a:r>
              <a:rPr lang="en-US" sz="1200">
                <a:latin typeface="Huawei Sans" panose="020C0503030203020204" pitchFamily="34" charset="0"/>
                <a:ea typeface="方正兰亭黑简体" panose="02000000000000000000" pitchFamily="2" charset="-122"/>
                <a:sym typeface="Huawei Sans" panose="020C0503030203020204" pitchFamily="34" charset="0"/>
              </a:rPr>
              <a:t>RP </a:t>
            </a:r>
            <a:r>
              <a:rPr lang="en-US" sz="1200" smtClean="0">
                <a:latin typeface="Huawei Sans" panose="020C0503030203020204" pitchFamily="34" charset="0"/>
                <a:ea typeface="方正兰亭黑简体" panose="02000000000000000000" pitchFamily="2" charset="-122"/>
                <a:sym typeface="Huawei Sans" panose="020C0503030203020204" pitchFamily="34" charset="0"/>
              </a:rPr>
              <a:t>address.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Oval 4"/>
          <p:cNvSpPr>
            <a:spLocks noChangeAspect="1"/>
          </p:cNvSpPr>
          <p:nvPr/>
        </p:nvSpPr>
        <p:spPr>
          <a:xfrm>
            <a:off x="6420036" y="4058241"/>
            <a:ext cx="233175" cy="233175"/>
          </a:xfrm>
          <a:prstGeom prst="ellipse">
            <a:avLst/>
          </a:prstGeom>
          <a:solidFill>
            <a:srgbClr val="00B0F0"/>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Oval 4"/>
          <p:cNvSpPr>
            <a:spLocks noChangeAspect="1"/>
          </p:cNvSpPr>
          <p:nvPr/>
        </p:nvSpPr>
        <p:spPr>
          <a:xfrm>
            <a:off x="6420036" y="4668382"/>
            <a:ext cx="233175" cy="233175"/>
          </a:xfrm>
          <a:prstGeom prst="ellipse">
            <a:avLst/>
          </a:prstGeom>
          <a:solidFill>
            <a:srgbClr val="00B0F0"/>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5</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文本框 60"/>
          <p:cNvSpPr txBox="1"/>
          <p:nvPr/>
        </p:nvSpPr>
        <p:spPr>
          <a:xfrm>
            <a:off x="6672065" y="3931575"/>
            <a:ext cx="5077023" cy="461665"/>
          </a:xfrm>
          <a:prstGeom prst="rect">
            <a:avLst/>
          </a:prstGeom>
          <a:noFill/>
        </p:spPr>
        <p:txBody>
          <a:bodyPr wrap="square" rtlCol="0" anchor="ctr">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Layer 3 multicast service management interface of a logical port, which is associated with a logical switch and an </a:t>
            </a:r>
            <a:r>
              <a:rPr lang="en-US" sz="1200">
                <a:latin typeface="Huawei Sans" panose="020C0503030203020204" pitchFamily="34" charset="0"/>
                <a:ea typeface="方正兰亭黑简体" panose="02000000000000000000" pitchFamily="2" charset="-122"/>
                <a:sym typeface="Huawei Sans" panose="020C0503030203020204" pitchFamily="34" charset="0"/>
              </a:rPr>
              <a:t>external </a:t>
            </a:r>
            <a:r>
              <a:rPr lang="en-US" sz="1200" smtClean="0">
                <a:latin typeface="Huawei Sans" panose="020C0503030203020204" pitchFamily="34" charset="0"/>
                <a:ea typeface="方正兰亭黑简体" panose="02000000000000000000" pitchFamily="2" charset="-122"/>
                <a:sym typeface="Huawei Sans" panose="020C0503030203020204" pitchFamily="34" charset="0"/>
              </a:rPr>
              <a:t>network.</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p:cNvSpPr txBox="1"/>
          <p:nvPr/>
        </p:nvSpPr>
        <p:spPr>
          <a:xfrm>
            <a:off x="6672066" y="4519069"/>
            <a:ext cx="4773848" cy="502702"/>
          </a:xfrm>
          <a:prstGeom prst="rect">
            <a:avLst/>
          </a:prstGeom>
          <a:noFill/>
        </p:spPr>
        <p:txBody>
          <a:bodyPr wrap="square" rtlCol="0" anchor="ctr">
            <a:spAutoFit/>
          </a:bodyPr>
          <a:lstStyle/>
          <a:p>
            <a:pPr lvl="0" fontAlgn="ctr">
              <a:lnSpc>
                <a:spcPts val="1600"/>
              </a:lnSpc>
              <a:spcBef>
                <a:spcPts val="0"/>
              </a:spcBef>
              <a:spcAft>
                <a:spcPts val="0"/>
              </a:spcAft>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(Optional) Multicast service management interface of a logical port, which is used to set a multicast group </a:t>
            </a:r>
            <a:r>
              <a:rPr lang="en-US" sz="1200">
                <a:latin typeface="Huawei Sans" panose="020C0503030203020204" pitchFamily="34" charset="0"/>
                <a:ea typeface="方正兰亭黑简体" panose="02000000000000000000" pitchFamily="2" charset="-122"/>
                <a:sym typeface="Huawei Sans" panose="020C0503030203020204" pitchFamily="34" charset="0"/>
              </a:rPr>
              <a:t>filtering </a:t>
            </a:r>
            <a:r>
              <a:rPr lang="en-US" sz="1200" smtClean="0">
                <a:latin typeface="Huawei Sans" panose="020C0503030203020204" pitchFamily="34" charset="0"/>
                <a:ea typeface="方正兰亭黑简体" panose="02000000000000000000" pitchFamily="2" charset="-122"/>
                <a:sym typeface="Huawei Sans" panose="020C0503030203020204" pitchFamily="34" charset="0"/>
              </a:rPr>
              <a:t>policy.</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Oval 4"/>
          <p:cNvSpPr>
            <a:spLocks noChangeAspect="1"/>
          </p:cNvSpPr>
          <p:nvPr/>
        </p:nvSpPr>
        <p:spPr>
          <a:xfrm>
            <a:off x="6420036" y="5261652"/>
            <a:ext cx="233175" cy="233175"/>
          </a:xfrm>
          <a:prstGeom prst="ellipse">
            <a:avLst/>
          </a:prstGeom>
          <a:solidFill>
            <a:srgbClr val="00B0F0"/>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6</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Oval 4"/>
          <p:cNvSpPr>
            <a:spLocks noChangeAspect="1"/>
          </p:cNvSpPr>
          <p:nvPr/>
        </p:nvSpPr>
        <p:spPr>
          <a:xfrm>
            <a:off x="6420036" y="5958059"/>
            <a:ext cx="233175" cy="233175"/>
          </a:xfrm>
          <a:prstGeom prst="ellipse">
            <a:avLst/>
          </a:prstGeom>
          <a:solidFill>
            <a:srgbClr val="00B0F0"/>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7</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文本框 67"/>
          <p:cNvSpPr txBox="1"/>
          <p:nvPr/>
        </p:nvSpPr>
        <p:spPr>
          <a:xfrm>
            <a:off x="6672065" y="5046915"/>
            <a:ext cx="4926681" cy="646331"/>
          </a:xfrm>
          <a:prstGeom prst="rect">
            <a:avLst/>
          </a:prstGeom>
          <a:noFill/>
        </p:spPr>
        <p:txBody>
          <a:bodyPr wrap="square" rtlCol="0" anchor="ctr">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Management interface for a BUM multicast replication address, which is associated with a logical switch. Either this interface or the interface created in step 4 can be selected.</a:t>
            </a:r>
          </a:p>
        </p:txBody>
      </p:sp>
      <p:sp>
        <p:nvSpPr>
          <p:cNvPr id="69" name="文本框 68"/>
          <p:cNvSpPr txBox="1"/>
          <p:nvPr/>
        </p:nvSpPr>
        <p:spPr>
          <a:xfrm>
            <a:off x="6672066" y="5742423"/>
            <a:ext cx="4773848" cy="646331"/>
          </a:xfrm>
          <a:prstGeom prst="rect">
            <a:avLst/>
          </a:prstGeom>
          <a:noFill/>
        </p:spPr>
        <p:txBody>
          <a:bodyPr wrap="square" rtlCol="0" anchor="ctr">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(Optional) MSDP management interface, which is used by the border leaf node to establish an MSDP peer relationship with the external RP/CRP.</a:t>
            </a:r>
          </a:p>
        </p:txBody>
      </p:sp>
      <p:cxnSp>
        <p:nvCxnSpPr>
          <p:cNvPr id="71" name="直接箭头连接符 70"/>
          <p:cNvCxnSpPr>
            <a:stCxn id="73" idx="2"/>
            <a:endCxn id="75" idx="0"/>
          </p:cNvCxnSpPr>
          <p:nvPr/>
        </p:nvCxnSpPr>
        <p:spPr bwMode="auto">
          <a:xfrm>
            <a:off x="1880224" y="2361746"/>
            <a:ext cx="1" cy="342694"/>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cxnSp>
        <p:nvCxnSpPr>
          <p:cNvPr id="72" name="直接箭头连接符 71"/>
          <p:cNvCxnSpPr>
            <a:stCxn id="81" idx="2"/>
            <a:endCxn id="74" idx="0"/>
          </p:cNvCxnSpPr>
          <p:nvPr/>
        </p:nvCxnSpPr>
        <p:spPr bwMode="auto">
          <a:xfrm flipH="1">
            <a:off x="4961212" y="5313190"/>
            <a:ext cx="1" cy="378802"/>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sp>
        <p:nvSpPr>
          <p:cNvPr id="73" name="圆角矩形 72"/>
          <p:cNvSpPr/>
          <p:nvPr/>
        </p:nvSpPr>
        <p:spPr bwMode="auto">
          <a:xfrm>
            <a:off x="1439175" y="1965746"/>
            <a:ext cx="882098" cy="396000"/>
          </a:xfrm>
          <a:prstGeom prst="roundRect">
            <a:avLst>
              <a:gd name="adj" fmla="val 50000"/>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spcBef>
                <a:spcPts val="0"/>
              </a:spcBef>
              <a:spcAft>
                <a:spcPts val="0"/>
              </a:spcAft>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Start</a:t>
            </a:r>
          </a:p>
        </p:txBody>
      </p:sp>
      <p:sp>
        <p:nvSpPr>
          <p:cNvPr id="74" name="圆角矩形 73"/>
          <p:cNvSpPr/>
          <p:nvPr/>
        </p:nvSpPr>
        <p:spPr bwMode="auto">
          <a:xfrm>
            <a:off x="4520163" y="5691992"/>
            <a:ext cx="882098" cy="396000"/>
          </a:xfrm>
          <a:prstGeom prst="roundRect">
            <a:avLst>
              <a:gd name="adj" fmla="val 50000"/>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spcBef>
                <a:spcPts val="0"/>
              </a:spcBef>
              <a:spcAft>
                <a:spcPts val="0"/>
              </a:spcAft>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End</a:t>
            </a:r>
          </a:p>
        </p:txBody>
      </p:sp>
      <p:sp>
        <p:nvSpPr>
          <p:cNvPr id="75" name="文本框 74"/>
          <p:cNvSpPr txBox="1"/>
          <p:nvPr/>
        </p:nvSpPr>
        <p:spPr>
          <a:xfrm>
            <a:off x="923651" y="2704440"/>
            <a:ext cx="1913147" cy="396000"/>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Create a logical network</a:t>
            </a:r>
          </a:p>
        </p:txBody>
      </p:sp>
      <p:sp>
        <p:nvSpPr>
          <p:cNvPr id="76" name="文本框 75"/>
          <p:cNvSpPr txBox="1"/>
          <p:nvPr/>
        </p:nvSpPr>
        <p:spPr>
          <a:xfrm>
            <a:off x="923651" y="3456672"/>
            <a:ext cx="1913147" cy="396000"/>
          </a:xfrm>
          <a:prstGeom prst="round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200">
                <a:solidFill>
                  <a:schemeClr val="tx1"/>
                </a:solidFill>
                <a:latin typeface="Arial"/>
              </a:defRPr>
            </a:lvl1pPr>
          </a:lstStyle>
          <a:p>
            <a:pPr fontAlgn="ctr"/>
            <a:r>
              <a:rPr lang="en-US"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Create a multicast</a:t>
            </a:r>
            <a:endParaRPr lang="en-US" altLang="zh-CN"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ACL</a:t>
            </a:r>
            <a:endParaRPr lang="en-US" altLang="zh-CN"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文本框 76"/>
          <p:cNvSpPr txBox="1"/>
          <p:nvPr/>
        </p:nvSpPr>
        <p:spPr>
          <a:xfrm>
            <a:off x="923651" y="4208905"/>
            <a:ext cx="1913147" cy="396000"/>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Create a Layer 3 multicast service on a logical router</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文本框 77"/>
          <p:cNvSpPr txBox="1"/>
          <p:nvPr/>
        </p:nvSpPr>
        <p:spPr>
          <a:xfrm>
            <a:off x="923651" y="4961138"/>
            <a:ext cx="1913147" cy="396000"/>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200">
                <a:solidFill>
                  <a:schemeClr val="tx1"/>
                </a:solidFill>
                <a:latin typeface="Aria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Create a Layer 3 multicast service on a logical port </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文本框 78"/>
          <p:cNvSpPr txBox="1"/>
          <p:nvPr/>
        </p:nvSpPr>
        <p:spPr>
          <a:xfrm>
            <a:off x="3996756" y="3411448"/>
            <a:ext cx="1928913" cy="396000"/>
          </a:xfrm>
          <a:prstGeom prst="round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200">
                <a:solidFill>
                  <a:schemeClr val="tx1"/>
                </a:solidFill>
                <a:latin typeface="Arial"/>
              </a:defRPr>
            </a:lvl1pPr>
          </a:lstStyle>
          <a:p>
            <a:pPr fontAlgn="ctr"/>
            <a:r>
              <a:rPr lang="en-US"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Create a multicast service on the logical port</a:t>
            </a:r>
            <a:endParaRPr lang="en-US" altLang="zh-CN"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文本框 79"/>
          <p:cNvSpPr txBox="1"/>
          <p:nvPr/>
        </p:nvSpPr>
        <p:spPr>
          <a:xfrm>
            <a:off x="3996756" y="4164319"/>
            <a:ext cx="1928913" cy="396000"/>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200">
                <a:solidFill>
                  <a:schemeClr val="tx1"/>
                </a:solidFill>
                <a:latin typeface="Aria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Create a BUM multicast replication address</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文本框 80"/>
          <p:cNvSpPr txBox="1"/>
          <p:nvPr/>
        </p:nvSpPr>
        <p:spPr>
          <a:xfrm>
            <a:off x="3996756" y="4917190"/>
            <a:ext cx="1928913" cy="396000"/>
          </a:xfrm>
          <a:prstGeom prst="round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200">
                <a:solidFill>
                  <a:schemeClr val="tx1"/>
                </a:solidFill>
                <a:latin typeface="Arial"/>
              </a:defRPr>
            </a:lvl1pPr>
          </a:lstStyle>
          <a:p>
            <a:pPr fontAlgn="ctr"/>
            <a:r>
              <a:rPr lang="en-US"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Create MSDP</a:t>
            </a:r>
            <a:endParaRPr lang="en-US" altLang="zh-CN"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2" name="直接箭头连接符 81"/>
          <p:cNvCxnSpPr>
            <a:stCxn id="75" idx="2"/>
            <a:endCxn id="76" idx="0"/>
          </p:cNvCxnSpPr>
          <p:nvPr/>
        </p:nvCxnSpPr>
        <p:spPr bwMode="auto">
          <a:xfrm>
            <a:off x="1880225" y="3100440"/>
            <a:ext cx="0" cy="356232"/>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cxnSp>
        <p:nvCxnSpPr>
          <p:cNvPr id="83" name="直接箭头连接符 82"/>
          <p:cNvCxnSpPr>
            <a:stCxn id="76" idx="2"/>
            <a:endCxn id="77" idx="0"/>
          </p:cNvCxnSpPr>
          <p:nvPr/>
        </p:nvCxnSpPr>
        <p:spPr bwMode="auto">
          <a:xfrm>
            <a:off x="1880225" y="3852672"/>
            <a:ext cx="0" cy="356233"/>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cxnSp>
        <p:nvCxnSpPr>
          <p:cNvPr id="84" name="直接箭头连接符 83"/>
          <p:cNvCxnSpPr>
            <a:stCxn id="77" idx="2"/>
            <a:endCxn id="78" idx="0"/>
          </p:cNvCxnSpPr>
          <p:nvPr/>
        </p:nvCxnSpPr>
        <p:spPr bwMode="auto">
          <a:xfrm>
            <a:off x="1880225" y="4604905"/>
            <a:ext cx="0" cy="356233"/>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cxnSp>
        <p:nvCxnSpPr>
          <p:cNvPr id="85" name="肘形连接符 84"/>
          <p:cNvCxnSpPr>
            <a:stCxn id="78" idx="3"/>
            <a:endCxn id="79" idx="1"/>
          </p:cNvCxnSpPr>
          <p:nvPr/>
        </p:nvCxnSpPr>
        <p:spPr bwMode="auto">
          <a:xfrm flipV="1">
            <a:off x="2836798" y="3609448"/>
            <a:ext cx="1159958" cy="1549690"/>
          </a:xfrm>
          <a:prstGeom prst="bentConnector3">
            <a:avLst>
              <a:gd name="adj1" fmla="val 50000"/>
            </a:avLst>
          </a:prstGeom>
          <a:solidFill>
            <a:schemeClr val="accent1"/>
          </a:solidFill>
          <a:ln w="15875" cap="flat" cmpd="sng" algn="ctr">
            <a:solidFill>
              <a:schemeClr val="tx1"/>
            </a:solidFill>
            <a:prstDash val="solid"/>
            <a:round/>
            <a:headEnd type="none" w="med" len="med"/>
            <a:tailEnd type="triangle"/>
          </a:ln>
          <a:effectLst/>
        </p:spPr>
      </p:cxnSp>
      <p:cxnSp>
        <p:nvCxnSpPr>
          <p:cNvPr id="86" name="直接箭头连接符 85"/>
          <p:cNvCxnSpPr/>
          <p:nvPr/>
        </p:nvCxnSpPr>
        <p:spPr bwMode="auto">
          <a:xfrm>
            <a:off x="4984452" y="3789920"/>
            <a:ext cx="1" cy="379294"/>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cxnSp>
        <p:nvCxnSpPr>
          <p:cNvPr id="87" name="直接箭头连接符 86"/>
          <p:cNvCxnSpPr/>
          <p:nvPr/>
        </p:nvCxnSpPr>
        <p:spPr bwMode="auto">
          <a:xfrm>
            <a:off x="4984453" y="4542791"/>
            <a:ext cx="0" cy="379294"/>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sp>
        <p:nvSpPr>
          <p:cNvPr id="88" name="Oval 4"/>
          <p:cNvSpPr>
            <a:spLocks noChangeAspect="1"/>
          </p:cNvSpPr>
          <p:nvPr/>
        </p:nvSpPr>
        <p:spPr>
          <a:xfrm>
            <a:off x="3675435" y="3520725"/>
            <a:ext cx="233175" cy="233175"/>
          </a:xfrm>
          <a:prstGeom prst="ellipse">
            <a:avLst/>
          </a:prstGeom>
          <a:solidFill>
            <a:srgbClr val="00B0F0"/>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5</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Oval 4"/>
          <p:cNvSpPr>
            <a:spLocks noChangeAspect="1"/>
          </p:cNvSpPr>
          <p:nvPr/>
        </p:nvSpPr>
        <p:spPr>
          <a:xfrm>
            <a:off x="3675435" y="4259658"/>
            <a:ext cx="233175" cy="233175"/>
          </a:xfrm>
          <a:prstGeom prst="ellipse">
            <a:avLst/>
          </a:prstGeom>
          <a:solidFill>
            <a:srgbClr val="00B0F0"/>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6</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Oval 4"/>
          <p:cNvSpPr>
            <a:spLocks noChangeAspect="1"/>
          </p:cNvSpPr>
          <p:nvPr/>
        </p:nvSpPr>
        <p:spPr>
          <a:xfrm>
            <a:off x="3678808" y="5015742"/>
            <a:ext cx="233175" cy="233175"/>
          </a:xfrm>
          <a:prstGeom prst="ellipse">
            <a:avLst/>
          </a:prstGeom>
          <a:solidFill>
            <a:srgbClr val="00B0F0"/>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7</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文本框 90"/>
          <p:cNvSpPr txBox="1"/>
          <p:nvPr/>
        </p:nvSpPr>
        <p:spPr>
          <a:xfrm>
            <a:off x="3205423" y="1936549"/>
            <a:ext cx="1314739" cy="215403"/>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2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Mandatory</a:t>
            </a:r>
          </a:p>
        </p:txBody>
      </p:sp>
      <p:sp>
        <p:nvSpPr>
          <p:cNvPr id="92" name="文本框 91"/>
          <p:cNvSpPr txBox="1"/>
          <p:nvPr/>
        </p:nvSpPr>
        <p:spPr>
          <a:xfrm>
            <a:off x="4638974" y="1940559"/>
            <a:ext cx="1298596" cy="211394"/>
          </a:xfrm>
          <a:prstGeom prst="round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2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Optional</a:t>
            </a:r>
          </a:p>
        </p:txBody>
      </p:sp>
    </p:spTree>
    <p:extLst>
      <p:ext uri="{BB962C8B-B14F-4D97-AF65-F5344CB8AC3E}">
        <p14:creationId xmlns:p14="http://schemas.microsoft.com/office/powerpoint/2010/main" val="33320817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type="body" sz="quarter" idx="10"/>
          </p:nvPr>
        </p:nvSpPr>
        <p:spPr/>
        <p:txBody>
          <a:bodyPr/>
          <a:lstStyle/>
          <a:p>
            <a:r>
              <a:rPr lang="en-US" sz="2000" dirty="0">
                <a:sym typeface="Huawei Sans" panose="020C0503030203020204" pitchFamily="34" charset="0"/>
              </a:rPr>
              <a:t>Layer 3 IPv4 multicast is supported in the distributed gateway scenario.</a:t>
            </a:r>
          </a:p>
          <a:p>
            <a:r>
              <a:rPr lang="en-US" sz="2000" dirty="0">
                <a:sym typeface="Huawei Sans" panose="020C0503030203020204" pitchFamily="34" charset="0"/>
              </a:rPr>
              <a:t>The following scenarios are supported: both the multicast source and requester are inside </a:t>
            </a:r>
            <a:r>
              <a:rPr lang="en-US" altLang="zh-CN" sz="2000" dirty="0">
                <a:sym typeface="Huawei Sans" panose="020C0503030203020204" pitchFamily="34" charset="0"/>
              </a:rPr>
              <a:t>a </a:t>
            </a:r>
            <a:r>
              <a:rPr lang="en-US" sz="2000" dirty="0">
                <a:sym typeface="Huawei Sans" panose="020C0503030203020204" pitchFamily="34" charset="0"/>
              </a:rPr>
              <a:t>DC, the multicast source is inside a DC and the requester is outside the DC, the requester is inside a DC and the multicast source is outside the DC.</a:t>
            </a:r>
            <a:endParaRPr lang="en-US" altLang="zh-CN" sz="2000" dirty="0">
              <a:sym typeface="Huawei Sans" panose="020C0503030203020204" pitchFamily="34" charset="0"/>
            </a:endParaRPr>
          </a:p>
          <a:p>
            <a:r>
              <a:rPr lang="en-US" sz="2000" dirty="0">
                <a:sym typeface="Huawei Sans" panose="020C0503030203020204" pitchFamily="34" charset="0"/>
              </a:rPr>
              <a:t>The mapping between multicast VPC service modules and RESTful APIs is listed.</a:t>
            </a:r>
            <a:endParaRPr lang="en-US" altLang="zh-CN" sz="2000" dirty="0">
              <a:sym typeface="Huawei Sans" panose="020C0503030203020204" pitchFamily="34" charset="0"/>
            </a:endParaRPr>
          </a:p>
          <a:p>
            <a:r>
              <a:rPr lang="en-US" sz="2000" dirty="0">
                <a:sym typeface="Huawei Sans" panose="020C0503030203020204" pitchFamily="34" charset="0"/>
              </a:rPr>
              <a:t>In the scenario where a multicast VPC is used to orchestrate multicast services, the Neutron API or VPC API needs to be used to create a VPC and the corresponding network object instances. The multicast capability needs to be enabled for the tenant and VPC of the network object instances. </a:t>
            </a:r>
          </a:p>
        </p:txBody>
      </p:sp>
    </p:spTree>
    <p:extLst>
      <p:ext uri="{BB962C8B-B14F-4D97-AF65-F5344CB8AC3E}">
        <p14:creationId xmlns:p14="http://schemas.microsoft.com/office/powerpoint/2010/main" val="169426680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pPr marL="457017" indent="-457017" fontAlgn="auto"/>
            <a:r>
              <a:rPr lang="en-US" dirty="0" err="1">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iMaster</a:t>
            </a:r>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 NCE-Fabric Overview</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General Restrictions and Specifications of </a:t>
            </a:r>
            <a:r>
              <a:rPr lang="en-US" dirty="0" err="1">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iMaster</a:t>
            </a:r>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 NCE-Fabric Open APIs</a:t>
            </a:r>
          </a:p>
          <a:p>
            <a:pPr marL="457017" indent="-457017" fontAlgn="auto"/>
            <a:r>
              <a:rPr lang="en-US" b="1"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b="1" dirty="0">
                <a:latin typeface="Huawei Sans" panose="020C0503030203020204" pitchFamily="34" charset="0"/>
                <a:ea typeface="方正兰亭黑简体" panose="02000000000000000000" pitchFamily="2" charset="-122"/>
                <a:sym typeface="Huawei Sans" panose="020C0503030203020204" pitchFamily="34" charset="0"/>
              </a:rPr>
              <a:t> NCE-Fabric Open APIs and Application Scenarios</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a:p>
            <a:pPr lvl="1"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Northbound Open Neutron APIs</a:t>
            </a:r>
          </a:p>
          <a:p>
            <a:pPr lvl="1"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Northbound Open APIs for VPC Services</a:t>
            </a:r>
          </a:p>
          <a:p>
            <a:pPr lvl="1"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Northbound Open APIs for Multicast VPC Services</a:t>
            </a:r>
          </a:p>
          <a:p>
            <a:pPr lvl="1" fontAlgn="auto">
              <a:buFont typeface="微软雅黑" panose="020B0503020204020204" pitchFamily="34" charset="-122"/>
              <a:buChar char="▪"/>
            </a:pPr>
            <a:r>
              <a:rPr lang="en-US" b="1" dirty="0">
                <a:latin typeface="Huawei Sans" panose="020C0503030203020204" pitchFamily="34" charset="0"/>
                <a:ea typeface="方正兰亭黑简体" panose="02000000000000000000" pitchFamily="2" charset="-122"/>
                <a:sym typeface="Huawei Sans" panose="020C0503030203020204" pitchFamily="34" charset="0"/>
              </a:rPr>
              <a:t>Northbound Open APIs for SFCs</a:t>
            </a:r>
          </a:p>
          <a:p>
            <a:pPr lvl="1"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Other Open APIs</a:t>
            </a: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Example of Invoking Neutron APIs for Intra-VPC Communication</a:t>
            </a:r>
          </a:p>
        </p:txBody>
      </p:sp>
    </p:spTree>
    <p:extLst>
      <p:ext uri="{BB962C8B-B14F-4D97-AF65-F5344CB8AC3E}">
        <p14:creationId xmlns:p14="http://schemas.microsoft.com/office/powerpoint/2010/main" val="235915586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sym typeface="Huawei Sans" panose="020C0503030203020204" pitchFamily="34" charset="0"/>
              </a:rPr>
              <a:t>Mapping Between Main Service Modules in an SFC</a:t>
            </a:r>
            <a:endParaRPr lang="en-US" dirty="0">
              <a:sym typeface="Huawei Sans" panose="020C0503030203020204" pitchFamily="34" charset="0"/>
            </a:endParaRPr>
          </a:p>
        </p:txBody>
      </p:sp>
      <p:sp>
        <p:nvSpPr>
          <p:cNvPr id="66" name="文本框 65"/>
          <p:cNvSpPr txBox="1"/>
          <p:nvPr/>
        </p:nvSpPr>
        <p:spPr>
          <a:xfrm>
            <a:off x="446088" y="5810588"/>
            <a:ext cx="10923775" cy="461665"/>
          </a:xfrm>
          <a:prstGeom prst="rect">
            <a:avLst/>
          </a:prstGeom>
          <a:noFill/>
        </p:spPr>
        <p:txBody>
          <a:bodyPr wrap="square" rtlCol="0">
            <a:spAutoFit/>
          </a:bodyPr>
          <a:lstStyle/>
          <a:p>
            <a:pPr marL="285750" indent="-285750" fontAlgn="ctr">
              <a:lnSpc>
                <a:spcPct val="150000"/>
              </a:lnSpc>
              <a:spcBef>
                <a:spcPts val="0"/>
              </a:spcBef>
              <a:spcAft>
                <a:spcPts val="0"/>
              </a:spcAft>
              <a:buFont typeface="Arial" panose="020B0604020202020204" pitchFamily="34" charset="0"/>
              <a:buChar char="•"/>
            </a:pP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Use the Neutron API or VPC API to create a VPC instance, and then use the SFC API to create an SFC service.</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 name="组合 2">
            <a:extLst>
              <a:ext uri="{FF2B5EF4-FFF2-40B4-BE49-F238E27FC236}">
                <a16:creationId xmlns="" xmlns:a16="http://schemas.microsoft.com/office/drawing/2014/main" id="{F359B683-8D93-401C-8C20-FC0969D9BAFF}"/>
              </a:ext>
            </a:extLst>
          </p:cNvPr>
          <p:cNvGrpSpPr/>
          <p:nvPr/>
        </p:nvGrpSpPr>
        <p:grpSpPr>
          <a:xfrm>
            <a:off x="1986987" y="1508800"/>
            <a:ext cx="7327822" cy="3479117"/>
            <a:chOff x="3044262" y="1810871"/>
            <a:chExt cx="6282245" cy="2982696"/>
          </a:xfrm>
        </p:grpSpPr>
        <p:sp>
          <p:nvSpPr>
            <p:cNvPr id="129" name="文本框 128"/>
            <p:cNvSpPr txBox="1"/>
            <p:nvPr/>
          </p:nvSpPr>
          <p:spPr>
            <a:xfrm>
              <a:off x="8234385" y="3143228"/>
              <a:ext cx="1092122" cy="373577"/>
            </a:xfrm>
            <a:prstGeom prst="roundRect">
              <a:avLst/>
            </a:prstGeom>
            <a:solidFill>
              <a:srgbClr val="F2F9FC"/>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Destination EPG</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7" name="文本框 156"/>
            <p:cNvSpPr txBox="1"/>
            <p:nvPr/>
          </p:nvSpPr>
          <p:spPr>
            <a:xfrm>
              <a:off x="5553146" y="4419990"/>
              <a:ext cx="1085706" cy="373577"/>
            </a:xfrm>
            <a:prstGeom prst="roundRect">
              <a:avLst/>
            </a:prstGeom>
            <a:solidFill>
              <a:srgbClr val="F2F9FC"/>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SFC policy</a:t>
              </a:r>
            </a:p>
          </p:txBody>
        </p:sp>
        <p:sp>
          <p:nvSpPr>
            <p:cNvPr id="196" name="文本框 195"/>
            <p:cNvSpPr txBox="1"/>
            <p:nvPr/>
          </p:nvSpPr>
          <p:spPr bwMode="auto">
            <a:xfrm>
              <a:off x="5672635" y="4109916"/>
              <a:ext cx="540060" cy="27390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lnSpc>
                  <a:spcPct val="125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1:1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文本框 45"/>
            <p:cNvSpPr txBox="1"/>
            <p:nvPr/>
          </p:nvSpPr>
          <p:spPr>
            <a:xfrm>
              <a:off x="5551144" y="3143229"/>
              <a:ext cx="1089712" cy="373577"/>
            </a:xfrm>
            <a:prstGeom prst="roundRect">
              <a:avLst/>
            </a:prstGeom>
            <a:solidFill>
              <a:srgbClr val="F2F9FC"/>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SFC application instance</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6" name="肘形连接符 55"/>
            <p:cNvCxnSpPr>
              <a:stCxn id="46" idx="0"/>
              <a:endCxn id="119" idx="2"/>
            </p:cNvCxnSpPr>
            <p:nvPr/>
          </p:nvCxnSpPr>
          <p:spPr bwMode="auto">
            <a:xfrm rot="16200000" flipV="1">
              <a:off x="5616611" y="2663838"/>
              <a:ext cx="958781" cy="1"/>
            </a:xfrm>
            <a:prstGeom prst="bentConnector3">
              <a:avLst>
                <a:gd name="adj1" fmla="val 50000"/>
              </a:avLst>
            </a:prstGeom>
            <a:solidFill>
              <a:schemeClr val="accent1"/>
            </a:solidFill>
            <a:ln w="9525" cap="flat" cmpd="sng" algn="ctr">
              <a:solidFill>
                <a:schemeClr val="tx1"/>
              </a:solidFill>
              <a:prstDash val="solid"/>
              <a:round/>
              <a:headEnd type="none" w="med" len="med"/>
              <a:tailEnd type="none" w="med" len="med"/>
            </a:ln>
            <a:effectLst/>
          </p:spPr>
        </p:cxnSp>
        <p:sp>
          <p:nvSpPr>
            <p:cNvPr id="119" name="文本框 118"/>
            <p:cNvSpPr txBox="1"/>
            <p:nvPr/>
          </p:nvSpPr>
          <p:spPr>
            <a:xfrm>
              <a:off x="5527873" y="1810871"/>
              <a:ext cx="1136254" cy="373577"/>
            </a:xfrm>
            <a:prstGeom prst="roundRect">
              <a:avLst/>
            </a:prstGeom>
            <a:solidFill>
              <a:srgbClr val="F2F9FC"/>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SFC profile</a:t>
              </a:r>
            </a:p>
          </p:txBody>
        </p:sp>
        <p:sp>
          <p:nvSpPr>
            <p:cNvPr id="199" name="文本框 198"/>
            <p:cNvSpPr txBox="1"/>
            <p:nvPr/>
          </p:nvSpPr>
          <p:spPr bwMode="auto">
            <a:xfrm>
              <a:off x="5695666" y="2794545"/>
              <a:ext cx="540060" cy="27390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lnSpc>
                  <a:spcPct val="125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1:1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3" name="肘形连接符 42"/>
            <p:cNvCxnSpPr>
              <a:stCxn id="46" idx="3"/>
              <a:endCxn id="129" idx="1"/>
            </p:cNvCxnSpPr>
            <p:nvPr/>
          </p:nvCxnSpPr>
          <p:spPr bwMode="auto">
            <a:xfrm flipV="1">
              <a:off x="6640857" y="3330017"/>
              <a:ext cx="1593528" cy="1"/>
            </a:xfrm>
            <a:prstGeom prst="bentConnector3">
              <a:avLst>
                <a:gd name="adj1" fmla="val 50000"/>
              </a:avLst>
            </a:prstGeom>
            <a:solidFill>
              <a:schemeClr val="accent1"/>
            </a:solidFill>
            <a:ln w="9525" cap="flat" cmpd="sng" algn="ctr">
              <a:solidFill>
                <a:schemeClr val="tx1"/>
              </a:solidFill>
              <a:prstDash val="solid"/>
              <a:round/>
              <a:headEnd type="none" w="med" len="med"/>
              <a:tailEnd type="none" w="med" len="med"/>
            </a:ln>
            <a:effectLst/>
          </p:spPr>
        </p:cxnSp>
        <p:sp>
          <p:nvSpPr>
            <p:cNvPr id="47" name="文本框 46"/>
            <p:cNvSpPr txBox="1"/>
            <p:nvPr/>
          </p:nvSpPr>
          <p:spPr bwMode="auto">
            <a:xfrm>
              <a:off x="5061187" y="3004342"/>
              <a:ext cx="540060" cy="27390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lnSpc>
                  <a:spcPct val="125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1:1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8" name="肘形连接符 47"/>
            <p:cNvCxnSpPr>
              <a:stCxn id="157" idx="0"/>
              <a:endCxn id="46" idx="2"/>
            </p:cNvCxnSpPr>
            <p:nvPr/>
          </p:nvCxnSpPr>
          <p:spPr bwMode="auto">
            <a:xfrm rot="5400000" flipH="1" flipV="1">
              <a:off x="5644408" y="3968397"/>
              <a:ext cx="903184" cy="2"/>
            </a:xfrm>
            <a:prstGeom prst="bentConnector3">
              <a:avLst>
                <a:gd name="adj1" fmla="val 50000"/>
              </a:avLst>
            </a:prstGeom>
            <a:solidFill>
              <a:schemeClr val="accent1"/>
            </a:solidFill>
            <a:ln w="9525" cap="flat" cmpd="sng" algn="ctr">
              <a:solidFill>
                <a:schemeClr val="tx1"/>
              </a:solidFill>
              <a:prstDash val="solid"/>
              <a:round/>
              <a:headEnd type="none" w="med" len="med"/>
              <a:tailEnd type="none" w="med" len="med"/>
            </a:ln>
            <a:effectLst/>
          </p:spPr>
        </p:cxnSp>
        <p:sp>
          <p:nvSpPr>
            <p:cNvPr id="51" name="文本框 50"/>
            <p:cNvSpPr txBox="1"/>
            <p:nvPr/>
          </p:nvSpPr>
          <p:spPr>
            <a:xfrm>
              <a:off x="3044262" y="3143228"/>
              <a:ext cx="1092122" cy="373577"/>
            </a:xfrm>
            <a:prstGeom prst="roundRect">
              <a:avLst/>
            </a:prstGeom>
            <a:solidFill>
              <a:srgbClr val="F2F9FC"/>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Source EPG</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8" name="肘形连接符 27"/>
            <p:cNvCxnSpPr>
              <a:stCxn id="51" idx="3"/>
              <a:endCxn id="46" idx="1"/>
            </p:cNvCxnSpPr>
            <p:nvPr/>
          </p:nvCxnSpPr>
          <p:spPr bwMode="auto">
            <a:xfrm>
              <a:off x="4136384" y="3330017"/>
              <a:ext cx="1414760" cy="1"/>
            </a:xfrm>
            <a:prstGeom prst="bentConnector3">
              <a:avLst>
                <a:gd name="adj1" fmla="val 50000"/>
              </a:avLst>
            </a:prstGeom>
            <a:solidFill>
              <a:schemeClr val="accent1"/>
            </a:solidFill>
            <a:ln w="9525" cap="flat" cmpd="sng" algn="ctr">
              <a:solidFill>
                <a:schemeClr val="tx1"/>
              </a:solidFill>
              <a:prstDash val="solid"/>
              <a:round/>
              <a:headEnd type="none" w="med" len="med"/>
              <a:tailEnd type="none" w="med" len="med"/>
            </a:ln>
            <a:effectLst/>
          </p:spPr>
        </p:cxnSp>
        <p:sp>
          <p:nvSpPr>
            <p:cNvPr id="41" name="文本框 40"/>
            <p:cNvSpPr txBox="1"/>
            <p:nvPr/>
          </p:nvSpPr>
          <p:spPr bwMode="auto">
            <a:xfrm>
              <a:off x="7760887" y="3023700"/>
              <a:ext cx="540060" cy="27390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lnSpc>
                  <a:spcPct val="125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1:1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20163631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3200" dirty="0">
                <a:sym typeface="Huawei Sans" panose="020C0503030203020204" pitchFamily="34" charset="0"/>
              </a:rPr>
              <a:t>Mapping Between SFC Modules and RESTful APIs</a:t>
            </a:r>
          </a:p>
        </p:txBody>
      </p:sp>
      <p:graphicFrame>
        <p:nvGraphicFramePr>
          <p:cNvPr id="4" name="表格 3"/>
          <p:cNvGraphicFramePr>
            <a:graphicFrameLocks noGrp="1"/>
          </p:cNvGraphicFramePr>
          <p:nvPr>
            <p:extLst>
              <p:ext uri="{D42A27DB-BD31-4B8C-83A1-F6EECF244321}">
                <p14:modId xmlns:p14="http://schemas.microsoft.com/office/powerpoint/2010/main" val="396609412"/>
              </p:ext>
            </p:extLst>
          </p:nvPr>
        </p:nvGraphicFramePr>
        <p:xfrm>
          <a:off x="446087" y="1282258"/>
          <a:ext cx="11299825" cy="4948860"/>
        </p:xfrm>
        <a:graphic>
          <a:graphicData uri="http://schemas.openxmlformats.org/drawingml/2006/table">
            <a:tbl>
              <a:tblPr firstRow="1" firstCol="1" lastRow="1" lastCol="1" bandRow="1" bandCol="1">
                <a:tableStyleId>{5940675A-B579-460E-94D1-54222C63F5DA}</a:tableStyleId>
              </a:tblPr>
              <a:tblGrid>
                <a:gridCol w="1523390">
                  <a:extLst>
                    <a:ext uri="{9D8B030D-6E8A-4147-A177-3AD203B41FA5}">
                      <a16:colId xmlns="" xmlns:a16="http://schemas.microsoft.com/office/drawing/2014/main" val="20000"/>
                    </a:ext>
                  </a:extLst>
                </a:gridCol>
                <a:gridCol w="5487125">
                  <a:extLst>
                    <a:ext uri="{9D8B030D-6E8A-4147-A177-3AD203B41FA5}">
                      <a16:colId xmlns="" xmlns:a16="http://schemas.microsoft.com/office/drawing/2014/main" val="20001"/>
                    </a:ext>
                  </a:extLst>
                </a:gridCol>
                <a:gridCol w="4289310">
                  <a:extLst>
                    <a:ext uri="{9D8B030D-6E8A-4147-A177-3AD203B41FA5}">
                      <a16:colId xmlns="" xmlns:a16="http://schemas.microsoft.com/office/drawing/2014/main" val="20002"/>
                    </a:ext>
                  </a:extLst>
                </a:gridCol>
              </a:tblGrid>
              <a:tr h="663734">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Service Module</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Description</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Access Path</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extLst>
                  <a:ext uri="{0D108BD9-81ED-4DB2-BD59-A6C34878D82A}">
                    <a16:rowId xmlns="" xmlns:a16="http://schemas.microsoft.com/office/drawing/2014/main" val="10000"/>
                  </a:ext>
                </a:extLst>
              </a:tr>
              <a:tr h="1071281">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l"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SFC profile</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l"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An SFC profile defines the </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service functions (SFs) </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through which packets pass between the SFC ingress (source EPG) and SFC egress (destination EPG) and their sequences. In addition, the SFC profile can be reused.</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l"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https://{ip}:{port}/controller/dc/v3/sfco/sfcs</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1"/>
                  </a:ext>
                </a:extLst>
              </a:tr>
              <a:tr h="833546">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algn="l" defTabSz="914400" rtl="0" eaLnBrk="1" fontAlgn="ctr" latinLnBrk="0" hangingPunct="1"/>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SFC policy</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 policy is used to ensure that only the EPG traffic that meets the requirements enters an SFC. </a:t>
                      </a:r>
                      <a:endParaRPr lang="en-US" altLang="zh-CN" sz="1400" dirty="0">
                        <a:effectLst/>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policy template can be reused for creating a policy. </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https://{ip}:{port}/controller/dc/v3/sfco/contracts</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2"/>
                  </a:ext>
                </a:extLst>
              </a:tr>
              <a:tr h="833546">
                <a:tc>
                  <a:txBody>
                    <a:bodyPr/>
                    <a:lstStyle/>
                    <a:p>
                      <a:pPr marL="0" algn="l" defTabSz="914400" rtl="0" eaLnBrk="1" fontAlgn="ctr" latinLnBrk="0" hangingPunct="1"/>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EPG</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An End Point Group (EPG) is a group of devices with the same characteristics. When creating an SFC, you can configure EPGs to determine the start point and end point for the SFC.</a:t>
                      </a:r>
                      <a:endParaRPr lang="en-US" altLang="zh-CN"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https://{ip}:{port}/controller/dc/v3/sfco/epgs</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3"/>
                  </a:ext>
                </a:extLst>
              </a:tr>
              <a:tr h="1546753">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SFC application instance</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An SFC application instance is defined based on the service access path. An SFC consists of the source EPG, SFs, and destination EPG. The source EPG is the ingress of an SFC, while the destination EPG is the egress. The service data to be processed enters the service function path (SFP) from the source EPG, and the processing result is obtained from the destination EPG.</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https://{ip}:{port}/controller/dc/v3/sfco/scapps</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4"/>
                  </a:ext>
                </a:extLst>
              </a:tr>
            </a:tbl>
          </a:graphicData>
        </a:graphic>
      </p:graphicFrame>
    </p:spTree>
    <p:extLst>
      <p:ext uri="{BB962C8B-B14F-4D97-AF65-F5344CB8AC3E}">
        <p14:creationId xmlns:p14="http://schemas.microsoft.com/office/powerpoint/2010/main" val="276025381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sym typeface="Huawei Sans" panose="020C0503030203020204" pitchFamily="34" charset="0"/>
              </a:rPr>
              <a:t>SFC Scenario</a:t>
            </a:r>
            <a:endParaRPr lang="en-US" altLang="zh-CN" dirty="0">
              <a:sym typeface="Huawei Sans" panose="020C0503030203020204" pitchFamily="34" charset="0"/>
            </a:endParaRPr>
          </a:p>
        </p:txBody>
      </p:sp>
      <p:sp>
        <p:nvSpPr>
          <p:cNvPr id="35" name="Oval 4"/>
          <p:cNvSpPr>
            <a:spLocks noChangeAspect="1"/>
          </p:cNvSpPr>
          <p:nvPr/>
        </p:nvSpPr>
        <p:spPr>
          <a:xfrm>
            <a:off x="1773672" y="2570006"/>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Oval 4"/>
          <p:cNvSpPr>
            <a:spLocks noChangeAspect="1"/>
          </p:cNvSpPr>
          <p:nvPr/>
        </p:nvSpPr>
        <p:spPr>
          <a:xfrm>
            <a:off x="1770299" y="3254082"/>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Oval 4"/>
          <p:cNvSpPr>
            <a:spLocks noChangeAspect="1"/>
          </p:cNvSpPr>
          <p:nvPr/>
        </p:nvSpPr>
        <p:spPr>
          <a:xfrm>
            <a:off x="1770299" y="3938158"/>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圆角矩形 41"/>
          <p:cNvSpPr/>
          <p:nvPr/>
        </p:nvSpPr>
        <p:spPr>
          <a:xfrm>
            <a:off x="446088" y="1735361"/>
            <a:ext cx="5526716" cy="4646389"/>
          </a:xfrm>
          <a:prstGeom prst="roundRect">
            <a:avLst>
              <a:gd name="adj" fmla="val 1847"/>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nchorCtr="0"/>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圆角矩形 42"/>
          <p:cNvSpPr/>
          <p:nvPr/>
        </p:nvSpPr>
        <p:spPr>
          <a:xfrm>
            <a:off x="446088" y="1248056"/>
            <a:ext cx="5526716" cy="400674"/>
          </a:xfrm>
          <a:prstGeom prst="roundRect">
            <a:avLst/>
          </a:prstGeom>
          <a:solidFill>
            <a:srgbClr val="00B0F0"/>
          </a:solidFill>
        </p:spPr>
        <p:txBody>
          <a:bodyPr wrap="square" rtlCol="0" anchor="ctr" anchorCtr="0">
            <a:noAutofit/>
          </a:bodyPr>
          <a:lstStyle/>
          <a:p>
            <a:pPr algn="ctr" fontAlgn="ctr">
              <a:spcBef>
                <a:spcPts val="0"/>
              </a:spcBef>
              <a:spcAft>
                <a:spcPts val="0"/>
              </a:spcAft>
            </a:pPr>
            <a:r>
              <a:rPr lang="en-US" sz="18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Configuration Process</a:t>
            </a:r>
          </a:p>
        </p:txBody>
      </p:sp>
      <p:sp>
        <p:nvSpPr>
          <p:cNvPr id="48" name="圆角矩形 47"/>
          <p:cNvSpPr/>
          <p:nvPr/>
        </p:nvSpPr>
        <p:spPr>
          <a:xfrm>
            <a:off x="6222013" y="1236024"/>
            <a:ext cx="5519026" cy="400674"/>
          </a:xfrm>
          <a:prstGeom prst="roundRect">
            <a:avLst/>
          </a:prstGeom>
          <a:solidFill>
            <a:srgbClr val="00B0F0"/>
          </a:solidFill>
        </p:spPr>
        <p:txBody>
          <a:bodyPr wrap="square" rtlCol="0" anchor="ctr" anchorCtr="0">
            <a:noAutofit/>
          </a:bodyPr>
          <a:lstStyle/>
          <a:p>
            <a:pPr algn="ctr" fontAlgn="ctr">
              <a:spcBef>
                <a:spcPts val="0"/>
              </a:spcBef>
              <a:spcAft>
                <a:spcPts val="0"/>
              </a:spcAft>
            </a:pPr>
            <a:r>
              <a:rPr lang="en-US" sz="18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Reference Interface and Description</a:t>
            </a:r>
          </a:p>
        </p:txBody>
      </p:sp>
      <p:sp>
        <p:nvSpPr>
          <p:cNvPr id="51" name="圆角矩形 50"/>
          <p:cNvSpPr/>
          <p:nvPr/>
        </p:nvSpPr>
        <p:spPr>
          <a:xfrm>
            <a:off x="6206360" y="1735361"/>
            <a:ext cx="5539553" cy="4646389"/>
          </a:xfrm>
          <a:prstGeom prst="roundRect">
            <a:avLst>
              <a:gd name="adj" fmla="val 1847"/>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nchorCtr="0"/>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Oval 4"/>
          <p:cNvSpPr>
            <a:spLocks noChangeAspect="1"/>
          </p:cNvSpPr>
          <p:nvPr/>
        </p:nvSpPr>
        <p:spPr>
          <a:xfrm>
            <a:off x="1773672" y="4622234"/>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Oval 4"/>
          <p:cNvSpPr>
            <a:spLocks noChangeAspect="1"/>
          </p:cNvSpPr>
          <p:nvPr/>
        </p:nvSpPr>
        <p:spPr>
          <a:xfrm>
            <a:off x="6420036" y="1915127"/>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Oval 4"/>
          <p:cNvSpPr>
            <a:spLocks noChangeAspect="1"/>
          </p:cNvSpPr>
          <p:nvPr/>
        </p:nvSpPr>
        <p:spPr>
          <a:xfrm>
            <a:off x="6420036" y="2605224"/>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Oval 4"/>
          <p:cNvSpPr>
            <a:spLocks noChangeAspect="1"/>
          </p:cNvSpPr>
          <p:nvPr/>
        </p:nvSpPr>
        <p:spPr>
          <a:xfrm>
            <a:off x="6420036" y="3221002"/>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文本框 55"/>
          <p:cNvSpPr txBox="1"/>
          <p:nvPr/>
        </p:nvSpPr>
        <p:spPr>
          <a:xfrm>
            <a:off x="6696015" y="1824266"/>
            <a:ext cx="5088617" cy="523220"/>
          </a:xfrm>
          <a:prstGeom prst="rect">
            <a:avLst/>
          </a:prstGeom>
          <a:noFill/>
        </p:spPr>
        <p:txBody>
          <a:bodyPr wrap="square" rtlCol="0">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Use the Neutron API or VPC API to create a VPC and the corresponding network object instances.</a:t>
            </a:r>
          </a:p>
        </p:txBody>
      </p:sp>
      <p:sp>
        <p:nvSpPr>
          <p:cNvPr id="57" name="文本框 56"/>
          <p:cNvSpPr txBox="1"/>
          <p:nvPr/>
        </p:nvSpPr>
        <p:spPr>
          <a:xfrm>
            <a:off x="6696015" y="2544346"/>
            <a:ext cx="3102131" cy="307777"/>
          </a:xfrm>
          <a:prstGeom prst="rect">
            <a:avLst/>
          </a:prstGeom>
          <a:noFill/>
        </p:spPr>
        <p:txBody>
          <a:bodyPr wrap="none" rtlCol="0">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SFC profile </a:t>
            </a:r>
            <a:r>
              <a:rPr lang="en-US" sz="1400">
                <a:latin typeface="Huawei Sans" panose="020C0503030203020204" pitchFamily="34" charset="0"/>
                <a:ea typeface="方正兰亭黑简体" panose="02000000000000000000" pitchFamily="2" charset="-122"/>
                <a:sym typeface="Huawei Sans" panose="020C0503030203020204" pitchFamily="34" charset="0"/>
              </a:rPr>
              <a:t>management </a:t>
            </a:r>
            <a:r>
              <a:rPr lang="en-US" sz="1400" smtClean="0">
                <a:latin typeface="Huawei Sans" panose="020C0503030203020204" pitchFamily="34" charset="0"/>
                <a:ea typeface="方正兰亭黑简体" panose="02000000000000000000" pitchFamily="2" charset="-122"/>
                <a:sym typeface="Huawei Sans" panose="020C0503030203020204" pitchFamily="34" charset="0"/>
              </a:rPr>
              <a:t>interfaces.</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文本框 57"/>
          <p:cNvSpPr txBox="1"/>
          <p:nvPr/>
        </p:nvSpPr>
        <p:spPr>
          <a:xfrm>
            <a:off x="6696015" y="3156414"/>
            <a:ext cx="4764581" cy="307777"/>
          </a:xfrm>
          <a:prstGeom prst="rect">
            <a:avLst/>
          </a:prstGeom>
          <a:noFill/>
        </p:spPr>
        <p:txBody>
          <a:bodyPr wrap="square" rtlCol="0">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(Optional) SFC policy </a:t>
            </a:r>
            <a:r>
              <a:rPr lang="en-US" sz="1400">
                <a:latin typeface="Huawei Sans" panose="020C0503030203020204" pitchFamily="34" charset="0"/>
                <a:ea typeface="方正兰亭黑简体" panose="02000000000000000000" pitchFamily="2" charset="-122"/>
                <a:sym typeface="Huawei Sans" panose="020C0503030203020204" pitchFamily="34" charset="0"/>
              </a:rPr>
              <a:t>management </a:t>
            </a:r>
            <a:r>
              <a:rPr lang="en-US" sz="1400" smtClean="0">
                <a:latin typeface="Huawei Sans" panose="020C0503030203020204" pitchFamily="34" charset="0"/>
                <a:ea typeface="方正兰亭黑简体" panose="02000000000000000000" pitchFamily="2" charset="-122"/>
                <a:sym typeface="Huawei Sans" panose="020C0503030203020204" pitchFamily="34" charset="0"/>
              </a:rPr>
              <a:t>interfaces.</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Oval 4"/>
          <p:cNvSpPr>
            <a:spLocks noChangeAspect="1"/>
          </p:cNvSpPr>
          <p:nvPr/>
        </p:nvSpPr>
        <p:spPr>
          <a:xfrm>
            <a:off x="6420036" y="3836780"/>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Oval 4"/>
          <p:cNvSpPr>
            <a:spLocks noChangeAspect="1"/>
          </p:cNvSpPr>
          <p:nvPr/>
        </p:nvSpPr>
        <p:spPr>
          <a:xfrm>
            <a:off x="6420036" y="4452558"/>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5</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文本框 60"/>
          <p:cNvSpPr txBox="1"/>
          <p:nvPr/>
        </p:nvSpPr>
        <p:spPr>
          <a:xfrm>
            <a:off x="6696015" y="3768482"/>
            <a:ext cx="5198977" cy="307777"/>
          </a:xfrm>
          <a:prstGeom prst="rect">
            <a:avLst/>
          </a:prstGeom>
          <a:noFill/>
        </p:spPr>
        <p:txBody>
          <a:bodyPr wrap="square" rtlCol="0">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EPG </a:t>
            </a:r>
            <a:r>
              <a:rPr lang="en-US" sz="1400">
                <a:latin typeface="Huawei Sans" panose="020C0503030203020204" pitchFamily="34" charset="0"/>
                <a:ea typeface="方正兰亭黑简体" panose="02000000000000000000" pitchFamily="2" charset="-122"/>
                <a:sym typeface="Huawei Sans" panose="020C0503030203020204" pitchFamily="34" charset="0"/>
              </a:rPr>
              <a:t>management </a:t>
            </a:r>
            <a:r>
              <a:rPr lang="en-US" sz="1400" smtClean="0">
                <a:latin typeface="Huawei Sans" panose="020C0503030203020204" pitchFamily="34" charset="0"/>
                <a:ea typeface="方正兰亭黑简体" panose="02000000000000000000" pitchFamily="2" charset="-122"/>
                <a:sym typeface="Huawei Sans" panose="020C0503030203020204" pitchFamily="34" charset="0"/>
              </a:rPr>
              <a:t>interfaces.</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p:cNvSpPr txBox="1"/>
          <p:nvPr/>
        </p:nvSpPr>
        <p:spPr>
          <a:xfrm>
            <a:off x="6696015" y="4380550"/>
            <a:ext cx="4764581" cy="738664"/>
          </a:xfrm>
          <a:prstGeom prst="rect">
            <a:avLst/>
          </a:prstGeom>
          <a:noFill/>
        </p:spPr>
        <p:txBody>
          <a:bodyPr wrap="square" rtlCol="0">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SFC application instance management interface, which is associated with an SFC profile, source EPG, and destination EPG.</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1" name="直接箭头连接符 70"/>
          <p:cNvCxnSpPr/>
          <p:nvPr/>
        </p:nvCxnSpPr>
        <p:spPr bwMode="auto">
          <a:xfrm>
            <a:off x="3115319" y="2220266"/>
            <a:ext cx="1" cy="289211"/>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cxnSp>
        <p:nvCxnSpPr>
          <p:cNvPr id="72" name="直接箭头连接符 71"/>
          <p:cNvCxnSpPr/>
          <p:nvPr/>
        </p:nvCxnSpPr>
        <p:spPr bwMode="auto">
          <a:xfrm flipH="1">
            <a:off x="3115319" y="5646321"/>
            <a:ext cx="1" cy="289208"/>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sp>
        <p:nvSpPr>
          <p:cNvPr id="73" name="圆角矩形 72"/>
          <p:cNvSpPr/>
          <p:nvPr/>
        </p:nvSpPr>
        <p:spPr bwMode="auto">
          <a:xfrm>
            <a:off x="2674270" y="1824266"/>
            <a:ext cx="882098" cy="396000"/>
          </a:xfrm>
          <a:prstGeom prst="roundRect">
            <a:avLst>
              <a:gd name="adj" fmla="val 50000"/>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spcBef>
                <a:spcPts val="0"/>
              </a:spcBef>
              <a:spcAft>
                <a:spcPts val="0"/>
              </a:spcAft>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Start</a:t>
            </a:r>
          </a:p>
        </p:txBody>
      </p:sp>
      <p:sp>
        <p:nvSpPr>
          <p:cNvPr id="74" name="圆角矩形 73"/>
          <p:cNvSpPr/>
          <p:nvPr/>
        </p:nvSpPr>
        <p:spPr bwMode="auto">
          <a:xfrm>
            <a:off x="2674270" y="5935529"/>
            <a:ext cx="882098" cy="396000"/>
          </a:xfrm>
          <a:prstGeom prst="roundRect">
            <a:avLst>
              <a:gd name="adj" fmla="val 50000"/>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spcBef>
                <a:spcPts val="0"/>
              </a:spcBef>
              <a:spcAft>
                <a:spcPts val="0"/>
              </a:spcAft>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End</a:t>
            </a:r>
          </a:p>
        </p:txBody>
      </p:sp>
      <p:sp>
        <p:nvSpPr>
          <p:cNvPr id="75" name="文本框 74"/>
          <p:cNvSpPr txBox="1"/>
          <p:nvPr/>
        </p:nvSpPr>
        <p:spPr>
          <a:xfrm>
            <a:off x="2158746" y="2509477"/>
            <a:ext cx="1913147" cy="396000"/>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3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Create a logical network instance</a:t>
            </a:r>
          </a:p>
        </p:txBody>
      </p:sp>
      <p:sp>
        <p:nvSpPr>
          <p:cNvPr id="76" name="文本框 75"/>
          <p:cNvSpPr txBox="1"/>
          <p:nvPr/>
        </p:nvSpPr>
        <p:spPr>
          <a:xfrm>
            <a:off x="2158746" y="3194688"/>
            <a:ext cx="1913147" cy="396000"/>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200">
                <a:solidFill>
                  <a:schemeClr val="tx1"/>
                </a:solidFill>
                <a:latin typeface="Aria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Create an SFC profile</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文本框 76"/>
          <p:cNvSpPr txBox="1"/>
          <p:nvPr/>
        </p:nvSpPr>
        <p:spPr>
          <a:xfrm>
            <a:off x="2158746" y="3879899"/>
            <a:ext cx="1913147" cy="396000"/>
          </a:xfrm>
          <a:prstGeom prst="round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200">
                <a:solidFill>
                  <a:schemeClr val="tx1"/>
                </a:solidFill>
                <a:latin typeface="Arial"/>
              </a:defRPr>
            </a:lvl1pPr>
          </a:lstStyle>
          <a:p>
            <a:pPr fontAlgn="ctr"/>
            <a:r>
              <a:rPr lang="en-US"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Create an SFC policy template</a:t>
            </a:r>
          </a:p>
        </p:txBody>
      </p:sp>
      <p:sp>
        <p:nvSpPr>
          <p:cNvPr id="78" name="文本框 77"/>
          <p:cNvSpPr txBox="1"/>
          <p:nvPr/>
        </p:nvSpPr>
        <p:spPr>
          <a:xfrm>
            <a:off x="2158746" y="4565110"/>
            <a:ext cx="1913147" cy="396000"/>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200">
                <a:solidFill>
                  <a:schemeClr val="tx1"/>
                </a:solidFill>
                <a:latin typeface="Aria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Create a source EPG and a destination EPG</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文本框 78"/>
          <p:cNvSpPr txBox="1"/>
          <p:nvPr/>
        </p:nvSpPr>
        <p:spPr>
          <a:xfrm>
            <a:off x="2150863" y="5250321"/>
            <a:ext cx="1928913" cy="396000"/>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200">
                <a:solidFill>
                  <a:schemeClr val="tx1"/>
                </a:solidFill>
                <a:latin typeface="Aria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Create an SFC application instance</a:t>
            </a:r>
          </a:p>
        </p:txBody>
      </p:sp>
      <p:cxnSp>
        <p:nvCxnSpPr>
          <p:cNvPr id="82" name="直接箭头连接符 81"/>
          <p:cNvCxnSpPr/>
          <p:nvPr/>
        </p:nvCxnSpPr>
        <p:spPr bwMode="auto">
          <a:xfrm>
            <a:off x="3115319" y="2905477"/>
            <a:ext cx="0" cy="289211"/>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cxnSp>
        <p:nvCxnSpPr>
          <p:cNvPr id="83" name="直接箭头连接符 82"/>
          <p:cNvCxnSpPr/>
          <p:nvPr/>
        </p:nvCxnSpPr>
        <p:spPr bwMode="auto">
          <a:xfrm>
            <a:off x="3115319" y="3590688"/>
            <a:ext cx="0" cy="289211"/>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cxnSp>
        <p:nvCxnSpPr>
          <p:cNvPr id="84" name="直接箭头连接符 83"/>
          <p:cNvCxnSpPr/>
          <p:nvPr/>
        </p:nvCxnSpPr>
        <p:spPr bwMode="auto">
          <a:xfrm>
            <a:off x="3115319" y="4275899"/>
            <a:ext cx="0" cy="289211"/>
          </a:xfrm>
          <a:prstGeom prst="straightConnector1">
            <a:avLst/>
          </a:prstGeom>
          <a:solidFill>
            <a:schemeClr val="accent1"/>
          </a:solidFill>
          <a:ln w="15875" cap="flat" cmpd="sng" algn="ctr">
            <a:solidFill>
              <a:schemeClr val="tx1"/>
            </a:solidFill>
            <a:prstDash val="solid"/>
            <a:round/>
            <a:headEnd type="none" w="med" len="med"/>
            <a:tailEnd type="triangle"/>
          </a:ln>
          <a:effectLst/>
        </p:spPr>
      </p:cxnSp>
      <p:cxnSp>
        <p:nvCxnSpPr>
          <p:cNvPr id="85" name="肘形连接符 84"/>
          <p:cNvCxnSpPr>
            <a:endCxn id="79" idx="0"/>
          </p:cNvCxnSpPr>
          <p:nvPr/>
        </p:nvCxnSpPr>
        <p:spPr bwMode="auto">
          <a:xfrm rot="5400000">
            <a:off x="2980239" y="5108890"/>
            <a:ext cx="282862" cy="0"/>
          </a:xfrm>
          <a:prstGeom prst="bentConnector3">
            <a:avLst>
              <a:gd name="adj1" fmla="val 50000"/>
            </a:avLst>
          </a:prstGeom>
          <a:solidFill>
            <a:schemeClr val="accent1"/>
          </a:solidFill>
          <a:ln w="15875" cap="flat" cmpd="sng" algn="ctr">
            <a:solidFill>
              <a:schemeClr val="tx1"/>
            </a:solidFill>
            <a:prstDash val="solid"/>
            <a:round/>
            <a:headEnd type="none" w="med" len="med"/>
            <a:tailEnd type="triangle"/>
          </a:ln>
          <a:effectLst/>
        </p:spPr>
      </p:cxnSp>
      <p:sp>
        <p:nvSpPr>
          <p:cNvPr id="91" name="文本框 90"/>
          <p:cNvSpPr txBox="1"/>
          <p:nvPr/>
        </p:nvSpPr>
        <p:spPr>
          <a:xfrm>
            <a:off x="4109779" y="1824266"/>
            <a:ext cx="923729" cy="237657"/>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2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Mandatory</a:t>
            </a:r>
          </a:p>
        </p:txBody>
      </p:sp>
      <p:sp>
        <p:nvSpPr>
          <p:cNvPr id="92" name="文本框 91"/>
          <p:cNvSpPr txBox="1"/>
          <p:nvPr/>
        </p:nvSpPr>
        <p:spPr>
          <a:xfrm>
            <a:off x="5081637" y="1824266"/>
            <a:ext cx="762335" cy="237657"/>
          </a:xfrm>
          <a:prstGeom prst="round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defPPr>
            <a:lvl1pPr algn="ctr" fontAlgn="auto">
              <a:spcBef>
                <a:spcPts val="0"/>
              </a:spcBef>
              <a:spcAft>
                <a:spcPts val="0"/>
              </a:spcAft>
              <a:defRPr sz="1200">
                <a:latin typeface="Arial"/>
                <a:ea typeface="+mn-ea"/>
              </a:defRPr>
            </a:lvl1pPr>
            <a:lvl2pPr>
              <a:defRPr>
                <a:solidFill>
                  <a:schemeClr val="lt1"/>
                </a:solidFill>
                <a:latin typeface="Arial"/>
                <a:ea typeface="+mn-ea"/>
              </a:defRPr>
            </a:lvl2pPr>
            <a:lvl3pPr>
              <a:defRPr>
                <a:solidFill>
                  <a:schemeClr val="lt1"/>
                </a:solidFill>
                <a:latin typeface="Arial"/>
                <a:ea typeface="+mn-ea"/>
              </a:defRPr>
            </a:lvl3pPr>
            <a:lvl4pPr>
              <a:defRPr>
                <a:solidFill>
                  <a:schemeClr val="lt1"/>
                </a:solidFill>
                <a:latin typeface="Arial"/>
                <a:ea typeface="+mn-ea"/>
              </a:defRPr>
            </a:lvl4pPr>
            <a:lvl5pPr>
              <a:defRPr>
                <a:solidFill>
                  <a:schemeClr val="lt1"/>
                </a:solidFill>
                <a:latin typeface="Arial"/>
                <a:ea typeface="+mn-ea"/>
              </a:defRPr>
            </a:lvl5pPr>
            <a:lvl6pPr>
              <a:defRPr>
                <a:solidFill>
                  <a:schemeClr val="lt1"/>
                </a:solidFill>
                <a:latin typeface="Arial"/>
                <a:ea typeface="+mn-ea"/>
              </a:defRPr>
            </a:lvl6pPr>
            <a:lvl7pPr>
              <a:defRPr>
                <a:solidFill>
                  <a:schemeClr val="lt1"/>
                </a:solidFill>
                <a:latin typeface="Arial"/>
                <a:ea typeface="+mn-ea"/>
              </a:defRPr>
            </a:lvl7pPr>
            <a:lvl8pPr>
              <a:defRPr>
                <a:solidFill>
                  <a:schemeClr val="lt1"/>
                </a:solidFill>
                <a:latin typeface="Arial"/>
                <a:ea typeface="+mn-ea"/>
              </a:defRPr>
            </a:lvl8pPr>
            <a:lvl9pPr>
              <a:defRPr>
                <a:solidFill>
                  <a:schemeClr val="lt1"/>
                </a:solidFill>
                <a:latin typeface="Arial"/>
                <a:ea typeface="+mn-ea"/>
              </a:defRPr>
            </a:lvl9pPr>
          </a:lstStyle>
          <a:p>
            <a:pPr fontAlgn="ctr"/>
            <a:r>
              <a:rPr lang="en-US"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Optional</a:t>
            </a:r>
          </a:p>
        </p:txBody>
      </p:sp>
      <p:sp>
        <p:nvSpPr>
          <p:cNvPr id="63" name="Oval 4"/>
          <p:cNvSpPr>
            <a:spLocks noChangeAspect="1"/>
          </p:cNvSpPr>
          <p:nvPr/>
        </p:nvSpPr>
        <p:spPr>
          <a:xfrm>
            <a:off x="1773672" y="5306310"/>
            <a:ext cx="233175" cy="23317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5</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1633996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a:sym typeface="Huawei Sans" panose="020C0503030203020204" pitchFamily="34" charset="0"/>
              </a:rPr>
              <a:t>Microsegmentations and SFCs use the same service model. The API orchestration logic used for creating a microsegmentation is the same as that used for creating an SFC. </a:t>
            </a:r>
          </a:p>
          <a:p>
            <a:r>
              <a:rPr lang="en-US">
                <a:sym typeface="Huawei Sans" panose="020C0503030203020204" pitchFamily="34" charset="0"/>
              </a:rPr>
              <a:t>Learn the mapping between SFC service modules and RESTful APIs.</a:t>
            </a:r>
            <a:endParaRPr lang="en-US" altLang="zh-CN">
              <a:sym typeface="Huawei Sans" panose="020C0503030203020204" pitchFamily="34" charset="0"/>
            </a:endParaRPr>
          </a:p>
          <a:p>
            <a:r>
              <a:rPr lang="en-US">
                <a:sym typeface="Huawei Sans" panose="020C0503030203020204" pitchFamily="34" charset="0"/>
              </a:rPr>
              <a:t>In the scenario where an SFC API is used to orchestrate an SFC and a microsegmentation, you need to use a Neutron API or VPC API to create a VPC and the corresponding network object instances.</a:t>
            </a:r>
          </a:p>
          <a:p>
            <a:endParaRPr lang="en-US" altLang="zh-CN">
              <a:sym typeface="Huawei Sans" panose="020C0503030203020204" pitchFamily="34" charset="0"/>
            </a:endParaRPr>
          </a:p>
          <a:p>
            <a:endParaRPr lang="en-US" altLang="zh-CN" dirty="0">
              <a:sym typeface="Huawei Sans" panose="020C0503030203020204" pitchFamily="34" charset="0"/>
            </a:endParaRPr>
          </a:p>
        </p:txBody>
      </p:sp>
    </p:spTree>
    <p:extLst>
      <p:ext uri="{BB962C8B-B14F-4D97-AF65-F5344CB8AC3E}">
        <p14:creationId xmlns:p14="http://schemas.microsoft.com/office/powerpoint/2010/main" val="172105986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pPr marL="457017" indent="-457017" fontAlgn="auto"/>
            <a:r>
              <a:rPr lang="en-US" b="1"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b="1" dirty="0">
                <a:latin typeface="Huawei Sans" panose="020C0503030203020204" pitchFamily="34" charset="0"/>
                <a:ea typeface="方正兰亭黑简体" panose="02000000000000000000" pitchFamily="2" charset="-122"/>
                <a:sym typeface="Huawei Sans" panose="020C0503030203020204" pitchFamily="34" charset="0"/>
              </a:rPr>
              <a:t> NCE-Fabric Overview</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General Restrictions and Specifications of </a:t>
            </a:r>
            <a:r>
              <a:rPr lang="en-US" dirty="0" err="1">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iMaster</a:t>
            </a:r>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 NCE-Fabric Open APIs</a:t>
            </a:r>
          </a:p>
          <a:p>
            <a:pPr marL="457017" indent="-457017" fontAlgn="auto"/>
            <a:r>
              <a:rPr lang="en-US" dirty="0" err="1">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iMaster</a:t>
            </a:r>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 NCE-Fabric Open APIs and Application Scenarios</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Example of Invoking Neutron APIs for Intra-VPC Communication</a:t>
            </a:r>
          </a:p>
        </p:txBody>
      </p:sp>
    </p:spTree>
    <p:extLst>
      <p:ext uri="{BB962C8B-B14F-4D97-AF65-F5344CB8AC3E}">
        <p14:creationId xmlns:p14="http://schemas.microsoft.com/office/powerpoint/2010/main" val="85501551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pPr marL="457017" indent="-457017" fontAlgn="auto"/>
            <a:r>
              <a:rPr lang="en-US" dirty="0" err="1">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iMaster</a:t>
            </a:r>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 NCE-Fabric Overview</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General Restrictions and Specifications of </a:t>
            </a:r>
            <a:r>
              <a:rPr lang="en-US" dirty="0" err="1">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iMaster</a:t>
            </a:r>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 NCE-Fabric Open APIs</a:t>
            </a:r>
          </a:p>
          <a:p>
            <a:pPr marL="457017" indent="-457017" fontAlgn="auto"/>
            <a:r>
              <a:rPr lang="en-US" b="1"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b="1" dirty="0">
                <a:latin typeface="Huawei Sans" panose="020C0503030203020204" pitchFamily="34" charset="0"/>
                <a:ea typeface="方正兰亭黑简体" panose="02000000000000000000" pitchFamily="2" charset="-122"/>
                <a:sym typeface="Huawei Sans" panose="020C0503030203020204" pitchFamily="34" charset="0"/>
              </a:rPr>
              <a:t> NCE-Fabric Open APIs and Application Scenarios</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a:p>
            <a:pPr lvl="1"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Northbound Open Neutron APIs</a:t>
            </a:r>
          </a:p>
          <a:p>
            <a:pPr lvl="1"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Northbound Open APIs for VPC Services</a:t>
            </a:r>
          </a:p>
          <a:p>
            <a:pPr lvl="1"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Northbound Open APIs for Multicast VPC Services</a:t>
            </a:r>
          </a:p>
          <a:p>
            <a:pPr lvl="1"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Northbound Open APIs for SFCs</a:t>
            </a:r>
          </a:p>
          <a:p>
            <a:pPr lvl="1" fontAlgn="auto">
              <a:buFont typeface="微软雅黑" panose="020B0503020204020204" pitchFamily="34" charset="-122"/>
              <a:buChar char="▪"/>
            </a:pPr>
            <a:r>
              <a:rPr lang="en-US" b="1" dirty="0">
                <a:latin typeface="Huawei Sans" panose="020C0503030203020204" pitchFamily="34" charset="0"/>
                <a:ea typeface="方正兰亭黑简体" panose="02000000000000000000" pitchFamily="2" charset="-122"/>
                <a:sym typeface="Huawei Sans" panose="020C0503030203020204" pitchFamily="34" charset="0"/>
              </a:rPr>
              <a:t>Other Open APIs</a:t>
            </a: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Example of Invoking Neutron APIs for Intra-VPC Communication</a:t>
            </a:r>
          </a:p>
        </p:txBody>
      </p:sp>
    </p:spTree>
    <p:extLst>
      <p:ext uri="{BB962C8B-B14F-4D97-AF65-F5344CB8AC3E}">
        <p14:creationId xmlns:p14="http://schemas.microsoft.com/office/powerpoint/2010/main" val="312467332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sym typeface="Huawei Sans" panose="020C0503030203020204" pitchFamily="34" charset="0"/>
              </a:rPr>
              <a:t>Mapping Between Other Service Modules and RESTful APIs</a:t>
            </a:r>
            <a:endParaRPr lang="en-US" dirty="0">
              <a:sym typeface="Huawei Sans" panose="020C0503030203020204" pitchFamily="34"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2476325897"/>
              </p:ext>
            </p:extLst>
          </p:nvPr>
        </p:nvGraphicFramePr>
        <p:xfrm>
          <a:off x="446088" y="1233488"/>
          <a:ext cx="11233247" cy="5188500"/>
        </p:xfrm>
        <a:graphic>
          <a:graphicData uri="http://schemas.openxmlformats.org/drawingml/2006/table">
            <a:tbl>
              <a:tblPr firstRow="1" firstCol="1" lastRow="1" lastCol="1" bandRow="1" bandCol="1">
                <a:tableStyleId>{5940675A-B579-460E-94D1-54222C63F5DA}</a:tableStyleId>
              </a:tblPr>
              <a:tblGrid>
                <a:gridCol w="953054">
                  <a:extLst>
                    <a:ext uri="{9D8B030D-6E8A-4147-A177-3AD203B41FA5}">
                      <a16:colId xmlns="" xmlns:a16="http://schemas.microsoft.com/office/drawing/2014/main" val="20000"/>
                    </a:ext>
                  </a:extLst>
                </a:gridCol>
                <a:gridCol w="1033302">
                  <a:extLst>
                    <a:ext uri="{9D8B030D-6E8A-4147-A177-3AD203B41FA5}">
                      <a16:colId xmlns="" xmlns:a16="http://schemas.microsoft.com/office/drawing/2014/main" val="20001"/>
                    </a:ext>
                  </a:extLst>
                </a:gridCol>
                <a:gridCol w="5922352">
                  <a:extLst>
                    <a:ext uri="{9D8B030D-6E8A-4147-A177-3AD203B41FA5}">
                      <a16:colId xmlns="" xmlns:a16="http://schemas.microsoft.com/office/drawing/2014/main" val="20002"/>
                    </a:ext>
                  </a:extLst>
                </a:gridCol>
                <a:gridCol w="3324539">
                  <a:extLst>
                    <a:ext uri="{9D8B030D-6E8A-4147-A177-3AD203B41FA5}">
                      <a16:colId xmlns="" xmlns:a16="http://schemas.microsoft.com/office/drawing/2014/main" val="20003"/>
                    </a:ext>
                  </a:extLst>
                </a:gridCol>
              </a:tblGrid>
              <a:tr h="424720">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l" fontAlgn="ctr"/>
                      <a:r>
                        <a:rPr lang="en-US" sz="105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Interface Type</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l" fontAlgn="ctr"/>
                      <a:r>
                        <a:rPr lang="en-US" sz="105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Service Module</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05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Description</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l" fontAlgn="ctr"/>
                      <a:r>
                        <a:rPr lang="en-US" sz="105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Access Path</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extLst>
                  <a:ext uri="{0D108BD9-81ED-4DB2-BD59-A6C34878D82A}">
                    <a16:rowId xmlns="" xmlns:a16="http://schemas.microsoft.com/office/drawing/2014/main" val="10000"/>
                  </a:ext>
                </a:extLst>
              </a:tr>
              <a:tr h="424720">
                <a:tc rowSpan="3">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l" fontAlgn="ctr"/>
                      <a:r>
                        <a:rPr lang="en-US" sz="1050" dirty="0">
                          <a:latin typeface="Huawei Sans" panose="020C0503030203020204" pitchFamily="34" charset="0"/>
                          <a:ea typeface="方正兰亭黑简体" panose="02000000000000000000" pitchFamily="2" charset="-122"/>
                          <a:sym typeface="Huawei Sans" panose="020C0503030203020204" pitchFamily="34" charset="0"/>
                        </a:rPr>
                        <a:t>Underlay configuration</a:t>
                      </a:r>
                      <a:endParaRPr lang="en-US" sz="105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l" fontAlgn="ctr"/>
                      <a:r>
                        <a:rPr lang="en-US" sz="1050" dirty="0">
                          <a:latin typeface="Huawei Sans" panose="020C0503030203020204" pitchFamily="34" charset="0"/>
                          <a:ea typeface="方正兰亭黑简体" panose="02000000000000000000" pitchFamily="2" charset="-122"/>
                          <a:sym typeface="Huawei Sans" panose="020C0503030203020204" pitchFamily="34" charset="0"/>
                        </a:rPr>
                        <a:t>M-LAG</a:t>
                      </a:r>
                      <a:endParaRPr lang="en-US" altLang="zh-CN" sz="105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en-US" sz="1050" dirty="0">
                          <a:latin typeface="Huawei Sans" panose="020C0503030203020204" pitchFamily="34" charset="0"/>
                          <a:ea typeface="方正兰亭黑简体" panose="02000000000000000000" pitchFamily="2" charset="-122"/>
                          <a:sym typeface="Huawei Sans" panose="020C0503030203020204" pitchFamily="34" charset="0"/>
                        </a:rPr>
                        <a:t>Configure the trunk module, status, and trunk member interfaces.</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050" dirty="0">
                          <a:latin typeface="Huawei Sans" panose="020C0503030203020204" pitchFamily="34" charset="0"/>
                          <a:ea typeface="方正兰亭黑简体" panose="02000000000000000000" pitchFamily="2" charset="-122"/>
                          <a:sym typeface="Huawei Sans" panose="020C0503030203020204" pitchFamily="34" charset="0"/>
                        </a:rPr>
                        <a:t>https://{</a:t>
                      </a:r>
                      <a:r>
                        <a:rPr lang="en-US" sz="1050"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050" dirty="0">
                          <a:latin typeface="Huawei Sans" panose="020C0503030203020204" pitchFamily="34" charset="0"/>
                          <a:ea typeface="方正兰亭黑简体" panose="02000000000000000000" pitchFamily="2" charset="-122"/>
                          <a:sym typeface="Huawei Sans" panose="020C0503030203020204" pitchFamily="34" charset="0"/>
                        </a:rPr>
                        <a:t>}:{port}/</a:t>
                      </a:r>
                      <a:r>
                        <a:rPr lang="en-US" sz="1050" dirty="0" err="1">
                          <a:latin typeface="Huawei Sans" panose="020C0503030203020204" pitchFamily="34" charset="0"/>
                          <a:ea typeface="方正兰亭黑简体" panose="02000000000000000000" pitchFamily="2" charset="-122"/>
                          <a:sym typeface="Huawei Sans" panose="020C0503030203020204" pitchFamily="34" charset="0"/>
                        </a:rPr>
                        <a:t>sdn</a:t>
                      </a:r>
                      <a:r>
                        <a:rPr lang="en-US" sz="1050" dirty="0">
                          <a:latin typeface="Huawei Sans" panose="020C0503030203020204" pitchFamily="34" charset="0"/>
                          <a:ea typeface="方正兰亭黑简体" panose="02000000000000000000" pitchFamily="2" charset="-122"/>
                          <a:sym typeface="Huawei Sans" panose="020C0503030203020204" pitchFamily="34" charset="0"/>
                        </a:rPr>
                        <a:t>/</a:t>
                      </a:r>
                      <a:r>
                        <a:rPr lang="en-US" sz="1050" dirty="0" err="1">
                          <a:latin typeface="Huawei Sans" panose="020C0503030203020204" pitchFamily="34" charset="0"/>
                          <a:ea typeface="方正兰亭黑简体" panose="02000000000000000000" pitchFamily="2" charset="-122"/>
                          <a:sym typeface="Huawei Sans" panose="020C0503030203020204" pitchFamily="34" charset="0"/>
                        </a:rPr>
                        <a:t>acdcn</a:t>
                      </a:r>
                      <a:r>
                        <a:rPr lang="en-US" sz="1050" dirty="0">
                          <a:latin typeface="Huawei Sans" panose="020C0503030203020204" pitchFamily="34" charset="0"/>
                          <a:ea typeface="方正兰亭黑简体" panose="02000000000000000000" pitchFamily="2" charset="-122"/>
                          <a:sym typeface="Huawei Sans" panose="020C0503030203020204" pitchFamily="34" charset="0"/>
                        </a:rPr>
                        <a:t>/v3/underlay/</a:t>
                      </a:r>
                      <a:r>
                        <a:rPr lang="en-US" sz="1050" dirty="0" err="1">
                          <a:latin typeface="Huawei Sans" panose="020C0503030203020204" pitchFamily="34" charset="0"/>
                          <a:ea typeface="方正兰亭黑简体" panose="02000000000000000000" pitchFamily="2" charset="-122"/>
                          <a:sym typeface="Huawei Sans" panose="020C0503030203020204" pitchFamily="34" charset="0"/>
                        </a:rPr>
                        <a:t>ethTrunk</a:t>
                      </a:r>
                      <a:r>
                        <a:rPr lang="en-US" sz="1050" dirty="0">
                          <a:latin typeface="Huawei Sans" panose="020C0503030203020204" pitchFamily="34" charset="0"/>
                          <a:ea typeface="方正兰亭黑简体" panose="02000000000000000000" pitchFamily="2" charset="-122"/>
                          <a:sym typeface="Huawei Sans" panose="020C0503030203020204" pitchFamily="34" charset="0"/>
                        </a:rPr>
                        <a:t>-configure/......</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1"/>
                  </a:ext>
                </a:extLst>
              </a:tr>
              <a:tr h="424720">
                <a:tc vMerge="1">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algn="l" defTabSz="914400" rtl="0" eaLnBrk="1" latinLnBrk="0" hangingPunct="1"/>
                      <a:endParaRPr lang="zh-CN" altLang="en-US" sz="1200" kern="1200" dirty="0">
                        <a:solidFill>
                          <a:schemeClr val="tx1"/>
                        </a:solidFill>
                        <a:effectLst/>
                        <a:latin typeface="Arial"/>
                        <a:ea typeface="+mn-ea"/>
                        <a:cs typeface="+mn-cs"/>
                      </a:endParaRP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050" dirty="0">
                          <a:latin typeface="Huawei Sans" panose="020C0503030203020204" pitchFamily="34" charset="0"/>
                          <a:ea typeface="方正兰亭黑简体" panose="02000000000000000000" pitchFamily="2" charset="-122"/>
                          <a:sym typeface="Huawei Sans" panose="020C0503030203020204" pitchFamily="34" charset="0"/>
                        </a:rPr>
                        <a:t>Batch configuration</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050" dirty="0">
                          <a:latin typeface="Huawei Sans" panose="020C0503030203020204" pitchFamily="34" charset="0"/>
                          <a:ea typeface="方正兰亭黑简体" panose="02000000000000000000" pitchFamily="2" charset="-122"/>
                          <a:sym typeface="Huawei Sans" panose="020C0503030203020204" pitchFamily="34" charset="0"/>
                        </a:rPr>
                        <a:t>Deliver configurations to multiple devices in batches.</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050" dirty="0">
                          <a:latin typeface="Huawei Sans" panose="020C0503030203020204" pitchFamily="34" charset="0"/>
                          <a:ea typeface="方正兰亭黑简体" panose="02000000000000000000" pitchFamily="2" charset="-122"/>
                          <a:sym typeface="Huawei Sans" panose="020C0503030203020204" pitchFamily="34" charset="0"/>
                        </a:rPr>
                        <a:t>https://{ip}:{port} /controller/dc/v3/underlay/commands/execute</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2"/>
                  </a:ext>
                </a:extLst>
              </a:tr>
              <a:tr h="265941">
                <a:tc vMerge="1">
                  <a:txBody>
                    <a:bodyPr/>
                    <a:lstStyle/>
                    <a:p>
                      <a:pPr marL="0" algn="l" defTabSz="914400" rtl="0" eaLnBrk="1" latinLnBrk="0" hangingPunct="1"/>
                      <a:endParaRPr lang="zh-CN" altLang="en-US" sz="1200" kern="1200" dirty="0">
                        <a:solidFill>
                          <a:schemeClr val="tx1"/>
                        </a:solidFill>
                        <a:effectLst/>
                        <a:latin typeface="Arial"/>
                        <a:ea typeface="+mn-ea"/>
                        <a:cs typeface="+mn-cs"/>
                      </a:endParaRP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050" dirty="0">
                          <a:latin typeface="Huawei Sans" panose="020C0503030203020204" pitchFamily="34" charset="0"/>
                          <a:ea typeface="方正兰亭黑简体" panose="02000000000000000000" pitchFamily="2" charset="-122"/>
                          <a:sym typeface="Huawei Sans" panose="020C0503030203020204" pitchFamily="34" charset="0"/>
                        </a:rPr>
                        <a:t>ZTP</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050" dirty="0">
                          <a:latin typeface="Huawei Sans" panose="020C0503030203020204" pitchFamily="34" charset="0"/>
                          <a:ea typeface="方正兰亭黑简体" panose="02000000000000000000" pitchFamily="2" charset="-122"/>
                          <a:sym typeface="Huawei Sans" panose="020C0503030203020204" pitchFamily="34" charset="0"/>
                        </a:rPr>
                        <a:t>Automatically deploy underlay functions.</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050" dirty="0">
                          <a:latin typeface="Huawei Sans" panose="020C0503030203020204" pitchFamily="34" charset="0"/>
                          <a:ea typeface="方正兰亭黑简体" panose="02000000000000000000" pitchFamily="2" charset="-122"/>
                          <a:sym typeface="Huawei Sans" panose="020C0503030203020204" pitchFamily="34" charset="0"/>
                        </a:rPr>
                        <a:t>https://{</a:t>
                      </a:r>
                      <a:r>
                        <a:rPr lang="en-US" sz="1050"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050" dirty="0">
                          <a:latin typeface="Huawei Sans" panose="020C0503030203020204" pitchFamily="34" charset="0"/>
                          <a:ea typeface="方正兰亭黑简体" panose="02000000000000000000" pitchFamily="2" charset="-122"/>
                          <a:sym typeface="Huawei Sans" panose="020C0503030203020204" pitchFamily="34" charset="0"/>
                        </a:rPr>
                        <a:t>}:{port}/</a:t>
                      </a:r>
                      <a:r>
                        <a:rPr lang="en-US" sz="1050" dirty="0" err="1">
                          <a:latin typeface="Huawei Sans" panose="020C0503030203020204" pitchFamily="34" charset="0"/>
                          <a:ea typeface="方正兰亭黑简体" panose="02000000000000000000" pitchFamily="2" charset="-122"/>
                          <a:sym typeface="Huawei Sans" panose="020C0503030203020204" pitchFamily="34" charset="0"/>
                        </a:rPr>
                        <a:t>sdn</a:t>
                      </a:r>
                      <a:r>
                        <a:rPr lang="en-US" sz="1050" dirty="0">
                          <a:latin typeface="Huawei Sans" panose="020C0503030203020204" pitchFamily="34" charset="0"/>
                          <a:ea typeface="方正兰亭黑简体" panose="02000000000000000000" pitchFamily="2" charset="-122"/>
                          <a:sym typeface="Huawei Sans" panose="020C0503030203020204" pitchFamily="34" charset="0"/>
                        </a:rPr>
                        <a:t>/</a:t>
                      </a:r>
                      <a:r>
                        <a:rPr lang="en-US" sz="1050" dirty="0" err="1">
                          <a:latin typeface="Huawei Sans" panose="020C0503030203020204" pitchFamily="34" charset="0"/>
                          <a:ea typeface="方正兰亭黑简体" panose="02000000000000000000" pitchFamily="2" charset="-122"/>
                          <a:sym typeface="Huawei Sans" panose="020C0503030203020204" pitchFamily="34" charset="0"/>
                        </a:rPr>
                        <a:t>acdcn</a:t>
                      </a:r>
                      <a:r>
                        <a:rPr lang="en-US" sz="1050" dirty="0">
                          <a:latin typeface="Huawei Sans" panose="020C0503030203020204" pitchFamily="34" charset="0"/>
                          <a:ea typeface="方正兰亭黑简体" panose="02000000000000000000" pitchFamily="2" charset="-122"/>
                          <a:sym typeface="Huawei Sans" panose="020C0503030203020204" pitchFamily="34" charset="0"/>
                        </a:rPr>
                        <a:t>/v3/underlay/</a:t>
                      </a:r>
                      <a:r>
                        <a:rPr lang="en-US" sz="1050" dirty="0" err="1">
                          <a:latin typeface="Huawei Sans" panose="020C0503030203020204" pitchFamily="34" charset="0"/>
                          <a:ea typeface="方正兰亭黑简体" panose="02000000000000000000" pitchFamily="2" charset="-122"/>
                          <a:sym typeface="Huawei Sans" panose="020C0503030203020204" pitchFamily="34" charset="0"/>
                        </a:rPr>
                        <a:t>ztp</a:t>
                      </a:r>
                      <a:r>
                        <a:rPr lang="en-US" sz="1050" dirty="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05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3"/>
                  </a:ext>
                </a:extLst>
              </a:tr>
              <a:tr h="424720">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05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Physical network</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05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Physical topology</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r>
                        <a:rPr lang="en-US" sz="1050" dirty="0">
                          <a:latin typeface="Huawei Sans" panose="020C0503030203020204" pitchFamily="34" charset="0"/>
                          <a:ea typeface="方正兰亭黑简体" panose="02000000000000000000" pitchFamily="2" charset="-122"/>
                          <a:sym typeface="Huawei Sans" panose="020C0503030203020204" pitchFamily="34" charset="0"/>
                        </a:rPr>
                        <a:t>Query the device list, host link list, host list, device link list, port list, resource pool topology, and DCN network topology.</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fontAlgn="ctr"/>
                      <a:r>
                        <a:rPr lang="en-US" sz="1050" dirty="0">
                          <a:latin typeface="Huawei Sans" panose="020C0503030203020204" pitchFamily="34" charset="0"/>
                          <a:ea typeface="方正兰亭黑简体" panose="02000000000000000000" pitchFamily="2" charset="-122"/>
                          <a:sym typeface="Huawei Sans" panose="020C0503030203020204" pitchFamily="34" charset="0"/>
                        </a:rPr>
                        <a:t>https://{</a:t>
                      </a:r>
                      <a:r>
                        <a:rPr lang="en-US" sz="1050"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050" dirty="0">
                          <a:latin typeface="Huawei Sans" panose="020C0503030203020204" pitchFamily="34" charset="0"/>
                          <a:ea typeface="方正兰亭黑简体" panose="02000000000000000000" pitchFamily="2" charset="-122"/>
                          <a:sym typeface="Huawei Sans" panose="020C0503030203020204" pitchFamily="34" charset="0"/>
                        </a:rPr>
                        <a:t>}:{port}/</a:t>
                      </a:r>
                      <a:r>
                        <a:rPr lang="en-US" sz="1050" dirty="0" err="1">
                          <a:latin typeface="Huawei Sans" panose="020C0503030203020204" pitchFamily="34" charset="0"/>
                          <a:ea typeface="方正兰亭黑简体" panose="02000000000000000000" pitchFamily="2" charset="-122"/>
                          <a:sym typeface="Huawei Sans" panose="020C0503030203020204" pitchFamily="34" charset="0"/>
                        </a:rPr>
                        <a:t>acdcn</a:t>
                      </a:r>
                      <a:r>
                        <a:rPr lang="en-US" sz="1050" dirty="0">
                          <a:latin typeface="Huawei Sans" panose="020C0503030203020204" pitchFamily="34" charset="0"/>
                          <a:ea typeface="方正兰亭黑简体" panose="02000000000000000000" pitchFamily="2" charset="-122"/>
                          <a:sym typeface="Huawei Sans" panose="020C0503030203020204" pitchFamily="34" charset="0"/>
                        </a:rPr>
                        <a:t>/v3/</a:t>
                      </a:r>
                      <a:r>
                        <a:rPr lang="en-US" sz="1050" dirty="0" err="1">
                          <a:latin typeface="Huawei Sans" panose="020C0503030203020204" pitchFamily="34" charset="0"/>
                          <a:ea typeface="方正兰亭黑简体" panose="02000000000000000000" pitchFamily="2" charset="-122"/>
                          <a:sym typeface="Huawei Sans" panose="020C0503030203020204" pitchFamily="34" charset="0"/>
                        </a:rPr>
                        <a:t>topoapi</a:t>
                      </a:r>
                      <a:r>
                        <a:rPr lang="en-US" sz="1050" dirty="0">
                          <a:latin typeface="Huawei Sans" panose="020C0503030203020204" pitchFamily="34" charset="0"/>
                          <a:ea typeface="方正兰亭黑简体" panose="02000000000000000000" pitchFamily="2" charset="-122"/>
                          <a:sym typeface="Huawei Sans" panose="020C0503030203020204" pitchFamily="34" charset="0"/>
                        </a:rPr>
                        <a:t>/</a:t>
                      </a:r>
                      <a:r>
                        <a:rPr lang="en-US" sz="1050" dirty="0" err="1">
                          <a:latin typeface="Huawei Sans" panose="020C0503030203020204" pitchFamily="34" charset="0"/>
                          <a:ea typeface="方正兰亭黑简体" panose="02000000000000000000" pitchFamily="2" charset="-122"/>
                          <a:sym typeface="Huawei Sans" panose="020C0503030203020204" pitchFamily="34" charset="0"/>
                        </a:rPr>
                        <a:t>dcntopo</a:t>
                      </a:r>
                      <a:r>
                        <a:rPr lang="en-US" sz="1050" dirty="0">
                          <a:latin typeface="Huawei Sans" panose="020C0503030203020204" pitchFamily="34" charset="0"/>
                          <a:ea typeface="方正兰亭黑简体" panose="02000000000000000000" pitchFamily="2" charset="-122"/>
                          <a:sym typeface="Huawei Sans" panose="020C0503030203020204" pitchFamily="34" charset="0"/>
                        </a:rPr>
                        <a:t>/......</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4"/>
                  </a:ext>
                </a:extLst>
              </a:tr>
              <a:tr h="424720">
                <a:tc vMerge="1">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200" kern="1200" dirty="0">
                        <a:solidFill>
                          <a:schemeClr val="tx1"/>
                        </a:solidFill>
                        <a:effectLst/>
                        <a:latin typeface="Arial"/>
                        <a:ea typeface="微软雅黑"/>
                        <a:cs typeface="+mn-cs"/>
                      </a:endParaRP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fontAlgn="ctr"/>
                      <a:r>
                        <a:rPr lang="en-US" sz="1050" dirty="0">
                          <a:latin typeface="Huawei Sans" panose="020C0503030203020204" pitchFamily="34" charset="0"/>
                          <a:ea typeface="方正兰亭黑简体" panose="02000000000000000000" pitchFamily="2" charset="-122"/>
                          <a:sym typeface="Huawei Sans" panose="020C0503030203020204" pitchFamily="34" charset="0"/>
                        </a:rPr>
                        <a:t>Fabric resource pool</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050" dirty="0">
                          <a:latin typeface="Huawei Sans" panose="020C0503030203020204" pitchFamily="34" charset="0"/>
                          <a:ea typeface="方正兰亭黑简体" panose="02000000000000000000" pitchFamily="2" charset="-122"/>
                          <a:sym typeface="Huawei Sans" panose="020C0503030203020204" pitchFamily="34" charset="0"/>
                        </a:rPr>
                        <a:t>Manage fabric resource pools.</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fontAlgn="ctr"/>
                      <a:r>
                        <a:rPr lang="en-US" sz="1050" dirty="0">
                          <a:latin typeface="Huawei Sans" panose="020C0503030203020204" pitchFamily="34" charset="0"/>
                          <a:ea typeface="方正兰亭黑简体" panose="02000000000000000000" pitchFamily="2" charset="-122"/>
                          <a:sym typeface="Huawei Sans" panose="020C0503030203020204" pitchFamily="34" charset="0"/>
                        </a:rPr>
                        <a:t>https://{</a:t>
                      </a:r>
                      <a:r>
                        <a:rPr lang="en-US" sz="1050"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050" dirty="0">
                          <a:latin typeface="Huawei Sans" panose="020C0503030203020204" pitchFamily="34" charset="0"/>
                          <a:ea typeface="方正兰亭黑简体" panose="02000000000000000000" pitchFamily="2" charset="-122"/>
                          <a:sym typeface="Huawei Sans" panose="020C0503030203020204" pitchFamily="34" charset="0"/>
                        </a:rPr>
                        <a:t>}:{port}/controller/dc/v3/</a:t>
                      </a:r>
                      <a:r>
                        <a:rPr lang="en-US" sz="1050" dirty="0" err="1">
                          <a:latin typeface="Huawei Sans" panose="020C0503030203020204" pitchFamily="34" charset="0"/>
                          <a:ea typeface="方正兰亭黑简体" panose="02000000000000000000" pitchFamily="2" charset="-122"/>
                          <a:sym typeface="Huawei Sans" panose="020C0503030203020204" pitchFamily="34" charset="0"/>
                        </a:rPr>
                        <a:t>physicalnetwork</a:t>
                      </a:r>
                      <a:r>
                        <a:rPr lang="en-US" sz="1050" dirty="0">
                          <a:latin typeface="Huawei Sans" panose="020C0503030203020204" pitchFamily="34" charset="0"/>
                          <a:ea typeface="方正兰亭黑简体" panose="02000000000000000000" pitchFamily="2" charset="-122"/>
                          <a:sym typeface="Huawei Sans" panose="020C0503030203020204" pitchFamily="34" charset="0"/>
                        </a:rPr>
                        <a:t>/</a:t>
                      </a:r>
                      <a:r>
                        <a:rPr lang="en-US" sz="1050" dirty="0" err="1">
                          <a:latin typeface="Huawei Sans" panose="020C0503030203020204" pitchFamily="34" charset="0"/>
                          <a:ea typeface="方正兰亭黑简体" panose="02000000000000000000" pitchFamily="2" charset="-122"/>
                          <a:sym typeface="Huawei Sans" panose="020C0503030203020204" pitchFamily="34" charset="0"/>
                        </a:rPr>
                        <a:t>fabricresource</a:t>
                      </a:r>
                      <a:r>
                        <a:rPr lang="en-US" sz="1050" dirty="0">
                          <a:latin typeface="Huawei Sans" panose="020C0503030203020204" pitchFamily="34" charset="0"/>
                          <a:ea typeface="方正兰亭黑简体" panose="02000000000000000000" pitchFamily="2" charset="-122"/>
                          <a:sym typeface="Huawei Sans" panose="020C0503030203020204" pitchFamily="34" charset="0"/>
                        </a:rPr>
                        <a:t>/……</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5"/>
                  </a:ext>
                </a:extLst>
              </a:tr>
              <a:tr h="424720">
                <a:tc>
                  <a:txBody>
                    <a:bodyPr/>
                    <a:lstStyle/>
                    <a:p>
                      <a:pPr fontAlgn="ctr"/>
                      <a:r>
                        <a:rPr lang="en-US" sz="1050" dirty="0">
                          <a:latin typeface="Huawei Sans" panose="020C0503030203020204" pitchFamily="34" charset="0"/>
                          <a:ea typeface="方正兰亭黑简体" panose="02000000000000000000" pitchFamily="2" charset="-122"/>
                          <a:sym typeface="Huawei Sans" panose="020C0503030203020204" pitchFamily="34" charset="0"/>
                        </a:rPr>
                        <a:t>Public resource</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050" dirty="0">
                          <a:latin typeface="Huawei Sans" panose="020C0503030203020204" pitchFamily="34" charset="0"/>
                          <a:ea typeface="方正兰亭黑简体" panose="02000000000000000000" pitchFamily="2" charset="-122"/>
                          <a:sym typeface="Huawei Sans" panose="020C0503030203020204" pitchFamily="34" charset="0"/>
                        </a:rPr>
                        <a:t>External gateway</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050" dirty="0">
                          <a:latin typeface="Huawei Sans" panose="020C0503030203020204" pitchFamily="34" charset="0"/>
                          <a:ea typeface="方正兰亭黑简体" panose="02000000000000000000" pitchFamily="2" charset="-122"/>
                          <a:sym typeface="Huawei Sans" panose="020C0503030203020204" pitchFamily="34" charset="0"/>
                        </a:rPr>
                        <a:t>An external gateway is used for communication between VMs/BMs in a DC and the external network.</a:t>
                      </a:r>
                      <a:endParaRPr lang="en-US" altLang="zh-CN" sz="105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050" dirty="0">
                          <a:latin typeface="Huawei Sans" panose="020C0503030203020204" pitchFamily="34" charset="0"/>
                          <a:ea typeface="方正兰亭黑简体" panose="02000000000000000000" pitchFamily="2" charset="-122"/>
                          <a:sym typeface="Huawei Sans" panose="020C0503030203020204" pitchFamily="34" charset="0"/>
                        </a:rPr>
                        <a:t>https://{ip}:{port}/controller/dc/v3/publicservice/external-gateways</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6"/>
                  </a:ext>
                </a:extLst>
              </a:tr>
              <a:tr h="583499">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l" fontAlgn="ctr"/>
                      <a:r>
                        <a:rPr lang="en-US" sz="1050" dirty="0">
                          <a:latin typeface="Huawei Sans" panose="020C0503030203020204" pitchFamily="34" charset="0"/>
                          <a:ea typeface="方正兰亭黑简体" panose="02000000000000000000" pitchFamily="2" charset="-122"/>
                          <a:sym typeface="Huawei Sans" panose="020C0503030203020204" pitchFamily="34" charset="0"/>
                        </a:rPr>
                        <a:t>Tenant</a:t>
                      </a:r>
                      <a:endParaRPr lang="en-US" sz="105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l" fontAlgn="ctr"/>
                      <a:r>
                        <a:rPr lang="en-US" sz="1050" dirty="0">
                          <a:latin typeface="Huawei Sans" panose="020C0503030203020204" pitchFamily="34" charset="0"/>
                          <a:ea typeface="方正兰亭黑简体" panose="02000000000000000000" pitchFamily="2" charset="-122"/>
                          <a:sym typeface="Huawei Sans" panose="020C0503030203020204" pitchFamily="34" charset="0"/>
                        </a:rPr>
                        <a:t>Tenant</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r>
                        <a:rPr lang="en-US" sz="1050" dirty="0">
                          <a:latin typeface="Huawei Sans" panose="020C0503030203020204" pitchFamily="34" charset="0"/>
                          <a:ea typeface="方正兰亭黑简体" panose="02000000000000000000" pitchFamily="2" charset="-122"/>
                          <a:sym typeface="Huawei Sans" panose="020C0503030203020204" pitchFamily="34" charset="0"/>
                        </a:rPr>
                        <a:t>Network administrators need to create a tenant and allocate network resources to the tenant so that the tenant can log in to the system using the associated account to view the network resource usage and adjust the existing services. </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050" dirty="0">
                          <a:latin typeface="Huawei Sans" panose="020C0503030203020204" pitchFamily="34" charset="0"/>
                          <a:ea typeface="方正兰亭黑简体" panose="02000000000000000000" pitchFamily="2" charset="-122"/>
                          <a:sym typeface="Huawei Sans" panose="020C0503030203020204" pitchFamily="34" charset="0"/>
                        </a:rPr>
                        <a:t>https://{ip}:{port}/controller/dc/v3/tenants</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7"/>
                  </a:ext>
                </a:extLst>
              </a:tr>
              <a:tr h="583499">
                <a:tc rowSpan="3">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algn="l" defTabSz="914400" rtl="0" eaLnBrk="1" fontAlgn="ctr" latinLnBrk="0" hangingPunct="1"/>
                      <a:r>
                        <a:rPr lang="en-US" sz="105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O&amp;M</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050" dirty="0">
                          <a:latin typeface="Huawei Sans" panose="020C0503030203020204" pitchFamily="34" charset="0"/>
                          <a:ea typeface="方正兰亭黑简体" panose="02000000000000000000" pitchFamily="2" charset="-122"/>
                          <a:sym typeface="Huawei Sans" panose="020C0503030203020204" pitchFamily="34" charset="0"/>
                        </a:rPr>
                        <a:t>Connectivity test</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050" dirty="0">
                          <a:latin typeface="Huawei Sans" panose="020C0503030203020204" pitchFamily="34" charset="0"/>
                          <a:ea typeface="方正兰亭黑简体" panose="02000000000000000000" pitchFamily="2" charset="-122"/>
                          <a:sym typeface="Huawei Sans" panose="020C0503030203020204" pitchFamily="34" charset="0"/>
                        </a:rPr>
                        <a:t>MAC ping is used to check whether the ARP detection system is normal.</a:t>
                      </a:r>
                      <a:endParaRPr lang="en-US" altLang="zh-CN" sz="1050" dirty="0">
                        <a:effectLst/>
                        <a:latin typeface="Huawei Sans" panose="020C0503030203020204" pitchFamily="34" charset="0"/>
                        <a:ea typeface="方正兰亭黑简体" panose="02000000000000000000" pitchFamily="2" charset="-122"/>
                        <a:sym typeface="Huawei Sans" panose="020C0503030203020204" pitchFamily="34" charset="0"/>
                      </a:endParaRPr>
                    </a:p>
                    <a:p>
                      <a:pPr marL="0" marR="0" lvl="0" indent="0" algn="l" defTabSz="914400" rtl="0" eaLnBrk="1" fontAlgn="ctr" latinLnBrk="0" hangingPunct="1">
                        <a:lnSpc>
                          <a:spcPct val="100000"/>
                        </a:lnSpc>
                        <a:spcBef>
                          <a:spcPts val="0"/>
                        </a:spcBef>
                        <a:spcAft>
                          <a:spcPts val="0"/>
                        </a:spcAft>
                        <a:buClrTx/>
                        <a:buSzTx/>
                        <a:buFontTx/>
                        <a:buNone/>
                        <a:tabLst/>
                        <a:defRPr/>
                      </a:pPr>
                      <a:r>
                        <a:rPr lang="en-US" sz="1050" dirty="0">
                          <a:latin typeface="Huawei Sans" panose="020C0503030203020204" pitchFamily="34" charset="0"/>
                          <a:ea typeface="方正兰亭黑简体" panose="02000000000000000000" pitchFamily="2" charset="-122"/>
                          <a:sym typeface="Huawei Sans" panose="020C0503030203020204" pitchFamily="34" charset="0"/>
                        </a:rPr>
                        <a:t>IP ping is used to check the network reachability between a VM, BM, container, or device and the destination IP address is normal.</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fontAlgn="ctr"/>
                      <a:r>
                        <a:rPr lang="en-US" sz="1050" dirty="0">
                          <a:latin typeface="Huawei Sans" panose="020C0503030203020204" pitchFamily="34" charset="0"/>
                          <a:ea typeface="方正兰亭黑简体" panose="02000000000000000000" pitchFamily="2" charset="-122"/>
                          <a:sym typeface="Huawei Sans" panose="020C0503030203020204" pitchFamily="34" charset="0"/>
                        </a:rPr>
                        <a:t>https://{ip}:{port}/controller/dc/v3/oam/ping</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8"/>
                  </a:ext>
                </a:extLst>
              </a:tr>
              <a:tr h="427819">
                <a:tc vMerge="1">
                  <a:txBody>
                    <a:bodyPr/>
                    <a:lstStyle/>
                    <a:p>
                      <a:pPr marL="0" algn="l" defTabSz="914400" rtl="0" eaLnBrk="1" latinLnBrk="0" hangingPunct="1"/>
                      <a:endParaRPr lang="zh-CN" altLang="en-US" sz="1200" kern="1200" dirty="0">
                        <a:solidFill>
                          <a:schemeClr val="tx1"/>
                        </a:solidFill>
                        <a:effectLst/>
                        <a:latin typeface="Arial"/>
                        <a:ea typeface="+mn-ea"/>
                        <a:cs typeface="+mn-cs"/>
                      </a:endParaRP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050" dirty="0">
                          <a:latin typeface="Huawei Sans" panose="020C0503030203020204" pitchFamily="34" charset="0"/>
                          <a:ea typeface="方正兰亭黑简体" panose="02000000000000000000" pitchFamily="2" charset="-122"/>
                          <a:sym typeface="Huawei Sans" panose="020C0503030203020204" pitchFamily="34" charset="0"/>
                        </a:rPr>
                        <a:t>Path detection</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050" dirty="0">
                          <a:latin typeface="Huawei Sans" panose="020C0503030203020204" pitchFamily="34" charset="0"/>
                          <a:ea typeface="方正兰亭黑简体" panose="02000000000000000000" pitchFamily="2" charset="-122"/>
                          <a:sym typeface="Huawei Sans" panose="020C0503030203020204" pitchFamily="34" charset="0"/>
                        </a:rPr>
                        <a:t>Single-path detection: Check the actual physical path of a specific service flow between VMs, BMs, or devices.</a:t>
                      </a:r>
                      <a:endParaRPr lang="en-US" altLang="zh-CN" sz="1050" dirty="0">
                        <a:effectLst/>
                        <a:latin typeface="Huawei Sans" panose="020C0503030203020204" pitchFamily="34" charset="0"/>
                        <a:ea typeface="方正兰亭黑简体" panose="02000000000000000000" pitchFamily="2" charset="-122"/>
                        <a:sym typeface="Huawei Sans" panose="020C0503030203020204" pitchFamily="34" charset="0"/>
                      </a:endParaRPr>
                    </a:p>
                    <a:p>
                      <a:pPr marL="0" marR="0" lvl="0" indent="0" algn="l" defTabSz="914400" rtl="0" eaLnBrk="1" fontAlgn="ctr" latinLnBrk="0" hangingPunct="1">
                        <a:lnSpc>
                          <a:spcPct val="100000"/>
                        </a:lnSpc>
                        <a:spcBef>
                          <a:spcPts val="0"/>
                        </a:spcBef>
                        <a:spcAft>
                          <a:spcPts val="0"/>
                        </a:spcAft>
                        <a:buClrTx/>
                        <a:buSzTx/>
                        <a:buFontTx/>
                        <a:buNone/>
                        <a:tabLst/>
                        <a:defRPr/>
                      </a:pPr>
                      <a:r>
                        <a:rPr lang="en-US" sz="1050" dirty="0">
                          <a:latin typeface="Huawei Sans" panose="020C0503030203020204" pitchFamily="34" charset="0"/>
                          <a:ea typeface="方正兰亭黑简体" panose="02000000000000000000" pitchFamily="2" charset="-122"/>
                          <a:sym typeface="Huawei Sans" panose="020C0503030203020204" pitchFamily="34" charset="0"/>
                        </a:rPr>
                        <a:t>Multi-path detection: Check actual physical paths between two NVE devices.</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050" dirty="0">
                          <a:latin typeface="Huawei Sans" panose="020C0503030203020204" pitchFamily="34" charset="0"/>
                          <a:ea typeface="方正兰亭黑简体" panose="02000000000000000000" pitchFamily="2" charset="-122"/>
                          <a:sym typeface="Huawei Sans" panose="020C0503030203020204" pitchFamily="34" charset="0"/>
                        </a:rPr>
                        <a:t>https://{</a:t>
                      </a:r>
                      <a:r>
                        <a:rPr lang="en-US" sz="1050"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050" dirty="0">
                          <a:latin typeface="Huawei Sans" panose="020C0503030203020204" pitchFamily="34" charset="0"/>
                          <a:ea typeface="方正兰亭黑简体" panose="02000000000000000000" pitchFamily="2" charset="-122"/>
                          <a:sym typeface="Huawei Sans" panose="020C0503030203020204" pitchFamily="34" charset="0"/>
                        </a:rPr>
                        <a:t>}:{port}/controller/dc/v3/</a:t>
                      </a:r>
                      <a:r>
                        <a:rPr lang="en-US" sz="1050" dirty="0" err="1">
                          <a:latin typeface="Huawei Sans" panose="020C0503030203020204" pitchFamily="34" charset="0"/>
                          <a:ea typeface="方正兰亭黑简体" panose="02000000000000000000" pitchFamily="2" charset="-122"/>
                          <a:sym typeface="Huawei Sans" panose="020C0503030203020204" pitchFamily="34" charset="0"/>
                        </a:rPr>
                        <a:t>oam</a:t>
                      </a:r>
                      <a:r>
                        <a:rPr lang="en-US" sz="1050" dirty="0">
                          <a:latin typeface="Huawei Sans" panose="020C0503030203020204" pitchFamily="34" charset="0"/>
                          <a:ea typeface="方正兰亭黑简体" panose="02000000000000000000" pitchFamily="2" charset="-122"/>
                          <a:sym typeface="Huawei Sans" panose="020C0503030203020204" pitchFamily="34" charset="0"/>
                        </a:rPr>
                        <a:t>/trace/......</a:t>
                      </a:r>
                      <a:endParaRPr lang="en-US" altLang="zh-CN" sz="105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9"/>
                  </a:ext>
                </a:extLst>
              </a:tr>
              <a:tr h="583499">
                <a:tc vMerge="1">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endParaRPr lang="zh-CN" altLang="en-US" sz="1200" dirty="0">
                        <a:effectLst/>
                        <a:latin typeface="Arial"/>
                        <a:ea typeface="+mn-ea"/>
                      </a:endParaRP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fontAlgn="ctr"/>
                      <a:r>
                        <a:rPr lang="en-US" sz="1050" dirty="0">
                          <a:latin typeface="Huawei Sans" panose="020C0503030203020204" pitchFamily="34" charset="0"/>
                          <a:ea typeface="方正兰亭黑简体" panose="02000000000000000000" pitchFamily="2" charset="-122"/>
                          <a:sym typeface="Huawei Sans" panose="020C0503030203020204" pitchFamily="34" charset="0"/>
                        </a:rPr>
                        <a:t>Emergency plan</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050" dirty="0">
                          <a:latin typeface="Huawei Sans" panose="020C0503030203020204" pitchFamily="34" charset="0"/>
                          <a:ea typeface="方正兰亭黑简体" panose="02000000000000000000" pitchFamily="2" charset="-122"/>
                          <a:sym typeface="Huawei Sans" panose="020C0503030203020204" pitchFamily="34" charset="0"/>
                        </a:rPr>
                        <a:t>Atomic template: An atomic template supports operations on only one type of objects.</a:t>
                      </a:r>
                      <a:endParaRPr lang="en-US" altLang="zh-CN" sz="1050" dirty="0">
                        <a:effectLst/>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050" dirty="0">
                          <a:latin typeface="Huawei Sans" panose="020C0503030203020204" pitchFamily="34" charset="0"/>
                          <a:ea typeface="方正兰亭黑简体" panose="02000000000000000000" pitchFamily="2" charset="-122"/>
                          <a:sym typeface="Huawei Sans" panose="020C0503030203020204" pitchFamily="34" charset="0"/>
                        </a:rPr>
                        <a:t>Integration template: An integration template can be integrated with a maximum of 10 atomic templates of different types which are executed in sequence.</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fontAlgn="ctr"/>
                      <a:r>
                        <a:rPr lang="en-US" sz="1050" dirty="0">
                          <a:latin typeface="Huawei Sans" panose="020C0503030203020204" pitchFamily="34" charset="0"/>
                          <a:ea typeface="方正兰亭黑简体" panose="02000000000000000000" pitchFamily="2" charset="-122"/>
                          <a:sym typeface="Huawei Sans" panose="020C0503030203020204" pitchFamily="34" charset="0"/>
                        </a:rPr>
                        <a:t>https://{</a:t>
                      </a:r>
                      <a:r>
                        <a:rPr lang="en-US" sz="1050"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050" dirty="0">
                          <a:latin typeface="Huawei Sans" panose="020C0503030203020204" pitchFamily="34" charset="0"/>
                          <a:ea typeface="方正兰亭黑简体" panose="02000000000000000000" pitchFamily="2" charset="-122"/>
                          <a:sym typeface="Huawei Sans" panose="020C0503030203020204" pitchFamily="34" charset="0"/>
                        </a:rPr>
                        <a:t>}:{port}/controller/dc/v3/</a:t>
                      </a:r>
                      <a:r>
                        <a:rPr lang="en-US" sz="1050" dirty="0" err="1">
                          <a:latin typeface="Huawei Sans" panose="020C0503030203020204" pitchFamily="34" charset="0"/>
                          <a:ea typeface="方正兰亭黑简体" panose="02000000000000000000" pitchFamily="2" charset="-122"/>
                          <a:sym typeface="Huawei Sans" panose="020C0503030203020204" pitchFamily="34" charset="0"/>
                        </a:rPr>
                        <a:t>oam</a:t>
                      </a:r>
                      <a:r>
                        <a:rPr lang="en-US" sz="1050" dirty="0">
                          <a:latin typeface="Huawei Sans" panose="020C0503030203020204" pitchFamily="34" charset="0"/>
                          <a:ea typeface="方正兰亭黑简体" panose="02000000000000000000" pitchFamily="2" charset="-122"/>
                          <a:sym typeface="Huawei Sans" panose="020C0503030203020204" pitchFamily="34" charset="0"/>
                        </a:rPr>
                        <a:t>/emergency-plan/......</a:t>
                      </a:r>
                    </a:p>
                  </a:txBody>
                  <a:tcPr marL="54000" marR="54000" marT="54000" marB="54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10"/>
                  </a:ext>
                </a:extLst>
              </a:tr>
            </a:tbl>
          </a:graphicData>
        </a:graphic>
      </p:graphicFrame>
    </p:spTree>
    <p:extLst>
      <p:ext uri="{BB962C8B-B14F-4D97-AF65-F5344CB8AC3E}">
        <p14:creationId xmlns:p14="http://schemas.microsoft.com/office/powerpoint/2010/main" val="40413072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pPr marL="457017" indent="-457017" fontAlgn="auto"/>
            <a:r>
              <a:rPr lang="en-US" dirty="0" err="1">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iMaster</a:t>
            </a:r>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 NCE-Fabric Overview</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General Restrictions and Specifications of </a:t>
            </a:r>
            <a:r>
              <a:rPr lang="en-US" dirty="0" err="1">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iMaster</a:t>
            </a:r>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 NCE-Fabric Open APIs</a:t>
            </a:r>
          </a:p>
          <a:p>
            <a:pPr marL="457017" indent="-457017" fontAlgn="auto"/>
            <a:r>
              <a:rPr lang="en-US" dirty="0" err="1">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iMaster</a:t>
            </a:r>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 NCE-Fabric Open APIs and Application Scenarios</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457017" indent="-457017" fontAlgn="auto"/>
            <a:r>
              <a:rPr lang="en-US" b="1" dirty="0">
                <a:latin typeface="Huawei Sans" panose="020C0503030203020204" pitchFamily="34" charset="0"/>
                <a:ea typeface="方正兰亭黑简体" panose="02000000000000000000" pitchFamily="2" charset="-122"/>
                <a:sym typeface="Huawei Sans" panose="020C0503030203020204" pitchFamily="34" charset="0"/>
              </a:rPr>
              <a:t>Example of Invoking Neutron APIs for Intra-VPC Communication</a:t>
            </a:r>
          </a:p>
        </p:txBody>
      </p:sp>
    </p:spTree>
    <p:extLst>
      <p:ext uri="{BB962C8B-B14F-4D97-AF65-F5344CB8AC3E}">
        <p14:creationId xmlns:p14="http://schemas.microsoft.com/office/powerpoint/2010/main" val="236131909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 xmlns:a16="http://schemas.microsoft.com/office/drawing/2014/main" id="{0F9F8DF3-1089-4CA9-9EB5-7F93320B13AA}"/>
              </a:ext>
            </a:extLst>
          </p:cNvPr>
          <p:cNvSpPr>
            <a:spLocks noGrp="1"/>
          </p:cNvSpPr>
          <p:nvPr>
            <p:ph type="title"/>
          </p:nvPr>
        </p:nvSpPr>
        <p:spPr/>
        <p:txBody>
          <a:bodyPr/>
          <a:lstStyle/>
          <a:p>
            <a:r>
              <a:rPr lang="en-US" dirty="0">
                <a:sym typeface="Huawei Sans" panose="020C0503030203020204" pitchFamily="34" charset="0"/>
              </a:rPr>
              <a:t>Example</a:t>
            </a:r>
          </a:p>
        </p:txBody>
      </p:sp>
      <p:sp>
        <p:nvSpPr>
          <p:cNvPr id="47" name="文本占位符 46">
            <a:extLst>
              <a:ext uri="{FF2B5EF4-FFF2-40B4-BE49-F238E27FC236}">
                <a16:creationId xmlns="" xmlns:a16="http://schemas.microsoft.com/office/drawing/2014/main" id="{699398A4-9FC8-4C60-8BF8-9F60C608788E}"/>
              </a:ext>
            </a:extLst>
          </p:cNvPr>
          <p:cNvSpPr>
            <a:spLocks noGrp="1"/>
          </p:cNvSpPr>
          <p:nvPr>
            <p:ph type="body" sz="quarter" idx="4294967295"/>
          </p:nvPr>
        </p:nvSpPr>
        <p:spPr>
          <a:xfrm>
            <a:off x="439738" y="1233488"/>
            <a:ext cx="11306175" cy="4679950"/>
          </a:xfrm>
        </p:spPr>
        <p:txBody>
          <a:bodyPr/>
          <a:lstStyle/>
          <a:p>
            <a:pPr algn="l"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In this example, the Neutron API of </a:t>
            </a:r>
            <a:r>
              <a:rPr lang="en-US" sz="1600"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NCE-Fabric is invoked to implement access between intranets of a router.</a:t>
            </a:r>
          </a:p>
        </p:txBody>
      </p:sp>
      <p:sp>
        <p:nvSpPr>
          <p:cNvPr id="89" name="矩形: 圆角 88">
            <a:extLst>
              <a:ext uri="{FF2B5EF4-FFF2-40B4-BE49-F238E27FC236}">
                <a16:creationId xmlns="" xmlns:a16="http://schemas.microsoft.com/office/drawing/2014/main" id="{B805DFD0-F426-4419-8EB7-B62FB7F8FA51}"/>
              </a:ext>
            </a:extLst>
          </p:cNvPr>
          <p:cNvSpPr/>
          <p:nvPr/>
        </p:nvSpPr>
        <p:spPr>
          <a:xfrm>
            <a:off x="837306" y="2023886"/>
            <a:ext cx="8467531" cy="4335149"/>
          </a:xfrm>
          <a:prstGeom prst="roundRect">
            <a:avLst/>
          </a:prstGeom>
          <a:noFill/>
          <a:ln w="19050">
            <a:solidFill>
              <a:srgbClr val="EC706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文本框 129">
            <a:extLst>
              <a:ext uri="{FF2B5EF4-FFF2-40B4-BE49-F238E27FC236}">
                <a16:creationId xmlns="" xmlns:a16="http://schemas.microsoft.com/office/drawing/2014/main" id="{CA970247-0E81-41D5-A186-41C595D2743B}"/>
              </a:ext>
            </a:extLst>
          </p:cNvPr>
          <p:cNvSpPr txBox="1"/>
          <p:nvPr/>
        </p:nvSpPr>
        <p:spPr>
          <a:xfrm>
            <a:off x="3846186" y="2228900"/>
            <a:ext cx="2614339" cy="369332"/>
          </a:xfrm>
          <a:prstGeom prst="rect">
            <a:avLst/>
          </a:prstGeom>
          <a:noFill/>
        </p:spPr>
        <p:txBody>
          <a:bodyPr wrap="square" rtlCol="0">
            <a:spAutoFit/>
          </a:bodyPr>
          <a:lstStyle/>
          <a:p>
            <a:pPr fontAlgn="ctr"/>
            <a:r>
              <a:rPr lang="en-US" dirty="0" err="1">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iMaster</a:t>
            </a:r>
            <a:r>
              <a:rPr lang="en-US"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NCE-Fabric</a:t>
            </a:r>
            <a:endParaRPr lang="en-US" altLang="zh-CN"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矩形: 圆角 77">
            <a:extLst>
              <a:ext uri="{FF2B5EF4-FFF2-40B4-BE49-F238E27FC236}">
                <a16:creationId xmlns="" xmlns:a16="http://schemas.microsoft.com/office/drawing/2014/main" id="{EC116510-C248-4BA6-959D-5494FA4DE8C8}"/>
              </a:ext>
            </a:extLst>
          </p:cNvPr>
          <p:cNvSpPr/>
          <p:nvPr/>
        </p:nvSpPr>
        <p:spPr>
          <a:xfrm>
            <a:off x="3498456" y="2809512"/>
            <a:ext cx="4845442" cy="2642761"/>
          </a:xfrm>
          <a:prstGeom prst="roundRect">
            <a:avLst/>
          </a:prstGeom>
          <a:solidFill>
            <a:srgbClr val="F4FBFE"/>
          </a:solidFill>
          <a:ln w="12700">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72000" fontAlgn="ctr">
              <a:spcBef>
                <a:spcPts val="200"/>
              </a:spcBef>
              <a:spcAft>
                <a:spcPct val="0"/>
              </a:spcAft>
            </a:pPr>
            <a:endParaRPr lang="en-US" altLang="zh-CN" sz="1500" dirty="0">
              <a:solidFill>
                <a:srgbClr val="0082B4"/>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文本框 78">
            <a:extLst>
              <a:ext uri="{FF2B5EF4-FFF2-40B4-BE49-F238E27FC236}">
                <a16:creationId xmlns="" xmlns:a16="http://schemas.microsoft.com/office/drawing/2014/main" id="{0C9EA15E-EA3B-499A-8DE0-3037A097E334}"/>
              </a:ext>
            </a:extLst>
          </p:cNvPr>
          <p:cNvSpPr txBox="1"/>
          <p:nvPr/>
        </p:nvSpPr>
        <p:spPr>
          <a:xfrm>
            <a:off x="3749376" y="2966764"/>
            <a:ext cx="1264900" cy="338554"/>
          </a:xfrm>
          <a:prstGeom prst="rect">
            <a:avLst/>
          </a:prstGeom>
          <a:noFill/>
        </p:spPr>
        <p:txBody>
          <a:bodyPr wrap="square" rtlCol="0">
            <a:spAutoFit/>
          </a:bodyPr>
          <a:lstStyle/>
          <a:p>
            <a:pPr fontAlgn="ct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Tenant</a:t>
            </a:r>
            <a:endParaRPr lang="en-US" altLang="zh-CN"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5" name="图片 38" descr="交换机.png">
            <a:extLst>
              <a:ext uri="{FF2B5EF4-FFF2-40B4-BE49-F238E27FC236}">
                <a16:creationId xmlns="" xmlns:a16="http://schemas.microsoft.com/office/drawing/2014/main" id="{05B03403-226C-4230-B56E-8C9C58D166E5}"/>
              </a:ext>
            </a:extLst>
          </p:cNvPr>
          <p:cNvPicPr>
            <a:picLocks noChangeAspect="1"/>
          </p:cNvPicPr>
          <p:nvPr/>
        </p:nvPicPr>
        <p:blipFill>
          <a:blip r:embed="rId3" cstate="print">
            <a:duotone>
              <a:schemeClr val="accent1">
                <a:shade val="45000"/>
                <a:satMod val="135000"/>
              </a:schemeClr>
              <a:prstClr val="white"/>
            </a:duotone>
          </a:blip>
          <a:stretch>
            <a:fillRect/>
          </a:stretch>
        </p:blipFill>
        <p:spPr>
          <a:xfrm>
            <a:off x="4782978" y="5602851"/>
            <a:ext cx="552793" cy="441540"/>
          </a:xfrm>
          <a:prstGeom prst="rect">
            <a:avLst/>
          </a:prstGeom>
        </p:spPr>
      </p:pic>
      <p:cxnSp>
        <p:nvCxnSpPr>
          <p:cNvPr id="86" name="直接连接符 85">
            <a:extLst>
              <a:ext uri="{FF2B5EF4-FFF2-40B4-BE49-F238E27FC236}">
                <a16:creationId xmlns="" xmlns:a16="http://schemas.microsoft.com/office/drawing/2014/main" id="{9E061A10-574F-44DE-862E-3356131BF9CC}"/>
              </a:ext>
            </a:extLst>
          </p:cNvPr>
          <p:cNvCxnSpPr>
            <a:cxnSpLocks/>
            <a:stCxn id="85" idx="0"/>
            <a:endCxn id="87" idx="2"/>
          </p:cNvCxnSpPr>
          <p:nvPr/>
        </p:nvCxnSpPr>
        <p:spPr>
          <a:xfrm flipV="1">
            <a:off x="5059375" y="5072587"/>
            <a:ext cx="0" cy="53026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87" name="矩形 86">
            <a:extLst>
              <a:ext uri="{FF2B5EF4-FFF2-40B4-BE49-F238E27FC236}">
                <a16:creationId xmlns="" xmlns:a16="http://schemas.microsoft.com/office/drawing/2014/main" id="{19012E4F-B8B6-4754-A4AC-A0F52A51DDC4}"/>
              </a:ext>
            </a:extLst>
          </p:cNvPr>
          <p:cNvSpPr/>
          <p:nvPr/>
        </p:nvSpPr>
        <p:spPr bwMode="auto">
          <a:xfrm>
            <a:off x="4710453" y="4783316"/>
            <a:ext cx="697843" cy="289271"/>
          </a:xfrm>
          <a:prstGeom prst="rect">
            <a:avLst/>
          </a:prstGeom>
          <a:solidFill>
            <a:srgbClr val="00B0F0"/>
          </a:solidFill>
          <a:ln w="9525" cap="flat" cmpd="sng" algn="ctr">
            <a:noFill/>
            <a:prstDash val="solid"/>
            <a:round/>
            <a:headEnd type="none" w="med" len="med"/>
            <a:tailEnd type="none" w="med" len="med"/>
          </a:ln>
          <a:effectLst/>
        </p:spPr>
        <p:txBody>
          <a:bodyPr vert="horz" wrap="square" lIns="66487" tIns="33243" rIns="66487" bIns="33243" numCol="1" rtlCol="0" anchor="ctr" anchorCtr="0" compatLnSpc="1">
            <a:prstTxWarp prst="textNoShape">
              <a:avLst/>
            </a:prstTxWarp>
            <a:noAutofit/>
          </a:bodyPr>
          <a:lstStyle/>
          <a:p>
            <a:pPr algn="ctr" defTabSz="672958"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Port</a:t>
            </a:r>
            <a:endParaRPr lang="en-US" altLang="zh-CN"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8" name="直接连接符 87">
            <a:extLst>
              <a:ext uri="{FF2B5EF4-FFF2-40B4-BE49-F238E27FC236}">
                <a16:creationId xmlns="" xmlns:a16="http://schemas.microsoft.com/office/drawing/2014/main" id="{D43BBFAB-6D63-414C-A322-6DDD75733C5D}"/>
              </a:ext>
            </a:extLst>
          </p:cNvPr>
          <p:cNvCxnSpPr>
            <a:cxnSpLocks/>
            <a:stCxn id="87" idx="0"/>
            <a:endCxn id="151" idx="2"/>
          </p:cNvCxnSpPr>
          <p:nvPr/>
        </p:nvCxnSpPr>
        <p:spPr>
          <a:xfrm flipH="1" flipV="1">
            <a:off x="5058242" y="4396526"/>
            <a:ext cx="1133" cy="38679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34" name="图片 38" descr="交换机.png">
            <a:extLst>
              <a:ext uri="{FF2B5EF4-FFF2-40B4-BE49-F238E27FC236}">
                <a16:creationId xmlns="" xmlns:a16="http://schemas.microsoft.com/office/drawing/2014/main" id="{F2785C21-C39E-4C76-8475-0835F5064D46}"/>
              </a:ext>
            </a:extLst>
          </p:cNvPr>
          <p:cNvPicPr>
            <a:picLocks noChangeAspect="1"/>
          </p:cNvPicPr>
          <p:nvPr/>
        </p:nvPicPr>
        <p:blipFill>
          <a:blip r:embed="rId3" cstate="print">
            <a:duotone>
              <a:schemeClr val="accent1">
                <a:shade val="45000"/>
                <a:satMod val="135000"/>
              </a:schemeClr>
              <a:prstClr val="white"/>
            </a:duotone>
          </a:blip>
          <a:stretch>
            <a:fillRect/>
          </a:stretch>
        </p:blipFill>
        <p:spPr>
          <a:xfrm>
            <a:off x="6680662" y="5602851"/>
            <a:ext cx="552793" cy="441540"/>
          </a:xfrm>
          <a:prstGeom prst="rect">
            <a:avLst/>
          </a:prstGeom>
        </p:spPr>
      </p:pic>
      <p:cxnSp>
        <p:nvCxnSpPr>
          <p:cNvPr id="135" name="直接连接符 134">
            <a:extLst>
              <a:ext uri="{FF2B5EF4-FFF2-40B4-BE49-F238E27FC236}">
                <a16:creationId xmlns="" xmlns:a16="http://schemas.microsoft.com/office/drawing/2014/main" id="{D7469FF6-8740-40F8-BC6D-120F78A34BFA}"/>
              </a:ext>
            </a:extLst>
          </p:cNvPr>
          <p:cNvCxnSpPr>
            <a:cxnSpLocks/>
            <a:stCxn id="134" idx="0"/>
            <a:endCxn id="136" idx="2"/>
          </p:cNvCxnSpPr>
          <p:nvPr/>
        </p:nvCxnSpPr>
        <p:spPr>
          <a:xfrm flipH="1" flipV="1">
            <a:off x="6957058" y="5072587"/>
            <a:ext cx="1" cy="53026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36" name="矩形 135">
            <a:extLst>
              <a:ext uri="{FF2B5EF4-FFF2-40B4-BE49-F238E27FC236}">
                <a16:creationId xmlns="" xmlns:a16="http://schemas.microsoft.com/office/drawing/2014/main" id="{BD050820-C616-4626-8D6C-DF805ACC7813}"/>
              </a:ext>
            </a:extLst>
          </p:cNvPr>
          <p:cNvSpPr/>
          <p:nvPr/>
        </p:nvSpPr>
        <p:spPr bwMode="auto">
          <a:xfrm>
            <a:off x="6608136" y="4783316"/>
            <a:ext cx="697843" cy="289271"/>
          </a:xfrm>
          <a:prstGeom prst="rect">
            <a:avLst/>
          </a:prstGeom>
          <a:solidFill>
            <a:srgbClr val="00B0F0"/>
          </a:solidFill>
          <a:ln w="9525" cap="flat" cmpd="sng" algn="ctr">
            <a:noFill/>
            <a:prstDash val="solid"/>
            <a:round/>
            <a:headEnd type="none" w="med" len="med"/>
            <a:tailEnd type="none" w="med" len="med"/>
          </a:ln>
          <a:effectLst/>
        </p:spPr>
        <p:txBody>
          <a:bodyPr vert="horz" wrap="square" lIns="66487" tIns="33243" rIns="66487" bIns="33243" numCol="1" rtlCol="0" anchor="ctr" anchorCtr="0" compatLnSpc="1">
            <a:prstTxWarp prst="textNoShape">
              <a:avLst/>
            </a:prstTxWarp>
            <a:noAutofit/>
          </a:bodyPr>
          <a:lstStyle/>
          <a:p>
            <a:pPr algn="ctr" defTabSz="672958"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Port</a:t>
            </a:r>
            <a:endParaRPr lang="en-US" altLang="zh-CN"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7" name="直接连接符 136">
            <a:extLst>
              <a:ext uri="{FF2B5EF4-FFF2-40B4-BE49-F238E27FC236}">
                <a16:creationId xmlns="" xmlns:a16="http://schemas.microsoft.com/office/drawing/2014/main" id="{9C315F2C-6B31-48DA-81D1-1F57C9CB141A}"/>
              </a:ext>
            </a:extLst>
          </p:cNvPr>
          <p:cNvCxnSpPr>
            <a:cxnSpLocks/>
            <a:stCxn id="136" idx="0"/>
            <a:endCxn id="152" idx="2"/>
          </p:cNvCxnSpPr>
          <p:nvPr/>
        </p:nvCxnSpPr>
        <p:spPr>
          <a:xfrm flipV="1">
            <a:off x="6957058" y="4396526"/>
            <a:ext cx="974" cy="38679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38" name="直接连接符 137">
            <a:extLst>
              <a:ext uri="{FF2B5EF4-FFF2-40B4-BE49-F238E27FC236}">
                <a16:creationId xmlns="" xmlns:a16="http://schemas.microsoft.com/office/drawing/2014/main" id="{3B1FB0D0-F171-4EF7-998C-9F9A2A738812}"/>
              </a:ext>
            </a:extLst>
          </p:cNvPr>
          <p:cNvCxnSpPr>
            <a:cxnSpLocks/>
            <a:stCxn id="146" idx="0"/>
            <a:endCxn id="140" idx="2"/>
          </p:cNvCxnSpPr>
          <p:nvPr/>
        </p:nvCxnSpPr>
        <p:spPr>
          <a:xfrm flipH="1" flipV="1">
            <a:off x="1935954" y="4477692"/>
            <a:ext cx="6011" cy="532764"/>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139" name="组合 138">
            <a:extLst>
              <a:ext uri="{FF2B5EF4-FFF2-40B4-BE49-F238E27FC236}">
                <a16:creationId xmlns="" xmlns:a16="http://schemas.microsoft.com/office/drawing/2014/main" id="{6BA7169E-D43C-40D7-A939-7B8D0C80D35E}"/>
              </a:ext>
            </a:extLst>
          </p:cNvPr>
          <p:cNvGrpSpPr/>
          <p:nvPr/>
        </p:nvGrpSpPr>
        <p:grpSpPr>
          <a:xfrm>
            <a:off x="1334832" y="3862313"/>
            <a:ext cx="1202243" cy="615379"/>
            <a:chOff x="2876572" y="5742612"/>
            <a:chExt cx="2005398" cy="1020230"/>
          </a:xfrm>
          <a:solidFill>
            <a:srgbClr val="F4FBFE"/>
          </a:solidFill>
        </p:grpSpPr>
        <p:sp>
          <p:nvSpPr>
            <p:cNvPr id="140" name="矩形: 圆角 139">
              <a:extLst>
                <a:ext uri="{FF2B5EF4-FFF2-40B4-BE49-F238E27FC236}">
                  <a16:creationId xmlns="" xmlns:a16="http://schemas.microsoft.com/office/drawing/2014/main" id="{AF48E0B6-D14C-4234-A1E1-40097A26046E}"/>
                </a:ext>
              </a:extLst>
            </p:cNvPr>
            <p:cNvSpPr/>
            <p:nvPr/>
          </p:nvSpPr>
          <p:spPr>
            <a:xfrm>
              <a:off x="2876572" y="5742612"/>
              <a:ext cx="2005398" cy="1020230"/>
            </a:xfrm>
            <a:prstGeom prst="roundRect">
              <a:avLst/>
            </a:prstGeom>
            <a:grpFill/>
            <a:ln w="12700">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72000" fontAlgn="ctr">
                <a:spcBef>
                  <a:spcPts val="200"/>
                </a:spcBef>
                <a:spcAft>
                  <a:spcPct val="0"/>
                </a:spcAft>
              </a:pPr>
              <a:endParaRPr lang="en-US" altLang="zh-CN" sz="1500" dirty="0">
                <a:solidFill>
                  <a:srgbClr val="0082B4"/>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1" name="文本框 140">
              <a:extLst>
                <a:ext uri="{FF2B5EF4-FFF2-40B4-BE49-F238E27FC236}">
                  <a16:creationId xmlns="" xmlns:a16="http://schemas.microsoft.com/office/drawing/2014/main" id="{ED240582-B594-4D41-B933-642A54EB7184}"/>
                </a:ext>
              </a:extLst>
            </p:cNvPr>
            <p:cNvSpPr txBox="1"/>
            <p:nvPr/>
          </p:nvSpPr>
          <p:spPr>
            <a:xfrm>
              <a:off x="3016439" y="5770945"/>
              <a:ext cx="1793136" cy="969490"/>
            </a:xfrm>
            <a:prstGeom prst="rect">
              <a:avLst/>
            </a:prstGeom>
            <a:grpFill/>
          </p:spPr>
          <p:txBody>
            <a:bodyPr wrap="square" rtlCol="0">
              <a:sp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Network/Subnet</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45" name="组合 144">
            <a:extLst>
              <a:ext uri="{FF2B5EF4-FFF2-40B4-BE49-F238E27FC236}">
                <a16:creationId xmlns="" xmlns:a16="http://schemas.microsoft.com/office/drawing/2014/main" id="{5D643362-6F16-4306-A9E2-65E825DC876D}"/>
              </a:ext>
            </a:extLst>
          </p:cNvPr>
          <p:cNvGrpSpPr/>
          <p:nvPr/>
        </p:nvGrpSpPr>
        <p:grpSpPr>
          <a:xfrm>
            <a:off x="1340843" y="5010456"/>
            <a:ext cx="1202243" cy="441817"/>
            <a:chOff x="2876572" y="5695241"/>
            <a:chExt cx="2005398" cy="441817"/>
          </a:xfrm>
          <a:solidFill>
            <a:srgbClr val="F4FBFE"/>
          </a:solidFill>
        </p:grpSpPr>
        <p:sp>
          <p:nvSpPr>
            <p:cNvPr id="146" name="矩形: 圆角 145">
              <a:extLst>
                <a:ext uri="{FF2B5EF4-FFF2-40B4-BE49-F238E27FC236}">
                  <a16:creationId xmlns="" xmlns:a16="http://schemas.microsoft.com/office/drawing/2014/main" id="{00FC16A6-1C7B-48AE-9D0F-D1450711D81C}"/>
                </a:ext>
              </a:extLst>
            </p:cNvPr>
            <p:cNvSpPr/>
            <p:nvPr/>
          </p:nvSpPr>
          <p:spPr>
            <a:xfrm>
              <a:off x="2876572" y="5695241"/>
              <a:ext cx="2005398" cy="441817"/>
            </a:xfrm>
            <a:prstGeom prst="roundRect">
              <a:avLst/>
            </a:prstGeom>
            <a:grpFill/>
            <a:ln w="12700">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72000" fontAlgn="ctr">
                <a:spcBef>
                  <a:spcPts val="200"/>
                </a:spcBef>
                <a:spcAft>
                  <a:spcPct val="0"/>
                </a:spcAft>
              </a:pPr>
              <a:endParaRPr lang="en-US" altLang="zh-CN" sz="1500" dirty="0">
                <a:solidFill>
                  <a:srgbClr val="0082B4"/>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文本框 146">
              <a:extLst>
                <a:ext uri="{FF2B5EF4-FFF2-40B4-BE49-F238E27FC236}">
                  <a16:creationId xmlns="" xmlns:a16="http://schemas.microsoft.com/office/drawing/2014/main" id="{6EEF98BC-7E10-41CC-94A2-002EA1B6A826}"/>
                </a:ext>
              </a:extLst>
            </p:cNvPr>
            <p:cNvSpPr txBox="1"/>
            <p:nvPr/>
          </p:nvSpPr>
          <p:spPr>
            <a:xfrm>
              <a:off x="3318586" y="5744629"/>
              <a:ext cx="1075737" cy="338554"/>
            </a:xfrm>
            <a:prstGeom prst="rect">
              <a:avLst/>
            </a:prstGeom>
            <a:grpFill/>
          </p:spPr>
          <p:txBody>
            <a:bodyPr wrap="square" rtlCol="0">
              <a:sp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Port</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50" name="文本框 149">
            <a:extLst>
              <a:ext uri="{FF2B5EF4-FFF2-40B4-BE49-F238E27FC236}">
                <a16:creationId xmlns="" xmlns:a16="http://schemas.microsoft.com/office/drawing/2014/main" id="{4842E251-9719-4297-8438-4428819CC29A}"/>
              </a:ext>
            </a:extLst>
          </p:cNvPr>
          <p:cNvSpPr txBox="1"/>
          <p:nvPr/>
        </p:nvSpPr>
        <p:spPr>
          <a:xfrm>
            <a:off x="2043659" y="4572466"/>
            <a:ext cx="573761" cy="307777"/>
          </a:xfrm>
          <a:prstGeom prst="rect">
            <a:avLst/>
          </a:prstGeom>
          <a:noFill/>
        </p:spPr>
        <p:txBody>
          <a:bodyPr wrap="square" rtlCol="0">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 name="矩形 150">
            <a:extLst>
              <a:ext uri="{FF2B5EF4-FFF2-40B4-BE49-F238E27FC236}">
                <a16:creationId xmlns="" xmlns:a16="http://schemas.microsoft.com/office/drawing/2014/main" id="{ABBDED0D-46A9-41F1-8238-4F507849A354}"/>
              </a:ext>
            </a:extLst>
          </p:cNvPr>
          <p:cNvSpPr/>
          <p:nvPr/>
        </p:nvSpPr>
        <p:spPr bwMode="auto">
          <a:xfrm>
            <a:off x="4546262" y="3853065"/>
            <a:ext cx="1023959" cy="543461"/>
          </a:xfrm>
          <a:prstGeom prst="rect">
            <a:avLst/>
          </a:prstGeom>
          <a:solidFill>
            <a:srgbClr val="00B0F0"/>
          </a:solidFill>
          <a:ln w="9525" cap="flat" cmpd="sng" algn="ctr">
            <a:noFill/>
            <a:prstDash val="solid"/>
            <a:round/>
            <a:headEnd type="none" w="med" len="med"/>
            <a:tailEnd type="none" w="med" len="med"/>
          </a:ln>
          <a:effectLst/>
        </p:spPr>
        <p:txBody>
          <a:bodyPr vert="horz" wrap="square" lIns="66487" tIns="33243" rIns="66487" bIns="33243" numCol="1" rtlCol="0" anchor="ctr" anchorCtr="0" compatLnSpc="1">
            <a:prstTxWarp prst="textNoShape">
              <a:avLst/>
            </a:prstTxWarp>
            <a:noAutofit/>
          </a:bodyPr>
          <a:lstStyle/>
          <a:p>
            <a:pPr algn="ctr" defTabSz="672958" fontAlgn="ctr"/>
            <a:r>
              <a:rPr lang="en-US" sz="160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Network/Subnet</a:t>
            </a:r>
            <a:endParaRPr lang="en-US" altLang="zh-CN"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2" name="矩形 151">
            <a:extLst>
              <a:ext uri="{FF2B5EF4-FFF2-40B4-BE49-F238E27FC236}">
                <a16:creationId xmlns="" xmlns:a16="http://schemas.microsoft.com/office/drawing/2014/main" id="{7DEA863F-6A70-4DCB-A0C5-31A780981EA8}"/>
              </a:ext>
            </a:extLst>
          </p:cNvPr>
          <p:cNvSpPr/>
          <p:nvPr/>
        </p:nvSpPr>
        <p:spPr bwMode="auto">
          <a:xfrm>
            <a:off x="6446054" y="3853065"/>
            <a:ext cx="1023956" cy="543461"/>
          </a:xfrm>
          <a:prstGeom prst="rect">
            <a:avLst/>
          </a:prstGeom>
          <a:solidFill>
            <a:srgbClr val="00B0F0"/>
          </a:solidFill>
          <a:ln w="9525" cap="flat" cmpd="sng" algn="ctr">
            <a:noFill/>
            <a:prstDash val="solid"/>
            <a:round/>
            <a:headEnd type="none" w="med" len="med"/>
            <a:tailEnd type="none" w="med" len="med"/>
          </a:ln>
          <a:effectLst/>
        </p:spPr>
        <p:txBody>
          <a:bodyPr vert="horz" wrap="square" lIns="66487" tIns="33243" rIns="66487" bIns="33243" numCol="1" rtlCol="0" anchor="ctr" anchorCtr="0" compatLnSpc="1">
            <a:prstTxWarp prst="textNoShape">
              <a:avLst/>
            </a:prstTxWarp>
            <a:noAutofit/>
          </a:bodyPr>
          <a:lstStyle/>
          <a:p>
            <a:pPr algn="ctr" defTabSz="672958"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Network/Subnet</a:t>
            </a:r>
            <a:endParaRPr lang="en-US" altLang="zh-CN"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3" name="矩形 152">
            <a:extLst>
              <a:ext uri="{FF2B5EF4-FFF2-40B4-BE49-F238E27FC236}">
                <a16:creationId xmlns="" xmlns:a16="http://schemas.microsoft.com/office/drawing/2014/main" id="{9DCC5F7B-2D96-406A-918C-6C7A3068D7B8}"/>
              </a:ext>
            </a:extLst>
          </p:cNvPr>
          <p:cNvSpPr/>
          <p:nvPr/>
        </p:nvSpPr>
        <p:spPr bwMode="auto">
          <a:xfrm>
            <a:off x="5456890" y="3133813"/>
            <a:ext cx="973467" cy="289271"/>
          </a:xfrm>
          <a:prstGeom prst="rect">
            <a:avLst/>
          </a:prstGeom>
          <a:solidFill>
            <a:srgbClr val="00B0F0"/>
          </a:solidFill>
          <a:ln w="9525" cap="flat" cmpd="sng" algn="ctr">
            <a:noFill/>
            <a:prstDash val="solid"/>
            <a:round/>
            <a:headEnd type="none" w="med" len="med"/>
            <a:tailEnd type="none" w="med" len="med"/>
          </a:ln>
          <a:effectLst/>
        </p:spPr>
        <p:txBody>
          <a:bodyPr vert="horz" wrap="square" lIns="66487" tIns="33243" rIns="66487" bIns="33243" numCol="1" rtlCol="0" anchor="ctr" anchorCtr="0" compatLnSpc="1">
            <a:prstTxWarp prst="textNoShape">
              <a:avLst/>
            </a:prstTxWarp>
            <a:noAutofit/>
          </a:bodyPr>
          <a:lstStyle/>
          <a:p>
            <a:pPr algn="ctr" defTabSz="672958"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Router</a:t>
            </a:r>
            <a:endParaRPr lang="en-US" altLang="zh-CN"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54" name="组合 153">
            <a:extLst>
              <a:ext uri="{FF2B5EF4-FFF2-40B4-BE49-F238E27FC236}">
                <a16:creationId xmlns="" xmlns:a16="http://schemas.microsoft.com/office/drawing/2014/main" id="{786EABAE-A362-45B1-8181-C09C6E2264AD}"/>
              </a:ext>
            </a:extLst>
          </p:cNvPr>
          <p:cNvGrpSpPr/>
          <p:nvPr/>
        </p:nvGrpSpPr>
        <p:grpSpPr>
          <a:xfrm>
            <a:off x="1334832" y="2943098"/>
            <a:ext cx="1202243" cy="441817"/>
            <a:chOff x="2876572" y="5695239"/>
            <a:chExt cx="2005398" cy="732483"/>
          </a:xfrm>
          <a:solidFill>
            <a:srgbClr val="F4FBFE"/>
          </a:solidFill>
        </p:grpSpPr>
        <p:sp>
          <p:nvSpPr>
            <p:cNvPr id="155" name="矩形: 圆角 154">
              <a:extLst>
                <a:ext uri="{FF2B5EF4-FFF2-40B4-BE49-F238E27FC236}">
                  <a16:creationId xmlns="" xmlns:a16="http://schemas.microsoft.com/office/drawing/2014/main" id="{E6CAA0D0-6D68-44FB-A302-B6C056D909C7}"/>
                </a:ext>
              </a:extLst>
            </p:cNvPr>
            <p:cNvSpPr/>
            <p:nvPr/>
          </p:nvSpPr>
          <p:spPr>
            <a:xfrm>
              <a:off x="2876572" y="5695239"/>
              <a:ext cx="2005398" cy="732483"/>
            </a:xfrm>
            <a:prstGeom prst="roundRect">
              <a:avLst/>
            </a:prstGeom>
            <a:grpFill/>
            <a:ln w="12700">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72000" fontAlgn="ctr">
                <a:spcBef>
                  <a:spcPts val="200"/>
                </a:spcBef>
                <a:spcAft>
                  <a:spcPct val="0"/>
                </a:spcAft>
              </a:pPr>
              <a:endParaRPr lang="en-US" altLang="zh-CN" sz="1500" dirty="0">
                <a:solidFill>
                  <a:srgbClr val="0082B4"/>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 name="文本框 155">
              <a:extLst>
                <a:ext uri="{FF2B5EF4-FFF2-40B4-BE49-F238E27FC236}">
                  <a16:creationId xmlns="" xmlns:a16="http://schemas.microsoft.com/office/drawing/2014/main" id="{EBBACA26-A507-4382-9316-D8FA5BE2272B}"/>
                </a:ext>
              </a:extLst>
            </p:cNvPr>
            <p:cNvSpPr txBox="1"/>
            <p:nvPr/>
          </p:nvSpPr>
          <p:spPr>
            <a:xfrm>
              <a:off x="3094874" y="5786736"/>
              <a:ext cx="1723173" cy="561285"/>
            </a:xfrm>
            <a:prstGeom prst="rect">
              <a:avLst/>
            </a:prstGeom>
            <a:grpFill/>
          </p:spPr>
          <p:txBody>
            <a:bodyPr wrap="square" rtlCol="0">
              <a:sp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Router</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57" name="直接连接符 156">
            <a:extLst>
              <a:ext uri="{FF2B5EF4-FFF2-40B4-BE49-F238E27FC236}">
                <a16:creationId xmlns="" xmlns:a16="http://schemas.microsoft.com/office/drawing/2014/main" id="{6EEC3329-83AD-44F4-9F45-BF8F5D119598}"/>
              </a:ext>
            </a:extLst>
          </p:cNvPr>
          <p:cNvCxnSpPr>
            <a:cxnSpLocks/>
            <a:stCxn id="140" idx="0"/>
            <a:endCxn id="155" idx="2"/>
          </p:cNvCxnSpPr>
          <p:nvPr/>
        </p:nvCxnSpPr>
        <p:spPr>
          <a:xfrm flipV="1">
            <a:off x="1935954" y="3384915"/>
            <a:ext cx="0" cy="47739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58" name="文本框 157">
            <a:extLst>
              <a:ext uri="{FF2B5EF4-FFF2-40B4-BE49-F238E27FC236}">
                <a16:creationId xmlns="" xmlns:a16="http://schemas.microsoft.com/office/drawing/2014/main" id="{9E6CB9FC-C9D5-40C8-B201-F2C0833EC61C}"/>
              </a:ext>
            </a:extLst>
          </p:cNvPr>
          <p:cNvSpPr txBox="1"/>
          <p:nvPr/>
        </p:nvSpPr>
        <p:spPr>
          <a:xfrm>
            <a:off x="2043660" y="3421493"/>
            <a:ext cx="607538" cy="307777"/>
          </a:xfrm>
          <a:prstGeom prst="rect">
            <a:avLst/>
          </a:prstGeom>
          <a:noFill/>
        </p:spPr>
        <p:txBody>
          <a:bodyPr wrap="square" rtlCol="0">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61" name="直接连接符 160">
            <a:extLst>
              <a:ext uri="{FF2B5EF4-FFF2-40B4-BE49-F238E27FC236}">
                <a16:creationId xmlns="" xmlns:a16="http://schemas.microsoft.com/office/drawing/2014/main" id="{1B740371-D40A-4944-B30F-9AEABC7AA41A}"/>
              </a:ext>
            </a:extLst>
          </p:cNvPr>
          <p:cNvCxnSpPr>
            <a:cxnSpLocks/>
            <a:stCxn id="151" idx="0"/>
            <a:endCxn id="153" idx="2"/>
          </p:cNvCxnSpPr>
          <p:nvPr/>
        </p:nvCxnSpPr>
        <p:spPr>
          <a:xfrm flipV="1">
            <a:off x="5058242" y="3423084"/>
            <a:ext cx="885382" cy="42998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62" name="直接连接符 161">
            <a:extLst>
              <a:ext uri="{FF2B5EF4-FFF2-40B4-BE49-F238E27FC236}">
                <a16:creationId xmlns="" xmlns:a16="http://schemas.microsoft.com/office/drawing/2014/main" id="{B8581AAF-81E2-44D6-86FA-9521C7990AB0}"/>
              </a:ext>
            </a:extLst>
          </p:cNvPr>
          <p:cNvCxnSpPr>
            <a:cxnSpLocks/>
            <a:stCxn id="152" idx="0"/>
            <a:endCxn id="153" idx="2"/>
          </p:cNvCxnSpPr>
          <p:nvPr/>
        </p:nvCxnSpPr>
        <p:spPr>
          <a:xfrm flipH="1" flipV="1">
            <a:off x="5943624" y="3423084"/>
            <a:ext cx="1014408" cy="429981"/>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9906064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684963" y="2374221"/>
            <a:ext cx="10822074" cy="2492990"/>
          </a:xfrm>
          <a:prstGeom prst="rect">
            <a:avLst/>
          </a:prstGeom>
          <a:solidFill>
            <a:srgbClr val="F4FBFE"/>
          </a:solidFill>
          <a:ln>
            <a:solidFill>
              <a:srgbClr val="99DFF9"/>
            </a:solidFill>
          </a:ln>
        </p:spPr>
        <p:txBody>
          <a:bodyPr wrap="square" rtlCol="0">
            <a:sp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文本框 23"/>
          <p:cNvSpPr txBox="1"/>
          <p:nvPr/>
        </p:nvSpPr>
        <p:spPr>
          <a:xfrm>
            <a:off x="684963" y="1952566"/>
            <a:ext cx="10822074" cy="276999"/>
          </a:xfrm>
          <a:prstGeom prst="rect">
            <a:avLst/>
          </a:prstGeom>
          <a:solidFill>
            <a:srgbClr val="F4FBFE"/>
          </a:solidFill>
          <a:ln>
            <a:solidFill>
              <a:srgbClr val="99DFF9"/>
            </a:solidFill>
          </a:ln>
        </p:spPr>
        <p:txBody>
          <a:bodyPr wrap="square" rtlCol="0">
            <a:sp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p:cNvSpPr txBox="1"/>
          <p:nvPr/>
        </p:nvSpPr>
        <p:spPr>
          <a:xfrm>
            <a:off x="684963" y="1562968"/>
            <a:ext cx="10822074" cy="276999"/>
          </a:xfrm>
          <a:prstGeom prst="rect">
            <a:avLst/>
          </a:prstGeom>
          <a:solidFill>
            <a:srgbClr val="F4FBFE"/>
          </a:solidFill>
          <a:ln>
            <a:solidFill>
              <a:srgbClr val="99DFF9"/>
            </a:solidFill>
          </a:ln>
        </p:spPr>
        <p:txBody>
          <a:bodyPr wrap="square" rtlCol="0">
            <a:sp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lstStyle/>
          <a:p>
            <a:r>
              <a:rPr lang="en-US" dirty="0">
                <a:sym typeface="Huawei Sans" panose="020C0503030203020204" pitchFamily="34" charset="0"/>
              </a:rPr>
              <a:t>Creating a Router</a:t>
            </a:r>
            <a:endParaRPr lang="en-US" altLang="zh-CN" dirty="0">
              <a:sym typeface="Huawei Sans" panose="020C0503030203020204" pitchFamily="34" charset="0"/>
            </a:endParaRPr>
          </a:p>
        </p:txBody>
      </p:sp>
      <p:sp>
        <p:nvSpPr>
          <p:cNvPr id="10" name="圆角矩形 75"/>
          <p:cNvSpPr/>
          <p:nvPr/>
        </p:nvSpPr>
        <p:spPr>
          <a:xfrm>
            <a:off x="2783632" y="1574744"/>
            <a:ext cx="8460940" cy="288032"/>
          </a:xfrm>
          <a:prstGeom prst="roundRect">
            <a:avLst>
              <a:gd name="adj" fmla="val 874"/>
            </a:avLst>
          </a:prstGeom>
          <a:noFill/>
          <a:ln w="9525" cap="flat" cmpd="sng" algn="ctr">
            <a:noFill/>
            <a:prstDash val="solid"/>
          </a:ln>
          <a:effectLst/>
        </p:spPr>
        <p:txBody>
          <a:bodyPr wrap="square" lIns="0" tIns="0" rIns="0" bIns="0"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400" dirty="0">
                <a:solidFill>
                  <a:srgbClr val="000000">
                    <a:lumMod val="75000"/>
                    <a:lumOff val="25000"/>
                  </a:srgbClr>
                </a:solidFill>
                <a:latin typeface="Huawei Sans" panose="020C0503030203020204" pitchFamily="34" charset="0"/>
                <a:ea typeface="方正兰亭黑简体" panose="02000000000000000000" pitchFamily="2" charset="-122"/>
                <a:sym typeface="Huawei Sans" panose="020C0503030203020204" pitchFamily="34" charset="0"/>
              </a:rPr>
              <a:t>https://ip:18002/controller/dc/v2/neutronapi/routers</a:t>
            </a:r>
          </a:p>
        </p:txBody>
      </p:sp>
      <p:sp>
        <p:nvSpPr>
          <p:cNvPr id="12" name="圆角矩形 75"/>
          <p:cNvSpPr/>
          <p:nvPr/>
        </p:nvSpPr>
        <p:spPr>
          <a:xfrm>
            <a:off x="1019436" y="1574744"/>
            <a:ext cx="1512168" cy="288032"/>
          </a:xfrm>
          <a:prstGeom prst="roundRect">
            <a:avLst>
              <a:gd name="adj" fmla="val 874"/>
            </a:avLst>
          </a:prstGeom>
          <a:noFill/>
          <a:ln w="9525" cap="flat" cmpd="sng" algn="ctr">
            <a:noFill/>
            <a:prstDash val="solid"/>
          </a:ln>
          <a:effectLst/>
        </p:spPr>
        <p:txBody>
          <a:bodyPr wrap="square" lIns="0" tIns="0" rIns="0" bIns="0"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400" dirty="0" err="1">
                <a:solidFill>
                  <a:srgbClr val="000000">
                    <a:lumMod val="75000"/>
                    <a:lumOff val="25000"/>
                  </a:srgbClr>
                </a:solidFill>
                <a:latin typeface="Huawei Sans" panose="020C0503030203020204" pitchFamily="34" charset="0"/>
                <a:ea typeface="方正兰亭黑简体" panose="02000000000000000000" pitchFamily="2" charset="-122"/>
                <a:sym typeface="Huawei Sans" panose="020C0503030203020204" pitchFamily="34" charset="0"/>
              </a:rPr>
              <a:t>Url</a:t>
            </a:r>
            <a:endParaRPr kumimoji="0" lang="en-US" altLang="zh-CN" sz="1400" i="0" u="none" strike="noStrike" kern="0" cap="none" spc="0" normalizeH="0" baseline="0" noProof="0" dirty="0">
              <a:ln>
                <a:noFill/>
              </a:ln>
              <a:solidFill>
                <a:srgbClr val="000000">
                  <a:lumMod val="75000"/>
                  <a:lumOff val="25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3" name="圆角矩形 75"/>
          <p:cNvSpPr/>
          <p:nvPr/>
        </p:nvSpPr>
        <p:spPr>
          <a:xfrm>
            <a:off x="1019436" y="1972324"/>
            <a:ext cx="1512168" cy="288032"/>
          </a:xfrm>
          <a:prstGeom prst="roundRect">
            <a:avLst>
              <a:gd name="adj" fmla="val 874"/>
            </a:avLst>
          </a:prstGeom>
          <a:noFill/>
          <a:ln w="9525" cap="flat" cmpd="sng" algn="ctr">
            <a:noFill/>
            <a:prstDash val="solid"/>
          </a:ln>
          <a:effectLst/>
        </p:spPr>
        <p:txBody>
          <a:bodyPr wrap="square" lIns="0" tIns="0" rIns="0" bIns="0"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400" dirty="0">
                <a:solidFill>
                  <a:srgbClr val="000000">
                    <a:lumMod val="75000"/>
                    <a:lumOff val="25000"/>
                  </a:srgbClr>
                </a:solidFill>
                <a:latin typeface="Huawei Sans" panose="020C0503030203020204" pitchFamily="34" charset="0"/>
                <a:ea typeface="方正兰亭黑简体" panose="02000000000000000000" pitchFamily="2" charset="-122"/>
                <a:sym typeface="Huawei Sans" panose="020C0503030203020204" pitchFamily="34" charset="0"/>
              </a:rPr>
              <a:t>Method</a:t>
            </a:r>
            <a:endParaRPr kumimoji="0" lang="en-US" altLang="zh-CN" sz="1400" i="0" u="none" strike="noStrike" kern="0" cap="none" spc="0" normalizeH="0" baseline="0" noProof="0" dirty="0">
              <a:ln>
                <a:noFill/>
              </a:ln>
              <a:solidFill>
                <a:srgbClr val="000000">
                  <a:lumMod val="75000"/>
                  <a:lumOff val="25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4" name="圆角矩形 75"/>
          <p:cNvSpPr/>
          <p:nvPr/>
        </p:nvSpPr>
        <p:spPr>
          <a:xfrm>
            <a:off x="2783632" y="1967615"/>
            <a:ext cx="8460940" cy="288032"/>
          </a:xfrm>
          <a:prstGeom prst="roundRect">
            <a:avLst>
              <a:gd name="adj" fmla="val 874"/>
            </a:avLst>
          </a:prstGeom>
          <a:noFill/>
          <a:ln w="9525" cap="flat" cmpd="sng" algn="ctr">
            <a:noFill/>
            <a:prstDash val="solid"/>
          </a:ln>
          <a:effectLst/>
        </p:spPr>
        <p:txBody>
          <a:bodyPr wrap="square" lIns="0" tIns="0" rIns="0" bIns="0"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400" dirty="0">
                <a:solidFill>
                  <a:srgbClr val="000000">
                    <a:lumMod val="75000"/>
                    <a:lumOff val="25000"/>
                  </a:srgbClr>
                </a:solidFill>
                <a:latin typeface="Huawei Sans" panose="020C0503030203020204" pitchFamily="34" charset="0"/>
                <a:ea typeface="方正兰亭黑简体" panose="02000000000000000000" pitchFamily="2" charset="-122"/>
                <a:sym typeface="Huawei Sans" panose="020C0503030203020204" pitchFamily="34" charset="0"/>
              </a:rPr>
              <a:t>post</a:t>
            </a:r>
            <a:endParaRPr kumimoji="0" lang="en-US" altLang="zh-CN" sz="1400" i="0" u="none" strike="noStrike" kern="0" cap="none" spc="0" normalizeH="0" baseline="0" noProof="0" dirty="0">
              <a:ln>
                <a:noFill/>
              </a:ln>
              <a:solidFill>
                <a:srgbClr val="000000">
                  <a:lumMod val="75000"/>
                  <a:lumOff val="25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5" name="圆角矩形 75"/>
          <p:cNvSpPr/>
          <p:nvPr/>
        </p:nvSpPr>
        <p:spPr>
          <a:xfrm>
            <a:off x="1007477" y="2369904"/>
            <a:ext cx="1512168" cy="288032"/>
          </a:xfrm>
          <a:prstGeom prst="roundRect">
            <a:avLst>
              <a:gd name="adj" fmla="val 874"/>
            </a:avLst>
          </a:prstGeom>
          <a:noFill/>
          <a:ln w="9525" cap="flat" cmpd="sng" algn="ctr">
            <a:noFill/>
            <a:prstDash val="solid"/>
          </a:ln>
          <a:effectLst/>
        </p:spPr>
        <p:txBody>
          <a:bodyPr wrap="square" lIns="0" tIns="0" rIns="0" bIns="0"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400" dirty="0" err="1">
                <a:solidFill>
                  <a:srgbClr val="000000">
                    <a:lumMod val="75000"/>
                    <a:lumOff val="25000"/>
                  </a:srgbClr>
                </a:solidFill>
                <a:latin typeface="Huawei Sans" panose="020C0503030203020204" pitchFamily="34" charset="0"/>
                <a:ea typeface="方正兰亭黑简体" panose="02000000000000000000" pitchFamily="2" charset="-122"/>
                <a:sym typeface="Huawei Sans" panose="020C0503030203020204" pitchFamily="34" charset="0"/>
              </a:rPr>
              <a:t>RequestBody</a:t>
            </a:r>
            <a:endParaRPr kumimoji="0" lang="en-US" altLang="zh-CN" sz="1400" i="0" u="none" strike="noStrike" kern="0" cap="none" spc="0" normalizeH="0" baseline="0" noProof="0" dirty="0">
              <a:ln>
                <a:noFill/>
              </a:ln>
              <a:solidFill>
                <a:srgbClr val="000000">
                  <a:lumMod val="75000"/>
                  <a:lumOff val="25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6" name="圆角矩形 75"/>
          <p:cNvSpPr/>
          <p:nvPr/>
        </p:nvSpPr>
        <p:spPr>
          <a:xfrm>
            <a:off x="2783393" y="2530162"/>
            <a:ext cx="8461179" cy="3957368"/>
          </a:xfrm>
          <a:prstGeom prst="roundRect">
            <a:avLst>
              <a:gd name="adj" fmla="val 874"/>
            </a:avLst>
          </a:prstGeom>
          <a:noFill/>
          <a:ln w="9525" cap="flat" cmpd="sng" algn="ctr">
            <a:noFill/>
            <a:prstDash val="solid"/>
          </a:ln>
          <a:effectLst/>
        </p:spPr>
        <p:txBody>
          <a:bodyPr wrap="square" lIns="0" tIns="0" rIns="0" bIns="0" rtlCol="0" anchor="t" anchorCtr="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"router": {</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tenant_id</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"f9943c4c-a1c9-58b4-1fac-110000000005", </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admin_state_up</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"true",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"name":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router_yao</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"id": "f9943c4c-a1c9-58b4-1fac-110000000004",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"status": "ACTIVE"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service_name</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FusionSphere</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endParaRPr kumimoji="0" lang="en-US" altLang="zh-CN" sz="1400" i="0" u="none" strike="noStrike" kern="0" cap="none" spc="0" normalizeH="0" baseline="0" noProof="0" dirty="0">
              <a:ln>
                <a:noFill/>
              </a:ln>
              <a:solidFill>
                <a:srgbClr val="000000">
                  <a:lumMod val="75000"/>
                  <a:lumOff val="25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18" name="直接箭头连接符 17"/>
          <p:cNvCxnSpPr/>
          <p:nvPr/>
        </p:nvCxnSpPr>
        <p:spPr>
          <a:xfrm flipH="1">
            <a:off x="5927632" y="4342895"/>
            <a:ext cx="1078919" cy="0"/>
          </a:xfrm>
          <a:prstGeom prst="straightConnector1">
            <a:avLst/>
          </a:prstGeom>
          <a:ln w="57150">
            <a:solidFill>
              <a:srgbClr val="FF9900"/>
            </a:solidFill>
            <a:tailEnd type="triangle"/>
          </a:ln>
        </p:spPr>
        <p:style>
          <a:lnRef idx="1">
            <a:schemeClr val="accent1"/>
          </a:lnRef>
          <a:fillRef idx="0">
            <a:schemeClr val="accent1"/>
          </a:fillRef>
          <a:effectRef idx="0">
            <a:schemeClr val="accent1"/>
          </a:effectRef>
          <a:fontRef idx="minor">
            <a:schemeClr val="tx1"/>
          </a:fontRef>
        </p:style>
      </p:cxnSp>
      <p:sp>
        <p:nvSpPr>
          <p:cNvPr id="19" name="圆角矩形 18"/>
          <p:cNvSpPr/>
          <p:nvPr/>
        </p:nvSpPr>
        <p:spPr>
          <a:xfrm>
            <a:off x="6508057" y="4152302"/>
            <a:ext cx="2753139" cy="396000"/>
          </a:xfrm>
          <a:prstGeom prst="roundRect">
            <a:avLst>
              <a:gd name="adj" fmla="val 7486"/>
            </a:avLst>
          </a:prstGeom>
          <a:solidFill>
            <a:srgbClr val="FFFFCC"/>
          </a:solidFill>
          <a:ln w="127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spcBef>
                <a:spcPts val="0"/>
              </a:spcBef>
              <a:spcAft>
                <a:spcPts val="0"/>
              </a:spcAft>
            </a:pPr>
            <a:r>
              <a:rPr lang="en-US" sz="12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rPr>
              <a:t>Cloud platform name</a:t>
            </a:r>
          </a:p>
        </p:txBody>
      </p:sp>
      <p:cxnSp>
        <p:nvCxnSpPr>
          <p:cNvPr id="20" name="直接箭头连接符 19"/>
          <p:cNvCxnSpPr/>
          <p:nvPr/>
        </p:nvCxnSpPr>
        <p:spPr>
          <a:xfrm flipH="1">
            <a:off x="7391512" y="3703313"/>
            <a:ext cx="1078919" cy="0"/>
          </a:xfrm>
          <a:prstGeom prst="straightConnector1">
            <a:avLst/>
          </a:prstGeom>
          <a:ln w="57150">
            <a:solidFill>
              <a:srgbClr val="FF9900"/>
            </a:solidFill>
            <a:tailEnd type="triangle"/>
          </a:ln>
        </p:spPr>
        <p:style>
          <a:lnRef idx="1">
            <a:schemeClr val="accent1"/>
          </a:lnRef>
          <a:fillRef idx="0">
            <a:schemeClr val="accent1"/>
          </a:fillRef>
          <a:effectRef idx="0">
            <a:schemeClr val="accent1"/>
          </a:effectRef>
          <a:fontRef idx="minor">
            <a:schemeClr val="tx1"/>
          </a:fontRef>
        </p:style>
      </p:cxnSp>
      <p:sp>
        <p:nvSpPr>
          <p:cNvPr id="21" name="圆角矩形 20"/>
          <p:cNvSpPr/>
          <p:nvPr/>
        </p:nvSpPr>
        <p:spPr>
          <a:xfrm>
            <a:off x="7785166" y="3514326"/>
            <a:ext cx="2753139" cy="396000"/>
          </a:xfrm>
          <a:prstGeom prst="roundRect">
            <a:avLst>
              <a:gd name="adj" fmla="val 7486"/>
            </a:avLst>
          </a:prstGeom>
          <a:solidFill>
            <a:srgbClr val="FFFFCC"/>
          </a:solidFill>
          <a:ln w="127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spcBef>
                <a:spcPts val="0"/>
              </a:spcBef>
              <a:spcAft>
                <a:spcPts val="0"/>
              </a:spcAft>
            </a:pPr>
            <a:r>
              <a:rPr lang="en-US" sz="12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rPr>
              <a:t>Virtual router ID, which is specified and delivered by the cloud platform</a:t>
            </a:r>
          </a:p>
        </p:txBody>
      </p:sp>
      <p:cxnSp>
        <p:nvCxnSpPr>
          <p:cNvPr id="22" name="直接箭头连接符 21"/>
          <p:cNvCxnSpPr/>
          <p:nvPr/>
        </p:nvCxnSpPr>
        <p:spPr>
          <a:xfrm flipH="1">
            <a:off x="8006602" y="3071875"/>
            <a:ext cx="1078919" cy="0"/>
          </a:xfrm>
          <a:prstGeom prst="straightConnector1">
            <a:avLst/>
          </a:prstGeom>
          <a:ln w="57150">
            <a:solidFill>
              <a:srgbClr val="FF9900"/>
            </a:solidFill>
            <a:tailEnd type="triangle"/>
          </a:ln>
        </p:spPr>
        <p:style>
          <a:lnRef idx="1">
            <a:schemeClr val="accent1"/>
          </a:lnRef>
          <a:fillRef idx="0">
            <a:schemeClr val="accent1"/>
          </a:fillRef>
          <a:effectRef idx="0">
            <a:schemeClr val="accent1"/>
          </a:effectRef>
          <a:fontRef idx="minor">
            <a:schemeClr val="tx1"/>
          </a:fontRef>
        </p:style>
      </p:cxnSp>
      <p:sp>
        <p:nvSpPr>
          <p:cNvPr id="23" name="圆角矩形 22"/>
          <p:cNvSpPr/>
          <p:nvPr/>
        </p:nvSpPr>
        <p:spPr>
          <a:xfrm>
            <a:off x="8400256" y="2882888"/>
            <a:ext cx="2753139" cy="396000"/>
          </a:xfrm>
          <a:prstGeom prst="roundRect">
            <a:avLst>
              <a:gd name="adj" fmla="val 7486"/>
            </a:avLst>
          </a:prstGeom>
          <a:solidFill>
            <a:srgbClr val="FFFFCC"/>
          </a:solidFill>
          <a:ln w="127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spcBef>
                <a:spcPts val="0"/>
              </a:spcBef>
              <a:spcAft>
                <a:spcPts val="0"/>
              </a:spcAft>
            </a:pPr>
            <a:r>
              <a:rPr lang="en-US" sz="12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rPr>
              <a:t>Tenant ID, which is specified and delivered by the cloud platform</a:t>
            </a:r>
          </a:p>
        </p:txBody>
      </p:sp>
    </p:spTree>
    <p:extLst>
      <p:ext uri="{BB962C8B-B14F-4D97-AF65-F5344CB8AC3E}">
        <p14:creationId xmlns:p14="http://schemas.microsoft.com/office/powerpoint/2010/main" val="383936818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5"/>
          <p:cNvSpPr txBox="1"/>
          <p:nvPr/>
        </p:nvSpPr>
        <p:spPr>
          <a:xfrm>
            <a:off x="837363" y="2372336"/>
            <a:ext cx="10822074" cy="3231654"/>
          </a:xfrm>
          <a:prstGeom prst="rect">
            <a:avLst/>
          </a:prstGeom>
          <a:solidFill>
            <a:srgbClr val="F4FBFE"/>
          </a:solidFill>
          <a:ln>
            <a:solidFill>
              <a:srgbClr val="99DFF9"/>
            </a:solidFill>
          </a:ln>
        </p:spPr>
        <p:txBody>
          <a:bodyPr wrap="square" rtlCol="0">
            <a:sp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文本框 23"/>
          <p:cNvSpPr txBox="1"/>
          <p:nvPr/>
        </p:nvSpPr>
        <p:spPr>
          <a:xfrm>
            <a:off x="837363" y="1550878"/>
            <a:ext cx="10822074" cy="276999"/>
          </a:xfrm>
          <a:prstGeom prst="rect">
            <a:avLst/>
          </a:prstGeom>
          <a:solidFill>
            <a:srgbClr val="F4FBFE"/>
          </a:solidFill>
          <a:ln>
            <a:solidFill>
              <a:srgbClr val="99DFF9"/>
            </a:solidFill>
          </a:ln>
        </p:spPr>
        <p:txBody>
          <a:bodyPr wrap="square" rtlCol="0">
            <a:sp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文本框 24"/>
          <p:cNvSpPr txBox="1"/>
          <p:nvPr/>
        </p:nvSpPr>
        <p:spPr>
          <a:xfrm>
            <a:off x="837363" y="1957542"/>
            <a:ext cx="10822074" cy="276999"/>
          </a:xfrm>
          <a:prstGeom prst="rect">
            <a:avLst/>
          </a:prstGeom>
          <a:solidFill>
            <a:srgbClr val="F4FBFE"/>
          </a:solidFill>
          <a:ln>
            <a:solidFill>
              <a:srgbClr val="99DFF9"/>
            </a:solidFill>
          </a:ln>
        </p:spPr>
        <p:txBody>
          <a:bodyPr wrap="square" rtlCol="0">
            <a:sp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lstStyle/>
          <a:p>
            <a:r>
              <a:rPr lang="en-US">
                <a:sym typeface="Huawei Sans" panose="020C0503030203020204" pitchFamily="34" charset="0"/>
              </a:rPr>
              <a:t>Creating Intranet 1</a:t>
            </a:r>
            <a:endParaRPr lang="en-US" altLang="zh-CN" dirty="0">
              <a:sym typeface="Huawei Sans" panose="020C0503030203020204" pitchFamily="34" charset="0"/>
            </a:endParaRPr>
          </a:p>
        </p:txBody>
      </p:sp>
      <p:sp>
        <p:nvSpPr>
          <p:cNvPr id="10" name="圆角矩形 75"/>
          <p:cNvSpPr/>
          <p:nvPr/>
        </p:nvSpPr>
        <p:spPr>
          <a:xfrm>
            <a:off x="2783632" y="1561501"/>
            <a:ext cx="8460940" cy="288032"/>
          </a:xfrm>
          <a:prstGeom prst="roundRect">
            <a:avLst>
              <a:gd name="adj" fmla="val 874"/>
            </a:avLst>
          </a:prstGeom>
          <a:noFill/>
          <a:ln w="9525" cap="flat" cmpd="sng" algn="ctr">
            <a:noFill/>
            <a:prstDash val="solid"/>
          </a:ln>
          <a:effectLst/>
        </p:spPr>
        <p:txBody>
          <a:bodyPr wrap="square" lIns="0" tIns="0" rIns="0" bIns="0"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400" dirty="0">
                <a:solidFill>
                  <a:srgbClr val="000000">
                    <a:lumMod val="75000"/>
                    <a:lumOff val="25000"/>
                  </a:srgbClr>
                </a:solidFill>
                <a:latin typeface="Huawei Sans" panose="020C0503030203020204" pitchFamily="34" charset="0"/>
                <a:ea typeface="方正兰亭黑简体" panose="02000000000000000000" pitchFamily="2" charset="-122"/>
                <a:sym typeface="Huawei Sans" panose="020C0503030203020204" pitchFamily="34" charset="0"/>
              </a:rPr>
              <a:t>https://ip:18002/controller/dc/v2/neutronapi/networks</a:t>
            </a:r>
            <a:endParaRPr kumimoji="0" lang="en-US" altLang="zh-CN" sz="1400" i="0" u="none" strike="noStrike" kern="0" cap="none" spc="0" normalizeH="0" baseline="0" noProof="0" dirty="0">
              <a:ln>
                <a:noFill/>
              </a:ln>
              <a:solidFill>
                <a:srgbClr val="000000">
                  <a:lumMod val="75000"/>
                  <a:lumOff val="25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2" name="圆角矩形 75"/>
          <p:cNvSpPr/>
          <p:nvPr/>
        </p:nvSpPr>
        <p:spPr>
          <a:xfrm>
            <a:off x="1019436" y="1561501"/>
            <a:ext cx="1512168" cy="288032"/>
          </a:xfrm>
          <a:prstGeom prst="roundRect">
            <a:avLst>
              <a:gd name="adj" fmla="val 874"/>
            </a:avLst>
          </a:prstGeom>
          <a:noFill/>
          <a:ln w="9525" cap="flat" cmpd="sng" algn="ctr">
            <a:noFill/>
            <a:prstDash val="solid"/>
          </a:ln>
          <a:effectLst/>
        </p:spPr>
        <p:txBody>
          <a:bodyPr wrap="square" lIns="0" tIns="0" rIns="0" bIns="0"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400" dirty="0" err="1">
                <a:solidFill>
                  <a:srgbClr val="000000">
                    <a:lumMod val="75000"/>
                    <a:lumOff val="25000"/>
                  </a:srgbClr>
                </a:solidFill>
                <a:latin typeface="Huawei Sans" panose="020C0503030203020204" pitchFamily="34" charset="0"/>
                <a:ea typeface="方正兰亭黑简体" panose="02000000000000000000" pitchFamily="2" charset="-122"/>
                <a:sym typeface="Huawei Sans" panose="020C0503030203020204" pitchFamily="34" charset="0"/>
              </a:rPr>
              <a:t>Url</a:t>
            </a:r>
            <a:endParaRPr kumimoji="0" lang="en-US" altLang="zh-CN" sz="1400" i="0" u="none" strike="noStrike" kern="0" cap="none" spc="0" normalizeH="0" baseline="0" noProof="0" dirty="0">
              <a:ln>
                <a:noFill/>
              </a:ln>
              <a:solidFill>
                <a:srgbClr val="000000">
                  <a:lumMod val="75000"/>
                  <a:lumOff val="25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3" name="圆角矩形 75"/>
          <p:cNvSpPr/>
          <p:nvPr/>
        </p:nvSpPr>
        <p:spPr>
          <a:xfrm>
            <a:off x="1019436" y="1959081"/>
            <a:ext cx="1512168" cy="288032"/>
          </a:xfrm>
          <a:prstGeom prst="roundRect">
            <a:avLst>
              <a:gd name="adj" fmla="val 874"/>
            </a:avLst>
          </a:prstGeom>
          <a:noFill/>
          <a:ln w="9525" cap="flat" cmpd="sng" algn="ctr">
            <a:noFill/>
            <a:prstDash val="solid"/>
          </a:ln>
          <a:effectLst/>
        </p:spPr>
        <p:txBody>
          <a:bodyPr wrap="square" lIns="0" tIns="0" rIns="0" bIns="0"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400" dirty="0">
                <a:solidFill>
                  <a:srgbClr val="000000">
                    <a:lumMod val="75000"/>
                    <a:lumOff val="25000"/>
                  </a:srgbClr>
                </a:solidFill>
                <a:latin typeface="Huawei Sans" panose="020C0503030203020204" pitchFamily="34" charset="0"/>
                <a:ea typeface="方正兰亭黑简体" panose="02000000000000000000" pitchFamily="2" charset="-122"/>
                <a:sym typeface="Huawei Sans" panose="020C0503030203020204" pitchFamily="34" charset="0"/>
              </a:rPr>
              <a:t>Method</a:t>
            </a:r>
            <a:endParaRPr kumimoji="0" lang="en-US" altLang="zh-CN" sz="1400" i="0" u="none" strike="noStrike" kern="0" cap="none" spc="0" normalizeH="0" baseline="0" noProof="0" dirty="0">
              <a:ln>
                <a:noFill/>
              </a:ln>
              <a:solidFill>
                <a:srgbClr val="000000">
                  <a:lumMod val="75000"/>
                  <a:lumOff val="25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4" name="圆角矩形 75"/>
          <p:cNvSpPr/>
          <p:nvPr/>
        </p:nvSpPr>
        <p:spPr>
          <a:xfrm>
            <a:off x="2783632" y="1954372"/>
            <a:ext cx="8460940" cy="288032"/>
          </a:xfrm>
          <a:prstGeom prst="roundRect">
            <a:avLst>
              <a:gd name="adj" fmla="val 874"/>
            </a:avLst>
          </a:prstGeom>
          <a:noFill/>
          <a:ln w="9525" cap="flat" cmpd="sng" algn="ctr">
            <a:noFill/>
            <a:prstDash val="solid"/>
          </a:ln>
          <a:effectLst/>
        </p:spPr>
        <p:txBody>
          <a:bodyPr wrap="square" lIns="0" tIns="0" rIns="0" bIns="0"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400" dirty="0">
                <a:solidFill>
                  <a:srgbClr val="000000">
                    <a:lumMod val="75000"/>
                    <a:lumOff val="25000"/>
                  </a:srgbClr>
                </a:solidFill>
                <a:latin typeface="Huawei Sans" panose="020C0503030203020204" pitchFamily="34" charset="0"/>
                <a:ea typeface="方正兰亭黑简体" panose="02000000000000000000" pitchFamily="2" charset="-122"/>
                <a:sym typeface="Huawei Sans" panose="020C0503030203020204" pitchFamily="34" charset="0"/>
              </a:rPr>
              <a:t>post</a:t>
            </a:r>
            <a:endParaRPr kumimoji="0" lang="en-US" altLang="zh-CN" sz="1400" i="0" u="none" strike="noStrike" kern="0" cap="none" spc="0" normalizeH="0" baseline="0" noProof="0" dirty="0">
              <a:ln>
                <a:noFill/>
              </a:ln>
              <a:solidFill>
                <a:srgbClr val="000000">
                  <a:lumMod val="75000"/>
                  <a:lumOff val="25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5" name="圆角矩形 75"/>
          <p:cNvSpPr/>
          <p:nvPr/>
        </p:nvSpPr>
        <p:spPr>
          <a:xfrm>
            <a:off x="1007477" y="2356661"/>
            <a:ext cx="1512168" cy="288032"/>
          </a:xfrm>
          <a:prstGeom prst="roundRect">
            <a:avLst>
              <a:gd name="adj" fmla="val 874"/>
            </a:avLst>
          </a:prstGeom>
          <a:noFill/>
          <a:ln w="9525" cap="flat" cmpd="sng" algn="ctr">
            <a:noFill/>
            <a:prstDash val="solid"/>
          </a:ln>
          <a:effectLst/>
        </p:spPr>
        <p:txBody>
          <a:bodyPr wrap="square" lIns="0" tIns="0" rIns="0" bIns="0"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400" dirty="0" err="1">
                <a:solidFill>
                  <a:srgbClr val="000000">
                    <a:lumMod val="75000"/>
                    <a:lumOff val="25000"/>
                  </a:srgbClr>
                </a:solidFill>
                <a:latin typeface="Huawei Sans" panose="020C0503030203020204" pitchFamily="34" charset="0"/>
                <a:ea typeface="方正兰亭黑简体" panose="02000000000000000000" pitchFamily="2" charset="-122"/>
                <a:sym typeface="Huawei Sans" panose="020C0503030203020204" pitchFamily="34" charset="0"/>
              </a:rPr>
              <a:t>RequestBody</a:t>
            </a:r>
            <a:endParaRPr kumimoji="0" lang="en-US" altLang="zh-CN" sz="1400" i="0" u="none" strike="noStrike" kern="0" cap="none" spc="0" normalizeH="0" baseline="0" noProof="0" dirty="0">
              <a:ln>
                <a:noFill/>
              </a:ln>
              <a:solidFill>
                <a:srgbClr val="000000">
                  <a:lumMod val="75000"/>
                  <a:lumOff val="25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6" name="圆角矩形 75"/>
          <p:cNvSpPr/>
          <p:nvPr/>
        </p:nvSpPr>
        <p:spPr>
          <a:xfrm>
            <a:off x="2783632" y="2356661"/>
            <a:ext cx="8460940" cy="4029376"/>
          </a:xfrm>
          <a:prstGeom prst="roundRect">
            <a:avLst>
              <a:gd name="adj" fmla="val 874"/>
            </a:avLst>
          </a:prstGeom>
          <a:noFill/>
          <a:ln w="9525" cap="flat" cmpd="sng" algn="ctr">
            <a:noFill/>
            <a:prstDash val="solid"/>
          </a:ln>
          <a:effectLst/>
        </p:spPr>
        <p:txBody>
          <a:bodyPr wrap="square" lIns="0" tIns="0" rIns="0" bIns="0" rtlCol="0" anchor="t" anchorCtr="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service_name</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FusionSphere</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"network": {</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tenant_id</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"f9943c4c-a1c9-58b4-1fac-110000000005",</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"shared": "false",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provider:physical_network</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"physnet1",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provider:segmentation_id</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2009,</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provider:network_type</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vlan</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router:external</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"false",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admin_state_up</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"true",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"name":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net_yao</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"id": "f9943c4c-a1c9-58b4-1fac-110000000009",</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"status": "ACTIVE"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9" name="直接箭头连接符 18"/>
          <p:cNvCxnSpPr/>
          <p:nvPr/>
        </p:nvCxnSpPr>
        <p:spPr>
          <a:xfrm flipH="1">
            <a:off x="7391512" y="4813737"/>
            <a:ext cx="1078919" cy="0"/>
          </a:xfrm>
          <a:prstGeom prst="straightConnector1">
            <a:avLst/>
          </a:prstGeom>
          <a:ln w="57150">
            <a:noFill/>
            <a:tailEnd type="triangle"/>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p:nvPr/>
        </p:nvCxnSpPr>
        <p:spPr>
          <a:xfrm flipH="1">
            <a:off x="7391512" y="4813737"/>
            <a:ext cx="1078919" cy="0"/>
          </a:xfrm>
          <a:prstGeom prst="straightConnector1">
            <a:avLst/>
          </a:prstGeom>
          <a:ln w="57150">
            <a:solidFill>
              <a:srgbClr val="FF990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a:xfrm flipH="1">
            <a:off x="5485133" y="4170185"/>
            <a:ext cx="1078919" cy="0"/>
          </a:xfrm>
          <a:prstGeom prst="straightConnector1">
            <a:avLst/>
          </a:prstGeom>
          <a:ln w="57150">
            <a:noFill/>
            <a:tailEnd type="triangle"/>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p:nvPr/>
        </p:nvCxnSpPr>
        <p:spPr>
          <a:xfrm flipH="1">
            <a:off x="5788316" y="4174770"/>
            <a:ext cx="1078919" cy="0"/>
          </a:xfrm>
          <a:prstGeom prst="straightConnector1">
            <a:avLst/>
          </a:prstGeom>
          <a:ln w="57150">
            <a:solidFill>
              <a:srgbClr val="FF9900"/>
            </a:solidFill>
            <a:tailEnd type="triangle"/>
          </a:ln>
        </p:spPr>
        <p:style>
          <a:lnRef idx="1">
            <a:schemeClr val="accent1"/>
          </a:lnRef>
          <a:fillRef idx="0">
            <a:schemeClr val="accent1"/>
          </a:fillRef>
          <a:effectRef idx="0">
            <a:schemeClr val="accent1"/>
          </a:effectRef>
          <a:fontRef idx="minor">
            <a:schemeClr val="tx1"/>
          </a:fontRef>
        </p:style>
      </p:cxnSp>
      <p:sp>
        <p:nvSpPr>
          <p:cNvPr id="20" name="圆角矩形 19"/>
          <p:cNvSpPr/>
          <p:nvPr/>
        </p:nvSpPr>
        <p:spPr>
          <a:xfrm>
            <a:off x="7785166" y="4624750"/>
            <a:ext cx="3196054" cy="396000"/>
          </a:xfrm>
          <a:prstGeom prst="roundRect">
            <a:avLst>
              <a:gd name="adj" fmla="val 7486"/>
            </a:avLst>
          </a:prstGeom>
          <a:solidFill>
            <a:srgbClr val="FFFFCC"/>
          </a:solidFill>
          <a:ln w="127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sz="12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rPr>
              <a:t>Network ID, which is specified and delivered by the cloud </a:t>
            </a:r>
            <a:r>
              <a:rPr lang="en-US" sz="1200" dirty="0" smtClean="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rPr>
              <a:t>platform.</a:t>
            </a:r>
            <a:endParaRPr lang="en-US" sz="12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圆角矩形 21"/>
          <p:cNvSpPr/>
          <p:nvPr/>
        </p:nvSpPr>
        <p:spPr>
          <a:xfrm>
            <a:off x="6168007" y="3981198"/>
            <a:ext cx="3629136" cy="396000"/>
          </a:xfrm>
          <a:prstGeom prst="roundRect">
            <a:avLst>
              <a:gd name="adj" fmla="val 7486"/>
            </a:avLst>
          </a:prstGeom>
          <a:solidFill>
            <a:srgbClr val="FFFFCC"/>
          </a:solidFill>
          <a:ln w="127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sz="12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rPr>
              <a:t>Whether the network is an external network. In this scenario, the value must be false.</a:t>
            </a:r>
          </a:p>
        </p:txBody>
      </p:sp>
    </p:spTree>
    <p:extLst>
      <p:ext uri="{BB962C8B-B14F-4D97-AF65-F5344CB8AC3E}">
        <p14:creationId xmlns:p14="http://schemas.microsoft.com/office/powerpoint/2010/main" val="340720162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697583" y="2057218"/>
            <a:ext cx="10993361" cy="4290030"/>
          </a:xfrm>
          <a:prstGeom prst="rect">
            <a:avLst/>
          </a:prstGeom>
          <a:solidFill>
            <a:srgbClr val="F4FBFE"/>
          </a:solidFill>
          <a:ln>
            <a:solidFill>
              <a:srgbClr val="99DFF9"/>
            </a:solidFill>
          </a:ln>
        </p:spPr>
        <p:txBody>
          <a:bodyPr wrap="square" rtlCol="0">
            <a:spAutoFit/>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文本框 17"/>
          <p:cNvSpPr txBox="1"/>
          <p:nvPr/>
        </p:nvSpPr>
        <p:spPr>
          <a:xfrm>
            <a:off x="697584" y="1661195"/>
            <a:ext cx="11016496" cy="276999"/>
          </a:xfrm>
          <a:prstGeom prst="rect">
            <a:avLst/>
          </a:prstGeom>
          <a:solidFill>
            <a:srgbClr val="F4FBFE"/>
          </a:solidFill>
          <a:ln>
            <a:solidFill>
              <a:srgbClr val="99DFF9"/>
            </a:solidFill>
          </a:ln>
        </p:spPr>
        <p:txBody>
          <a:bodyPr wrap="square" rtlCol="0">
            <a:sp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文本框 3"/>
          <p:cNvSpPr txBox="1"/>
          <p:nvPr/>
        </p:nvSpPr>
        <p:spPr>
          <a:xfrm>
            <a:off x="697584" y="1304764"/>
            <a:ext cx="11016496" cy="276999"/>
          </a:xfrm>
          <a:prstGeom prst="rect">
            <a:avLst/>
          </a:prstGeom>
          <a:solidFill>
            <a:srgbClr val="F4FBFE"/>
          </a:solidFill>
          <a:ln>
            <a:solidFill>
              <a:srgbClr val="99DFF9"/>
            </a:solidFill>
          </a:ln>
        </p:spPr>
        <p:txBody>
          <a:bodyPr wrap="square" rtlCol="0">
            <a:sp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lstStyle/>
          <a:p>
            <a:r>
              <a:rPr lang="en-US">
                <a:sym typeface="Huawei Sans" panose="020C0503030203020204" pitchFamily="34" charset="0"/>
              </a:rPr>
              <a:t>Creating a Subnet for Intranet 1</a:t>
            </a:r>
            <a:endParaRPr lang="en-US" dirty="0">
              <a:sym typeface="Huawei Sans" panose="020C0503030203020204" pitchFamily="34" charset="0"/>
            </a:endParaRPr>
          </a:p>
        </p:txBody>
      </p:sp>
      <p:sp>
        <p:nvSpPr>
          <p:cNvPr id="10" name="圆角矩形 75"/>
          <p:cNvSpPr/>
          <p:nvPr/>
        </p:nvSpPr>
        <p:spPr>
          <a:xfrm>
            <a:off x="2783632" y="1268760"/>
            <a:ext cx="8460940" cy="288032"/>
          </a:xfrm>
          <a:prstGeom prst="roundRect">
            <a:avLst>
              <a:gd name="adj" fmla="val 874"/>
            </a:avLst>
          </a:prstGeom>
          <a:noFill/>
          <a:ln w="9525" cap="flat" cmpd="sng" algn="ctr">
            <a:noFill/>
            <a:prstDash val="solid"/>
          </a:ln>
          <a:effectLst/>
        </p:spPr>
        <p:txBody>
          <a:bodyPr wrap="square" lIns="0" tIns="0" rIns="0" bIns="0"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400" dirty="0">
                <a:solidFill>
                  <a:srgbClr val="000000">
                    <a:lumMod val="75000"/>
                    <a:lumOff val="25000"/>
                  </a:srgbClr>
                </a:solidFill>
                <a:latin typeface="Huawei Sans" panose="020C0503030203020204" pitchFamily="34" charset="0"/>
                <a:ea typeface="方正兰亭黑简体" panose="02000000000000000000" pitchFamily="2" charset="-122"/>
                <a:sym typeface="Huawei Sans" panose="020C0503030203020204" pitchFamily="34" charset="0"/>
              </a:rPr>
              <a:t>https://ip:18002/controller/dc/v2/neutronapi/subnets</a:t>
            </a:r>
            <a:endParaRPr kumimoji="0" lang="en-US" altLang="zh-CN" sz="1400" i="0" u="none" strike="noStrike" kern="0" cap="none" spc="0" normalizeH="0" baseline="0" noProof="0" dirty="0">
              <a:ln>
                <a:noFill/>
              </a:ln>
              <a:solidFill>
                <a:srgbClr val="000000">
                  <a:lumMod val="75000"/>
                  <a:lumOff val="25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2" name="圆角矩形 75"/>
          <p:cNvSpPr/>
          <p:nvPr/>
        </p:nvSpPr>
        <p:spPr>
          <a:xfrm>
            <a:off x="1019436" y="1268760"/>
            <a:ext cx="1512168" cy="288032"/>
          </a:xfrm>
          <a:prstGeom prst="roundRect">
            <a:avLst>
              <a:gd name="adj" fmla="val 874"/>
            </a:avLst>
          </a:prstGeom>
          <a:noFill/>
          <a:ln w="9525" cap="flat" cmpd="sng" algn="ctr">
            <a:noFill/>
            <a:prstDash val="solid"/>
          </a:ln>
          <a:effectLst/>
        </p:spPr>
        <p:txBody>
          <a:bodyPr wrap="square" lIns="0" tIns="0" rIns="0" bIns="0"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400" dirty="0" err="1">
                <a:solidFill>
                  <a:srgbClr val="000000">
                    <a:lumMod val="75000"/>
                    <a:lumOff val="25000"/>
                  </a:srgbClr>
                </a:solidFill>
                <a:latin typeface="Huawei Sans" panose="020C0503030203020204" pitchFamily="34" charset="0"/>
                <a:ea typeface="方正兰亭黑简体" panose="02000000000000000000" pitchFamily="2" charset="-122"/>
                <a:sym typeface="Huawei Sans" panose="020C0503030203020204" pitchFamily="34" charset="0"/>
              </a:rPr>
              <a:t>Url</a:t>
            </a:r>
            <a:endParaRPr kumimoji="0" lang="en-US" altLang="zh-CN" sz="1400" i="0" u="none" strike="noStrike" kern="0" cap="none" spc="0" normalizeH="0" baseline="0" noProof="0" dirty="0">
              <a:ln>
                <a:noFill/>
              </a:ln>
              <a:solidFill>
                <a:srgbClr val="000000">
                  <a:lumMod val="75000"/>
                  <a:lumOff val="25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3" name="圆角矩形 75"/>
          <p:cNvSpPr/>
          <p:nvPr/>
        </p:nvSpPr>
        <p:spPr>
          <a:xfrm>
            <a:off x="1019436" y="1666340"/>
            <a:ext cx="1512168" cy="288032"/>
          </a:xfrm>
          <a:prstGeom prst="roundRect">
            <a:avLst>
              <a:gd name="adj" fmla="val 874"/>
            </a:avLst>
          </a:prstGeom>
          <a:noFill/>
          <a:ln w="9525" cap="flat" cmpd="sng" algn="ctr">
            <a:noFill/>
            <a:prstDash val="solid"/>
          </a:ln>
          <a:effectLst/>
        </p:spPr>
        <p:txBody>
          <a:bodyPr wrap="square" lIns="0" tIns="0" rIns="0" bIns="0"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400" dirty="0">
                <a:solidFill>
                  <a:srgbClr val="000000">
                    <a:lumMod val="75000"/>
                    <a:lumOff val="25000"/>
                  </a:srgbClr>
                </a:solidFill>
                <a:latin typeface="Huawei Sans" panose="020C0503030203020204" pitchFamily="34" charset="0"/>
                <a:ea typeface="方正兰亭黑简体" panose="02000000000000000000" pitchFamily="2" charset="-122"/>
                <a:sym typeface="Huawei Sans" panose="020C0503030203020204" pitchFamily="34" charset="0"/>
              </a:rPr>
              <a:t>Method</a:t>
            </a:r>
            <a:endParaRPr kumimoji="0" lang="en-US" altLang="zh-CN" sz="1400" i="0" u="none" strike="noStrike" kern="0" cap="none" spc="0" normalizeH="0" baseline="0" noProof="0" dirty="0">
              <a:ln>
                <a:noFill/>
              </a:ln>
              <a:solidFill>
                <a:srgbClr val="000000">
                  <a:lumMod val="75000"/>
                  <a:lumOff val="25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4" name="圆角矩形 75"/>
          <p:cNvSpPr/>
          <p:nvPr/>
        </p:nvSpPr>
        <p:spPr>
          <a:xfrm>
            <a:off x="2783632" y="1661631"/>
            <a:ext cx="8460940" cy="288032"/>
          </a:xfrm>
          <a:prstGeom prst="roundRect">
            <a:avLst>
              <a:gd name="adj" fmla="val 874"/>
            </a:avLst>
          </a:prstGeom>
          <a:noFill/>
          <a:ln w="9525" cap="flat" cmpd="sng" algn="ctr">
            <a:noFill/>
            <a:prstDash val="solid"/>
          </a:ln>
          <a:effectLst/>
        </p:spPr>
        <p:txBody>
          <a:bodyPr wrap="square" lIns="0" tIns="0" rIns="0" bIns="0"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400" dirty="0">
                <a:solidFill>
                  <a:srgbClr val="000000">
                    <a:lumMod val="75000"/>
                    <a:lumOff val="25000"/>
                  </a:srgbClr>
                </a:solidFill>
                <a:latin typeface="Huawei Sans" panose="020C0503030203020204" pitchFamily="34" charset="0"/>
                <a:ea typeface="方正兰亭黑简体" panose="02000000000000000000" pitchFamily="2" charset="-122"/>
                <a:sym typeface="Huawei Sans" panose="020C0503030203020204" pitchFamily="34" charset="0"/>
              </a:rPr>
              <a:t>post</a:t>
            </a:r>
            <a:endParaRPr kumimoji="0" lang="en-US" altLang="zh-CN" sz="1400" i="0" u="none" strike="noStrike" kern="0" cap="none" spc="0" normalizeH="0" baseline="0" noProof="0" dirty="0">
              <a:ln>
                <a:noFill/>
              </a:ln>
              <a:solidFill>
                <a:srgbClr val="000000">
                  <a:lumMod val="75000"/>
                  <a:lumOff val="25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5" name="圆角矩形 75"/>
          <p:cNvSpPr/>
          <p:nvPr/>
        </p:nvSpPr>
        <p:spPr>
          <a:xfrm>
            <a:off x="1007477" y="2102020"/>
            <a:ext cx="1512168" cy="288032"/>
          </a:xfrm>
          <a:prstGeom prst="roundRect">
            <a:avLst>
              <a:gd name="adj" fmla="val 874"/>
            </a:avLst>
          </a:prstGeom>
          <a:noFill/>
          <a:ln w="9525" cap="flat" cmpd="sng" algn="ctr">
            <a:noFill/>
            <a:prstDash val="solid"/>
          </a:ln>
          <a:effectLst/>
        </p:spPr>
        <p:txBody>
          <a:bodyPr wrap="square" lIns="0" tIns="0" rIns="0" bIns="0"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400" dirty="0" err="1">
                <a:solidFill>
                  <a:srgbClr val="000000">
                    <a:lumMod val="75000"/>
                    <a:lumOff val="25000"/>
                  </a:srgbClr>
                </a:solidFill>
                <a:latin typeface="Huawei Sans" panose="020C0503030203020204" pitchFamily="34" charset="0"/>
                <a:ea typeface="方正兰亭黑简体" panose="02000000000000000000" pitchFamily="2" charset="-122"/>
                <a:sym typeface="Huawei Sans" panose="020C0503030203020204" pitchFamily="34" charset="0"/>
              </a:rPr>
              <a:t>RequestBody</a:t>
            </a:r>
            <a:endParaRPr kumimoji="0" lang="en-US" altLang="zh-CN" sz="1400" i="0" u="none" strike="noStrike" kern="0" cap="none" spc="0" normalizeH="0" baseline="0" noProof="0" dirty="0">
              <a:ln>
                <a:noFill/>
              </a:ln>
              <a:solidFill>
                <a:srgbClr val="000000">
                  <a:lumMod val="75000"/>
                  <a:lumOff val="25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6" name="圆角矩形 75"/>
          <p:cNvSpPr/>
          <p:nvPr/>
        </p:nvSpPr>
        <p:spPr>
          <a:xfrm>
            <a:off x="2783632" y="2102020"/>
            <a:ext cx="8460940" cy="4209396"/>
          </a:xfrm>
          <a:prstGeom prst="roundRect">
            <a:avLst>
              <a:gd name="adj" fmla="val 874"/>
            </a:avLst>
          </a:prstGeom>
          <a:noFill/>
          <a:ln w="9525" cap="flat" cmpd="sng" algn="ctr">
            <a:noFill/>
            <a:prstDash val="solid"/>
          </a:ln>
          <a:effectLst/>
        </p:spPr>
        <p:txBody>
          <a:bodyPr wrap="square" lIns="0" tIns="0" rIns="0" bIns="0" rtlCol="0" anchor="t" anchorCtr="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"subnet": {</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tenant_id</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"f9943c4c-a1c9-58b4-1fac-110000000005",</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enable_dhcp</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"false",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allocation_pools</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"start": "172.172.1.2",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"end": "172.172.1.254"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network_id</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"f9943c4c-a1c9-58b4-1fac-110000000009",</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ip_version</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"name":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sub_yao</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cidr</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"172.172.1.0/24",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gateway_ip</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"172.172.1.1",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"id": "f9943c4c-a1c9-58b4-1fac-110000000010"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service_name</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FusionSphere</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7" name="直接箭头连接符 16"/>
          <p:cNvCxnSpPr/>
          <p:nvPr/>
        </p:nvCxnSpPr>
        <p:spPr>
          <a:xfrm flipH="1">
            <a:off x="8082817" y="4367200"/>
            <a:ext cx="1078919" cy="0"/>
          </a:xfrm>
          <a:prstGeom prst="straightConnector1">
            <a:avLst/>
          </a:prstGeom>
          <a:ln w="57150">
            <a:solidFill>
              <a:srgbClr val="FF9900"/>
            </a:solidFill>
            <a:tailEnd type="triangle"/>
          </a:ln>
        </p:spPr>
        <p:style>
          <a:lnRef idx="1">
            <a:schemeClr val="accent1"/>
          </a:lnRef>
          <a:fillRef idx="0">
            <a:schemeClr val="accent1"/>
          </a:fillRef>
          <a:effectRef idx="0">
            <a:schemeClr val="accent1"/>
          </a:effectRef>
          <a:fontRef idx="minor">
            <a:schemeClr val="tx1"/>
          </a:fontRef>
        </p:style>
      </p:cxnSp>
      <p:sp>
        <p:nvSpPr>
          <p:cNvPr id="19" name="圆角矩形 18"/>
          <p:cNvSpPr/>
          <p:nvPr/>
        </p:nvSpPr>
        <p:spPr>
          <a:xfrm>
            <a:off x="8476471" y="4178213"/>
            <a:ext cx="2753139" cy="396000"/>
          </a:xfrm>
          <a:prstGeom prst="roundRect">
            <a:avLst>
              <a:gd name="adj" fmla="val 7486"/>
            </a:avLst>
          </a:prstGeom>
          <a:solidFill>
            <a:srgbClr val="FFFFCC"/>
          </a:solidFill>
          <a:ln w="127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spcBef>
                <a:spcPts val="0"/>
              </a:spcBef>
              <a:spcAft>
                <a:spcPts val="0"/>
              </a:spcAft>
            </a:pPr>
            <a:r>
              <a:rPr lang="en-US" sz="12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rPr>
              <a:t>Network ID. The value is the ID of intranet 1.</a:t>
            </a:r>
            <a:endParaRPr lang="en-US" altLang="zh-CN" sz="12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0" name="直接箭头连接符 19"/>
          <p:cNvCxnSpPr/>
          <p:nvPr/>
        </p:nvCxnSpPr>
        <p:spPr>
          <a:xfrm flipH="1">
            <a:off x="7391512" y="5419514"/>
            <a:ext cx="1078919" cy="0"/>
          </a:xfrm>
          <a:prstGeom prst="straightConnector1">
            <a:avLst/>
          </a:prstGeom>
          <a:ln w="57150">
            <a:solidFill>
              <a:srgbClr val="FF9900"/>
            </a:solidFill>
            <a:tailEnd type="triangle"/>
          </a:ln>
        </p:spPr>
        <p:style>
          <a:lnRef idx="1">
            <a:schemeClr val="accent1"/>
          </a:lnRef>
          <a:fillRef idx="0">
            <a:schemeClr val="accent1"/>
          </a:fillRef>
          <a:effectRef idx="0">
            <a:schemeClr val="accent1"/>
          </a:effectRef>
          <a:fontRef idx="minor">
            <a:schemeClr val="tx1"/>
          </a:fontRef>
        </p:style>
      </p:cxnSp>
      <p:sp>
        <p:nvSpPr>
          <p:cNvPr id="21" name="圆角矩形 20"/>
          <p:cNvSpPr/>
          <p:nvPr/>
        </p:nvSpPr>
        <p:spPr>
          <a:xfrm>
            <a:off x="7785166" y="5230527"/>
            <a:ext cx="2753139" cy="396000"/>
          </a:xfrm>
          <a:prstGeom prst="roundRect">
            <a:avLst>
              <a:gd name="adj" fmla="val 7486"/>
            </a:avLst>
          </a:prstGeom>
          <a:solidFill>
            <a:srgbClr val="FFFFCC"/>
          </a:solidFill>
          <a:ln w="127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spcBef>
                <a:spcPts val="0"/>
              </a:spcBef>
              <a:spcAft>
                <a:spcPts val="0"/>
              </a:spcAft>
            </a:pPr>
            <a:r>
              <a:rPr lang="en-US" sz="12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rPr>
              <a:t>Subnet ID, which is specified and delivered by the cloud </a:t>
            </a:r>
            <a:r>
              <a:rPr lang="en-US" sz="1200" dirty="0" smtClean="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rPr>
              <a:t>platform.</a:t>
            </a:r>
            <a:endParaRPr lang="en-US" sz="12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2" name="直接箭头连接符 21"/>
          <p:cNvCxnSpPr/>
          <p:nvPr/>
        </p:nvCxnSpPr>
        <p:spPr>
          <a:xfrm flipH="1">
            <a:off x="5159896" y="3123456"/>
            <a:ext cx="1078919" cy="0"/>
          </a:xfrm>
          <a:prstGeom prst="straightConnector1">
            <a:avLst/>
          </a:prstGeom>
          <a:ln w="57150">
            <a:solidFill>
              <a:srgbClr val="FF9900"/>
            </a:solidFill>
            <a:tailEnd type="triangle"/>
          </a:ln>
        </p:spPr>
        <p:style>
          <a:lnRef idx="1">
            <a:schemeClr val="accent1"/>
          </a:lnRef>
          <a:fillRef idx="0">
            <a:schemeClr val="accent1"/>
          </a:fillRef>
          <a:effectRef idx="0">
            <a:schemeClr val="accent1"/>
          </a:effectRef>
          <a:fontRef idx="minor">
            <a:schemeClr val="tx1"/>
          </a:fontRef>
        </p:style>
      </p:cxnSp>
      <p:sp>
        <p:nvSpPr>
          <p:cNvPr id="23" name="圆角矩形 22"/>
          <p:cNvSpPr/>
          <p:nvPr/>
        </p:nvSpPr>
        <p:spPr>
          <a:xfrm>
            <a:off x="5553550" y="2934469"/>
            <a:ext cx="2753139" cy="396000"/>
          </a:xfrm>
          <a:prstGeom prst="roundRect">
            <a:avLst>
              <a:gd name="adj" fmla="val 7486"/>
            </a:avLst>
          </a:prstGeom>
          <a:solidFill>
            <a:srgbClr val="FFFFCC"/>
          </a:solidFill>
          <a:ln w="127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spcBef>
                <a:spcPts val="0"/>
              </a:spcBef>
              <a:spcAft>
                <a:spcPts val="0"/>
              </a:spcAft>
            </a:pPr>
            <a:r>
              <a:rPr lang="en-US" sz="12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rPr>
              <a:t>Available IP address pool of the subnet</a:t>
            </a:r>
          </a:p>
        </p:txBody>
      </p:sp>
    </p:spTree>
    <p:extLst>
      <p:ext uri="{BB962C8B-B14F-4D97-AF65-F5344CB8AC3E}">
        <p14:creationId xmlns:p14="http://schemas.microsoft.com/office/powerpoint/2010/main" val="405951177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p:cNvSpPr txBox="1"/>
          <p:nvPr/>
        </p:nvSpPr>
        <p:spPr>
          <a:xfrm>
            <a:off x="732052" y="2044870"/>
            <a:ext cx="10882365" cy="3970318"/>
          </a:xfrm>
          <a:prstGeom prst="rect">
            <a:avLst/>
          </a:prstGeom>
          <a:solidFill>
            <a:srgbClr val="F4FBFE"/>
          </a:solidFill>
          <a:ln>
            <a:solidFill>
              <a:srgbClr val="99DFF9"/>
            </a:solidFill>
          </a:ln>
        </p:spPr>
        <p:txBody>
          <a:bodyPr wrap="square" rtlCol="0">
            <a:sp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25"/>
          <p:cNvSpPr txBox="1"/>
          <p:nvPr/>
        </p:nvSpPr>
        <p:spPr>
          <a:xfrm>
            <a:off x="732053" y="1649483"/>
            <a:ext cx="10882365" cy="276999"/>
          </a:xfrm>
          <a:prstGeom prst="rect">
            <a:avLst/>
          </a:prstGeom>
          <a:solidFill>
            <a:srgbClr val="F4FBFE"/>
          </a:solidFill>
          <a:ln>
            <a:solidFill>
              <a:srgbClr val="99DFF9"/>
            </a:solidFill>
          </a:ln>
        </p:spPr>
        <p:txBody>
          <a:bodyPr wrap="square" rtlCol="0">
            <a:sp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文本框 3"/>
          <p:cNvSpPr txBox="1"/>
          <p:nvPr/>
        </p:nvSpPr>
        <p:spPr>
          <a:xfrm>
            <a:off x="732053" y="1268760"/>
            <a:ext cx="10882365" cy="276999"/>
          </a:xfrm>
          <a:prstGeom prst="rect">
            <a:avLst/>
          </a:prstGeom>
          <a:solidFill>
            <a:srgbClr val="F4FBFE"/>
          </a:solidFill>
          <a:ln>
            <a:solidFill>
              <a:srgbClr val="99DFF9"/>
            </a:solidFill>
          </a:ln>
        </p:spPr>
        <p:txBody>
          <a:bodyPr wrap="square" rtlCol="0">
            <a:sp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lstStyle/>
          <a:p>
            <a:r>
              <a:rPr lang="en-US" dirty="0">
                <a:sym typeface="Huawei Sans" panose="020C0503030203020204" pitchFamily="34" charset="0"/>
              </a:rPr>
              <a:t>Creating a Port for Intranet 1</a:t>
            </a:r>
          </a:p>
        </p:txBody>
      </p:sp>
      <p:sp>
        <p:nvSpPr>
          <p:cNvPr id="10" name="圆角矩形 75"/>
          <p:cNvSpPr/>
          <p:nvPr/>
        </p:nvSpPr>
        <p:spPr>
          <a:xfrm>
            <a:off x="2783632" y="1268760"/>
            <a:ext cx="8460940" cy="288032"/>
          </a:xfrm>
          <a:prstGeom prst="roundRect">
            <a:avLst>
              <a:gd name="adj" fmla="val 874"/>
            </a:avLst>
          </a:prstGeom>
          <a:noFill/>
          <a:ln w="9525" cap="flat" cmpd="sng" algn="ctr">
            <a:noFill/>
            <a:prstDash val="solid"/>
          </a:ln>
          <a:effectLst/>
        </p:spPr>
        <p:txBody>
          <a:bodyPr wrap="square" lIns="0" tIns="0" rIns="0" bIns="0"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400" dirty="0">
                <a:solidFill>
                  <a:srgbClr val="000000">
                    <a:lumMod val="75000"/>
                    <a:lumOff val="25000"/>
                  </a:srgbClr>
                </a:solidFill>
                <a:latin typeface="Huawei Sans" panose="020C0503030203020204" pitchFamily="34" charset="0"/>
                <a:ea typeface="方正兰亭黑简体" panose="02000000000000000000" pitchFamily="2" charset="-122"/>
                <a:sym typeface="Huawei Sans" panose="020C0503030203020204" pitchFamily="34" charset="0"/>
              </a:rPr>
              <a:t>https://ip:18002/controller/dc/v2/neutronapi/ports</a:t>
            </a:r>
            <a:endParaRPr kumimoji="0" lang="en-US" altLang="zh-CN" sz="1400" i="0" u="none" strike="noStrike" kern="0" cap="none" spc="0" normalizeH="0" baseline="0" noProof="0" dirty="0">
              <a:ln>
                <a:noFill/>
              </a:ln>
              <a:solidFill>
                <a:srgbClr val="000000">
                  <a:lumMod val="75000"/>
                  <a:lumOff val="25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2" name="圆角矩形 75"/>
          <p:cNvSpPr/>
          <p:nvPr/>
        </p:nvSpPr>
        <p:spPr>
          <a:xfrm>
            <a:off x="1019436" y="1268760"/>
            <a:ext cx="1512168" cy="288032"/>
          </a:xfrm>
          <a:prstGeom prst="roundRect">
            <a:avLst>
              <a:gd name="adj" fmla="val 874"/>
            </a:avLst>
          </a:prstGeom>
          <a:noFill/>
          <a:ln w="9525" cap="flat" cmpd="sng" algn="ctr">
            <a:noFill/>
            <a:prstDash val="solid"/>
          </a:ln>
          <a:effectLst/>
        </p:spPr>
        <p:txBody>
          <a:bodyPr wrap="square" lIns="0" tIns="0" rIns="0" bIns="0"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400" dirty="0" err="1">
                <a:solidFill>
                  <a:srgbClr val="000000">
                    <a:lumMod val="75000"/>
                    <a:lumOff val="25000"/>
                  </a:srgbClr>
                </a:solidFill>
                <a:latin typeface="Huawei Sans" panose="020C0503030203020204" pitchFamily="34" charset="0"/>
                <a:ea typeface="方正兰亭黑简体" panose="02000000000000000000" pitchFamily="2" charset="-122"/>
                <a:sym typeface="Huawei Sans" panose="020C0503030203020204" pitchFamily="34" charset="0"/>
              </a:rPr>
              <a:t>Url</a:t>
            </a:r>
            <a:endParaRPr kumimoji="0" lang="en-US" altLang="zh-CN" sz="1400" i="0" u="none" strike="noStrike" kern="0" cap="none" spc="0" normalizeH="0" baseline="0" noProof="0" dirty="0">
              <a:ln>
                <a:noFill/>
              </a:ln>
              <a:solidFill>
                <a:srgbClr val="000000">
                  <a:lumMod val="75000"/>
                  <a:lumOff val="25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3" name="圆角矩形 75"/>
          <p:cNvSpPr/>
          <p:nvPr/>
        </p:nvSpPr>
        <p:spPr>
          <a:xfrm>
            <a:off x="1019436" y="1666340"/>
            <a:ext cx="1512168" cy="288032"/>
          </a:xfrm>
          <a:prstGeom prst="roundRect">
            <a:avLst>
              <a:gd name="adj" fmla="val 874"/>
            </a:avLst>
          </a:prstGeom>
          <a:noFill/>
          <a:ln w="9525" cap="flat" cmpd="sng" algn="ctr">
            <a:noFill/>
            <a:prstDash val="solid"/>
          </a:ln>
          <a:effectLst/>
        </p:spPr>
        <p:txBody>
          <a:bodyPr wrap="square" lIns="0" tIns="0" rIns="0" bIns="0"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400" dirty="0">
                <a:solidFill>
                  <a:srgbClr val="000000">
                    <a:lumMod val="75000"/>
                    <a:lumOff val="25000"/>
                  </a:srgbClr>
                </a:solidFill>
                <a:latin typeface="Huawei Sans" panose="020C0503030203020204" pitchFamily="34" charset="0"/>
                <a:ea typeface="方正兰亭黑简体" panose="02000000000000000000" pitchFamily="2" charset="-122"/>
                <a:sym typeface="Huawei Sans" panose="020C0503030203020204" pitchFamily="34" charset="0"/>
              </a:rPr>
              <a:t>Method</a:t>
            </a:r>
            <a:endParaRPr kumimoji="0" lang="en-US" altLang="zh-CN" sz="1400" i="0" u="none" strike="noStrike" kern="0" cap="none" spc="0" normalizeH="0" baseline="0" noProof="0" dirty="0">
              <a:ln>
                <a:noFill/>
              </a:ln>
              <a:solidFill>
                <a:srgbClr val="000000">
                  <a:lumMod val="75000"/>
                  <a:lumOff val="25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4" name="圆角矩形 75"/>
          <p:cNvSpPr/>
          <p:nvPr/>
        </p:nvSpPr>
        <p:spPr>
          <a:xfrm>
            <a:off x="2783632" y="1661631"/>
            <a:ext cx="8460940" cy="288032"/>
          </a:xfrm>
          <a:prstGeom prst="roundRect">
            <a:avLst>
              <a:gd name="adj" fmla="val 874"/>
            </a:avLst>
          </a:prstGeom>
          <a:noFill/>
          <a:ln w="9525" cap="flat" cmpd="sng" algn="ctr">
            <a:noFill/>
            <a:prstDash val="solid"/>
          </a:ln>
          <a:effectLst/>
        </p:spPr>
        <p:txBody>
          <a:bodyPr wrap="square" lIns="0" tIns="0" rIns="0" bIns="0"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400" dirty="0">
                <a:solidFill>
                  <a:srgbClr val="000000">
                    <a:lumMod val="75000"/>
                    <a:lumOff val="25000"/>
                  </a:srgbClr>
                </a:solidFill>
                <a:latin typeface="Huawei Sans" panose="020C0503030203020204" pitchFamily="34" charset="0"/>
                <a:ea typeface="方正兰亭黑简体" panose="02000000000000000000" pitchFamily="2" charset="-122"/>
                <a:sym typeface="Huawei Sans" panose="020C0503030203020204" pitchFamily="34" charset="0"/>
              </a:rPr>
              <a:t>post</a:t>
            </a:r>
            <a:endParaRPr kumimoji="0" lang="en-US" altLang="zh-CN" sz="1400" i="0" u="none" strike="noStrike" kern="0" cap="none" spc="0" normalizeH="0" baseline="0" noProof="0" dirty="0">
              <a:ln>
                <a:noFill/>
              </a:ln>
              <a:solidFill>
                <a:srgbClr val="000000">
                  <a:lumMod val="75000"/>
                  <a:lumOff val="25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5" name="圆角矩形 75"/>
          <p:cNvSpPr/>
          <p:nvPr/>
        </p:nvSpPr>
        <p:spPr>
          <a:xfrm>
            <a:off x="1007477" y="2102020"/>
            <a:ext cx="1512168" cy="288032"/>
          </a:xfrm>
          <a:prstGeom prst="roundRect">
            <a:avLst>
              <a:gd name="adj" fmla="val 874"/>
            </a:avLst>
          </a:prstGeom>
          <a:noFill/>
          <a:ln w="9525" cap="flat" cmpd="sng" algn="ctr">
            <a:noFill/>
            <a:prstDash val="solid"/>
          </a:ln>
          <a:effectLst/>
        </p:spPr>
        <p:txBody>
          <a:bodyPr wrap="square" lIns="0" tIns="0" rIns="0" bIns="0"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400" dirty="0" err="1">
                <a:solidFill>
                  <a:srgbClr val="000000">
                    <a:lumMod val="75000"/>
                    <a:lumOff val="25000"/>
                  </a:srgbClr>
                </a:solidFill>
                <a:latin typeface="Huawei Sans" panose="020C0503030203020204" pitchFamily="34" charset="0"/>
                <a:ea typeface="方正兰亭黑简体" panose="02000000000000000000" pitchFamily="2" charset="-122"/>
                <a:sym typeface="Huawei Sans" panose="020C0503030203020204" pitchFamily="34" charset="0"/>
              </a:rPr>
              <a:t>RequestBody</a:t>
            </a:r>
            <a:endParaRPr kumimoji="0" lang="en-US" altLang="zh-CN" sz="1400" i="0" u="none" strike="noStrike" kern="0" cap="none" spc="0" normalizeH="0" baseline="0" noProof="0" dirty="0">
              <a:ln>
                <a:noFill/>
              </a:ln>
              <a:solidFill>
                <a:srgbClr val="000000">
                  <a:lumMod val="75000"/>
                  <a:lumOff val="25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6" name="圆角矩形 75"/>
          <p:cNvSpPr/>
          <p:nvPr/>
        </p:nvSpPr>
        <p:spPr>
          <a:xfrm>
            <a:off x="2783632" y="2102020"/>
            <a:ext cx="8460940" cy="4209396"/>
          </a:xfrm>
          <a:prstGeom prst="roundRect">
            <a:avLst>
              <a:gd name="adj" fmla="val 874"/>
            </a:avLst>
          </a:prstGeom>
          <a:noFill/>
          <a:ln w="9525" cap="flat" cmpd="sng" algn="ctr">
            <a:noFill/>
            <a:prstDash val="solid"/>
          </a:ln>
          <a:effectLst/>
        </p:spPr>
        <p:txBody>
          <a:bodyPr wrap="square" lIns="0" tIns="0" rIns="0" bIns="0" rtlCol="0" anchor="t" anchorCtr="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"port": {</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tenant_id</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"f9943c4c-a1c9-58b4-1fac-110000000005",</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mac_address</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"fa:16:3e:9e:ff:55",</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"id": "f9943c4c-a1c9-58b4-1fac-110000000011",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device_id</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"f9943c4c-a1c9-58b4-1fac-110000000004",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device_owner</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network:router_interface</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network_id</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"f9943c4c-a1c9-58b4-1fac-110000000009",</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fixed_ips</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subnet_id</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"f9943c4c-a1c9-58b4-1fac-110000000010",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ip_address</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 172.172.1.1 "</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"name": ""</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service_name</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FusionSphere</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7" name="直接箭头连接符 16"/>
          <p:cNvCxnSpPr/>
          <p:nvPr/>
        </p:nvCxnSpPr>
        <p:spPr>
          <a:xfrm flipH="1">
            <a:off x="8054521" y="3725211"/>
            <a:ext cx="1078919" cy="0"/>
          </a:xfrm>
          <a:prstGeom prst="straightConnector1">
            <a:avLst/>
          </a:prstGeom>
          <a:ln w="57150">
            <a:solidFill>
              <a:srgbClr val="FF9900"/>
            </a:solidFill>
            <a:tailEnd type="triangle"/>
          </a:ln>
        </p:spPr>
        <p:style>
          <a:lnRef idx="1">
            <a:schemeClr val="accent1"/>
          </a:lnRef>
          <a:fillRef idx="0">
            <a:schemeClr val="accent1"/>
          </a:fillRef>
          <a:effectRef idx="0">
            <a:schemeClr val="accent1"/>
          </a:effectRef>
          <a:fontRef idx="minor">
            <a:schemeClr val="tx1"/>
          </a:fontRef>
        </p:style>
      </p:cxnSp>
      <p:sp>
        <p:nvSpPr>
          <p:cNvPr id="19" name="圆角矩形 18"/>
          <p:cNvSpPr/>
          <p:nvPr/>
        </p:nvSpPr>
        <p:spPr>
          <a:xfrm>
            <a:off x="8438384" y="3610213"/>
            <a:ext cx="3176033" cy="399837"/>
          </a:xfrm>
          <a:prstGeom prst="roundRect">
            <a:avLst>
              <a:gd name="adj" fmla="val 7486"/>
            </a:avLst>
          </a:prstGeom>
          <a:solidFill>
            <a:srgbClr val="FFFFCC"/>
          </a:solidFill>
          <a:ln w="127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spcBef>
                <a:spcPts val="0"/>
              </a:spcBef>
              <a:spcAft>
                <a:spcPts val="0"/>
              </a:spcAft>
            </a:pPr>
            <a:r>
              <a:rPr lang="en-US" sz="12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rPr>
              <a:t>Network ID. The value is the ID of intranet 1.</a:t>
            </a:r>
            <a:endParaRPr lang="en-US" altLang="zh-CN" sz="12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0" name="直接箭头连接符 19"/>
          <p:cNvCxnSpPr/>
          <p:nvPr/>
        </p:nvCxnSpPr>
        <p:spPr>
          <a:xfrm flipH="1">
            <a:off x="7178510" y="3018066"/>
            <a:ext cx="1078919" cy="0"/>
          </a:xfrm>
          <a:prstGeom prst="straightConnector1">
            <a:avLst/>
          </a:prstGeom>
          <a:ln w="57150">
            <a:solidFill>
              <a:srgbClr val="FF9900"/>
            </a:solidFill>
            <a:tailEnd type="triangle"/>
          </a:ln>
        </p:spPr>
        <p:style>
          <a:lnRef idx="1">
            <a:schemeClr val="accent1"/>
          </a:lnRef>
          <a:fillRef idx="0">
            <a:schemeClr val="accent1"/>
          </a:fillRef>
          <a:effectRef idx="0">
            <a:schemeClr val="accent1"/>
          </a:effectRef>
          <a:fontRef idx="minor">
            <a:schemeClr val="tx1"/>
          </a:fontRef>
        </p:style>
      </p:cxnSp>
      <p:sp>
        <p:nvSpPr>
          <p:cNvPr id="21" name="圆角矩形 20"/>
          <p:cNvSpPr/>
          <p:nvPr/>
        </p:nvSpPr>
        <p:spPr>
          <a:xfrm>
            <a:off x="7538743" y="2716246"/>
            <a:ext cx="4013421" cy="399837"/>
          </a:xfrm>
          <a:prstGeom prst="roundRect">
            <a:avLst>
              <a:gd name="adj" fmla="val 7486"/>
            </a:avLst>
          </a:prstGeom>
          <a:solidFill>
            <a:srgbClr val="FFFFCC"/>
          </a:solidFill>
          <a:ln w="127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spcBef>
                <a:spcPts val="0"/>
              </a:spcBef>
              <a:spcAft>
                <a:spcPts val="0"/>
              </a:spcAft>
            </a:pPr>
            <a:r>
              <a:rPr lang="en-US" sz="12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rPr>
              <a:t>Port ID, which is specified and delivered by the cloud </a:t>
            </a:r>
            <a:r>
              <a:rPr lang="en-US" sz="1200" dirty="0" smtClean="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rPr>
              <a:t>platform.</a:t>
            </a:r>
            <a:endParaRPr lang="en-US" sz="12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2" name="直接箭头连接符 21"/>
          <p:cNvCxnSpPr/>
          <p:nvPr/>
        </p:nvCxnSpPr>
        <p:spPr>
          <a:xfrm flipH="1">
            <a:off x="8318401" y="4347592"/>
            <a:ext cx="1078919" cy="0"/>
          </a:xfrm>
          <a:prstGeom prst="straightConnector1">
            <a:avLst/>
          </a:prstGeom>
          <a:ln w="57150">
            <a:solidFill>
              <a:srgbClr val="FF9900"/>
            </a:solidFill>
            <a:tailEnd type="triangle"/>
          </a:ln>
        </p:spPr>
        <p:style>
          <a:lnRef idx="1">
            <a:schemeClr val="accent1"/>
          </a:lnRef>
          <a:fillRef idx="0">
            <a:schemeClr val="accent1"/>
          </a:fillRef>
          <a:effectRef idx="0">
            <a:schemeClr val="accent1"/>
          </a:effectRef>
          <a:fontRef idx="minor">
            <a:schemeClr val="tx1"/>
          </a:fontRef>
        </p:style>
      </p:cxnSp>
      <p:sp>
        <p:nvSpPr>
          <p:cNvPr id="23" name="圆角矩形 22"/>
          <p:cNvSpPr/>
          <p:nvPr/>
        </p:nvSpPr>
        <p:spPr>
          <a:xfrm>
            <a:off x="8712056" y="4095663"/>
            <a:ext cx="2902362" cy="399837"/>
          </a:xfrm>
          <a:prstGeom prst="roundRect">
            <a:avLst>
              <a:gd name="adj" fmla="val 7486"/>
            </a:avLst>
          </a:prstGeom>
          <a:solidFill>
            <a:srgbClr val="FFFFCC"/>
          </a:solidFill>
          <a:ln w="127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spcBef>
                <a:spcPts val="0"/>
              </a:spcBef>
              <a:spcAft>
                <a:spcPts val="0"/>
              </a:spcAft>
            </a:pPr>
            <a:r>
              <a:rPr lang="en-US" sz="12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rPr>
              <a:t>Subnet ID. The value is the subnet ID of intranet 1.</a:t>
            </a:r>
            <a:endParaRPr lang="en-US" altLang="zh-CN" sz="12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4" name="直接箭头连接符 23"/>
          <p:cNvCxnSpPr/>
          <p:nvPr/>
        </p:nvCxnSpPr>
        <p:spPr>
          <a:xfrm flipH="1">
            <a:off x="7898925" y="3365639"/>
            <a:ext cx="1078919" cy="0"/>
          </a:xfrm>
          <a:prstGeom prst="straightConnector1">
            <a:avLst/>
          </a:prstGeom>
          <a:ln w="57150">
            <a:solidFill>
              <a:srgbClr val="FF9900"/>
            </a:solidFill>
            <a:tailEnd type="triangle"/>
          </a:ln>
        </p:spPr>
        <p:style>
          <a:lnRef idx="1">
            <a:schemeClr val="accent1"/>
          </a:lnRef>
          <a:fillRef idx="0">
            <a:schemeClr val="accent1"/>
          </a:fillRef>
          <a:effectRef idx="0">
            <a:schemeClr val="accent1"/>
          </a:effectRef>
          <a:fontRef idx="minor">
            <a:schemeClr val="tx1"/>
          </a:fontRef>
        </p:style>
      </p:cxnSp>
      <p:sp>
        <p:nvSpPr>
          <p:cNvPr id="25" name="圆角矩形 24"/>
          <p:cNvSpPr/>
          <p:nvPr/>
        </p:nvSpPr>
        <p:spPr>
          <a:xfrm>
            <a:off x="8248228" y="3181278"/>
            <a:ext cx="3366189" cy="358760"/>
          </a:xfrm>
          <a:prstGeom prst="roundRect">
            <a:avLst>
              <a:gd name="adj" fmla="val 7486"/>
            </a:avLst>
          </a:prstGeom>
          <a:solidFill>
            <a:srgbClr val="FFFFCC"/>
          </a:solidFill>
          <a:ln w="127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spcBef>
                <a:spcPts val="0"/>
              </a:spcBef>
              <a:spcAft>
                <a:spcPts val="0"/>
              </a:spcAft>
            </a:pPr>
            <a:r>
              <a:rPr lang="en-US" sz="12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rPr>
              <a:t>ID of the logical router. The value must be the same as that created previously.</a:t>
            </a:r>
          </a:p>
        </p:txBody>
      </p:sp>
    </p:spTree>
    <p:extLst>
      <p:ext uri="{BB962C8B-B14F-4D97-AF65-F5344CB8AC3E}">
        <p14:creationId xmlns:p14="http://schemas.microsoft.com/office/powerpoint/2010/main" val="242647867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nvSpPr>
        <p:spPr>
          <a:xfrm>
            <a:off x="726825" y="2063920"/>
            <a:ext cx="10882365" cy="3600986"/>
          </a:xfrm>
          <a:prstGeom prst="rect">
            <a:avLst/>
          </a:prstGeom>
          <a:solidFill>
            <a:srgbClr val="F4FBFE"/>
          </a:solidFill>
          <a:ln>
            <a:solidFill>
              <a:srgbClr val="99DFF9"/>
            </a:solidFill>
          </a:ln>
        </p:spPr>
        <p:txBody>
          <a:bodyPr wrap="square" rtlCol="0">
            <a:sp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文本框 17"/>
          <p:cNvSpPr txBox="1"/>
          <p:nvPr/>
        </p:nvSpPr>
        <p:spPr>
          <a:xfrm>
            <a:off x="732053" y="1645569"/>
            <a:ext cx="10882365" cy="276999"/>
          </a:xfrm>
          <a:prstGeom prst="rect">
            <a:avLst/>
          </a:prstGeom>
          <a:solidFill>
            <a:srgbClr val="F4FBFE"/>
          </a:solidFill>
          <a:ln>
            <a:solidFill>
              <a:srgbClr val="99DFF9"/>
            </a:solidFill>
          </a:ln>
        </p:spPr>
        <p:txBody>
          <a:bodyPr wrap="square" rtlCol="0">
            <a:sp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框 16"/>
          <p:cNvSpPr txBox="1"/>
          <p:nvPr/>
        </p:nvSpPr>
        <p:spPr>
          <a:xfrm>
            <a:off x="732053" y="1268760"/>
            <a:ext cx="10882365" cy="276999"/>
          </a:xfrm>
          <a:prstGeom prst="rect">
            <a:avLst/>
          </a:prstGeom>
          <a:solidFill>
            <a:srgbClr val="F4FBFE"/>
          </a:solidFill>
          <a:ln>
            <a:solidFill>
              <a:srgbClr val="99DFF9"/>
            </a:solidFill>
          </a:ln>
        </p:spPr>
        <p:txBody>
          <a:bodyPr wrap="square" rtlCol="0">
            <a:sp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lstStyle/>
          <a:p>
            <a:r>
              <a:rPr lang="en-US" dirty="0">
                <a:sym typeface="Huawei Sans" panose="020C0503030203020204" pitchFamily="34" charset="0"/>
              </a:rPr>
              <a:t>Creating Intranet 2</a:t>
            </a:r>
            <a:endParaRPr lang="en-US" altLang="zh-CN" dirty="0">
              <a:sym typeface="Huawei Sans" panose="020C0503030203020204" pitchFamily="34" charset="0"/>
            </a:endParaRPr>
          </a:p>
        </p:txBody>
      </p:sp>
      <p:sp>
        <p:nvSpPr>
          <p:cNvPr id="10" name="圆角矩形 75"/>
          <p:cNvSpPr/>
          <p:nvPr/>
        </p:nvSpPr>
        <p:spPr>
          <a:xfrm>
            <a:off x="2783632" y="1268760"/>
            <a:ext cx="8460940" cy="288032"/>
          </a:xfrm>
          <a:prstGeom prst="roundRect">
            <a:avLst>
              <a:gd name="adj" fmla="val 874"/>
            </a:avLst>
          </a:prstGeom>
          <a:noFill/>
          <a:ln w="9525" cap="flat" cmpd="sng" algn="ctr">
            <a:noFill/>
            <a:prstDash val="solid"/>
          </a:ln>
          <a:effectLst/>
        </p:spPr>
        <p:txBody>
          <a:bodyPr wrap="square" lIns="0" tIns="0" rIns="0" bIns="0"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400" dirty="0">
                <a:solidFill>
                  <a:srgbClr val="000000">
                    <a:lumMod val="75000"/>
                    <a:lumOff val="25000"/>
                  </a:srgbClr>
                </a:solidFill>
                <a:latin typeface="Huawei Sans" panose="020C0503030203020204" pitchFamily="34" charset="0"/>
                <a:ea typeface="方正兰亭黑简体" panose="02000000000000000000" pitchFamily="2" charset="-122"/>
                <a:sym typeface="Huawei Sans" panose="020C0503030203020204" pitchFamily="34" charset="0"/>
              </a:rPr>
              <a:t>https://ip:18002/controller/dc/v2/neutronapi/networks</a:t>
            </a:r>
            <a:endParaRPr kumimoji="0" lang="en-US" altLang="zh-CN" sz="1400" i="0" u="none" strike="noStrike" kern="0" cap="none" spc="0" normalizeH="0" baseline="0" noProof="0" dirty="0">
              <a:ln>
                <a:noFill/>
              </a:ln>
              <a:solidFill>
                <a:srgbClr val="000000">
                  <a:lumMod val="75000"/>
                  <a:lumOff val="25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2" name="圆角矩形 75"/>
          <p:cNvSpPr/>
          <p:nvPr/>
        </p:nvSpPr>
        <p:spPr>
          <a:xfrm>
            <a:off x="1019436" y="1268760"/>
            <a:ext cx="1512168" cy="288032"/>
          </a:xfrm>
          <a:prstGeom prst="roundRect">
            <a:avLst>
              <a:gd name="adj" fmla="val 874"/>
            </a:avLst>
          </a:prstGeom>
          <a:noFill/>
          <a:ln w="9525" cap="flat" cmpd="sng" algn="ctr">
            <a:noFill/>
            <a:prstDash val="solid"/>
          </a:ln>
          <a:effectLst/>
        </p:spPr>
        <p:txBody>
          <a:bodyPr wrap="square" lIns="0" tIns="0" rIns="0" bIns="0"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400" dirty="0" err="1">
                <a:solidFill>
                  <a:srgbClr val="000000">
                    <a:lumMod val="75000"/>
                    <a:lumOff val="25000"/>
                  </a:srgbClr>
                </a:solidFill>
                <a:latin typeface="Huawei Sans" panose="020C0503030203020204" pitchFamily="34" charset="0"/>
                <a:ea typeface="方正兰亭黑简体" panose="02000000000000000000" pitchFamily="2" charset="-122"/>
                <a:sym typeface="Huawei Sans" panose="020C0503030203020204" pitchFamily="34" charset="0"/>
              </a:rPr>
              <a:t>Url</a:t>
            </a:r>
            <a:endParaRPr kumimoji="0" lang="en-US" altLang="zh-CN" sz="1400" i="0" u="none" strike="noStrike" kern="0" cap="none" spc="0" normalizeH="0" baseline="0" noProof="0" dirty="0">
              <a:ln>
                <a:noFill/>
              </a:ln>
              <a:solidFill>
                <a:srgbClr val="000000">
                  <a:lumMod val="75000"/>
                  <a:lumOff val="25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3" name="圆角矩形 75"/>
          <p:cNvSpPr/>
          <p:nvPr/>
        </p:nvSpPr>
        <p:spPr>
          <a:xfrm>
            <a:off x="1019436" y="1666340"/>
            <a:ext cx="1512168" cy="288032"/>
          </a:xfrm>
          <a:prstGeom prst="roundRect">
            <a:avLst>
              <a:gd name="adj" fmla="val 874"/>
            </a:avLst>
          </a:prstGeom>
          <a:noFill/>
          <a:ln w="9525" cap="flat" cmpd="sng" algn="ctr">
            <a:noFill/>
            <a:prstDash val="solid"/>
          </a:ln>
          <a:effectLst/>
        </p:spPr>
        <p:txBody>
          <a:bodyPr wrap="square" lIns="0" tIns="0" rIns="0" bIns="0"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400" dirty="0">
                <a:solidFill>
                  <a:srgbClr val="000000">
                    <a:lumMod val="75000"/>
                    <a:lumOff val="25000"/>
                  </a:srgbClr>
                </a:solidFill>
                <a:latin typeface="Huawei Sans" panose="020C0503030203020204" pitchFamily="34" charset="0"/>
                <a:ea typeface="方正兰亭黑简体" panose="02000000000000000000" pitchFamily="2" charset="-122"/>
                <a:sym typeface="Huawei Sans" panose="020C0503030203020204" pitchFamily="34" charset="0"/>
              </a:rPr>
              <a:t>Method</a:t>
            </a:r>
            <a:endParaRPr kumimoji="0" lang="en-US" altLang="zh-CN" sz="1400" i="0" u="none" strike="noStrike" kern="0" cap="none" spc="0" normalizeH="0" baseline="0" noProof="0" dirty="0">
              <a:ln>
                <a:noFill/>
              </a:ln>
              <a:solidFill>
                <a:srgbClr val="000000">
                  <a:lumMod val="75000"/>
                  <a:lumOff val="25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4" name="圆角矩形 75"/>
          <p:cNvSpPr/>
          <p:nvPr/>
        </p:nvSpPr>
        <p:spPr>
          <a:xfrm>
            <a:off x="2783632" y="1661631"/>
            <a:ext cx="8460940" cy="288032"/>
          </a:xfrm>
          <a:prstGeom prst="roundRect">
            <a:avLst>
              <a:gd name="adj" fmla="val 874"/>
            </a:avLst>
          </a:prstGeom>
          <a:noFill/>
          <a:ln w="9525" cap="flat" cmpd="sng" algn="ctr">
            <a:noFill/>
            <a:prstDash val="solid"/>
          </a:ln>
          <a:effectLst/>
        </p:spPr>
        <p:txBody>
          <a:bodyPr wrap="square" lIns="0" tIns="0" rIns="0" bIns="0"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400" dirty="0">
                <a:solidFill>
                  <a:srgbClr val="000000">
                    <a:lumMod val="75000"/>
                    <a:lumOff val="25000"/>
                  </a:srgbClr>
                </a:solidFill>
                <a:latin typeface="Huawei Sans" panose="020C0503030203020204" pitchFamily="34" charset="0"/>
                <a:ea typeface="方正兰亭黑简体" panose="02000000000000000000" pitchFamily="2" charset="-122"/>
                <a:sym typeface="Huawei Sans" panose="020C0503030203020204" pitchFamily="34" charset="0"/>
              </a:rPr>
              <a:t>post</a:t>
            </a:r>
            <a:endParaRPr kumimoji="0" lang="en-US" altLang="zh-CN" sz="1400" i="0" u="none" strike="noStrike" kern="0" cap="none" spc="0" normalizeH="0" baseline="0" noProof="0" dirty="0">
              <a:ln>
                <a:noFill/>
              </a:ln>
              <a:solidFill>
                <a:srgbClr val="000000">
                  <a:lumMod val="75000"/>
                  <a:lumOff val="25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5" name="圆角矩形 75"/>
          <p:cNvSpPr/>
          <p:nvPr/>
        </p:nvSpPr>
        <p:spPr>
          <a:xfrm>
            <a:off x="1007477" y="2063920"/>
            <a:ext cx="1512168" cy="288032"/>
          </a:xfrm>
          <a:prstGeom prst="roundRect">
            <a:avLst>
              <a:gd name="adj" fmla="val 874"/>
            </a:avLst>
          </a:prstGeom>
          <a:noFill/>
          <a:ln w="9525" cap="flat" cmpd="sng" algn="ctr">
            <a:noFill/>
            <a:prstDash val="solid"/>
          </a:ln>
          <a:effectLst/>
        </p:spPr>
        <p:txBody>
          <a:bodyPr wrap="square" lIns="0" tIns="0" rIns="0" bIns="0"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400" dirty="0" err="1">
                <a:solidFill>
                  <a:srgbClr val="000000">
                    <a:lumMod val="75000"/>
                    <a:lumOff val="25000"/>
                  </a:srgbClr>
                </a:solidFill>
                <a:latin typeface="Huawei Sans" panose="020C0503030203020204" pitchFamily="34" charset="0"/>
                <a:ea typeface="方正兰亭黑简体" panose="02000000000000000000" pitchFamily="2" charset="-122"/>
                <a:sym typeface="Huawei Sans" panose="020C0503030203020204" pitchFamily="34" charset="0"/>
              </a:rPr>
              <a:t>RequestBody</a:t>
            </a:r>
            <a:endParaRPr kumimoji="0" lang="en-US" altLang="zh-CN" sz="1400" i="0" u="none" strike="noStrike" kern="0" cap="none" spc="0" normalizeH="0" baseline="0" noProof="0" dirty="0">
              <a:ln>
                <a:noFill/>
              </a:ln>
              <a:solidFill>
                <a:srgbClr val="000000">
                  <a:lumMod val="75000"/>
                  <a:lumOff val="25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6" name="圆角矩形 75"/>
          <p:cNvSpPr/>
          <p:nvPr/>
        </p:nvSpPr>
        <p:spPr>
          <a:xfrm>
            <a:off x="2783632" y="2121070"/>
            <a:ext cx="8460940" cy="4029376"/>
          </a:xfrm>
          <a:prstGeom prst="roundRect">
            <a:avLst>
              <a:gd name="adj" fmla="val 874"/>
            </a:avLst>
          </a:prstGeom>
          <a:noFill/>
          <a:ln w="9525" cap="flat" cmpd="sng" algn="ctr">
            <a:noFill/>
            <a:prstDash val="solid"/>
          </a:ln>
          <a:effectLst/>
        </p:spPr>
        <p:txBody>
          <a:bodyPr wrap="square" lIns="0" tIns="0" rIns="0" bIns="0" rtlCol="0" anchor="t" anchorCtr="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service_name</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FusionSphere</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"network": {</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tenant_id</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"f9943c4c-a1c9-58b4-1fac-110000000005",</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"shared": "false",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provider:physical_network</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"physnet1",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provider:segmentation_id</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2010,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provider:network_type</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vlan</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router:external</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"false",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admin_state_up</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"true",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"name":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net_yao</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"id": "f9943c4c-a1c9-58b4-1fac-110000000012",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"status": "ACTIVE"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9" name="直接箭头连接符 18"/>
          <p:cNvCxnSpPr/>
          <p:nvPr/>
        </p:nvCxnSpPr>
        <p:spPr>
          <a:xfrm flipH="1">
            <a:off x="7391512" y="4578146"/>
            <a:ext cx="1078919" cy="0"/>
          </a:xfrm>
          <a:prstGeom prst="straightConnector1">
            <a:avLst/>
          </a:prstGeom>
          <a:ln w="57150">
            <a:solidFill>
              <a:srgbClr val="FF9900"/>
            </a:solidFill>
            <a:tailEnd type="triangle"/>
          </a:ln>
        </p:spPr>
        <p:style>
          <a:lnRef idx="1">
            <a:schemeClr val="accent1"/>
          </a:lnRef>
          <a:fillRef idx="0">
            <a:schemeClr val="accent1"/>
          </a:fillRef>
          <a:effectRef idx="0">
            <a:schemeClr val="accent1"/>
          </a:effectRef>
          <a:fontRef idx="minor">
            <a:schemeClr val="tx1"/>
          </a:fontRef>
        </p:style>
      </p:cxnSp>
      <p:sp>
        <p:nvSpPr>
          <p:cNvPr id="20" name="圆角矩形 19"/>
          <p:cNvSpPr/>
          <p:nvPr/>
        </p:nvSpPr>
        <p:spPr>
          <a:xfrm>
            <a:off x="7785166" y="4417734"/>
            <a:ext cx="3063490" cy="396000"/>
          </a:xfrm>
          <a:prstGeom prst="roundRect">
            <a:avLst>
              <a:gd name="adj" fmla="val 7486"/>
            </a:avLst>
          </a:prstGeom>
          <a:solidFill>
            <a:srgbClr val="FFFFCC"/>
          </a:solidFill>
          <a:ln w="127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spcBef>
                <a:spcPts val="0"/>
              </a:spcBef>
              <a:spcAft>
                <a:spcPts val="0"/>
              </a:spcAft>
            </a:pPr>
            <a:r>
              <a:rPr lang="en-US" sz="12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rPr>
              <a:t>Network ID, which is specified and delivered by the cloud </a:t>
            </a:r>
            <a:r>
              <a:rPr lang="en-US" sz="1200" dirty="0" smtClean="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rPr>
              <a:t>platform.</a:t>
            </a:r>
            <a:endParaRPr lang="en-US" sz="12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 name="直接箭头连接符 20"/>
          <p:cNvCxnSpPr/>
          <p:nvPr/>
        </p:nvCxnSpPr>
        <p:spPr>
          <a:xfrm flipH="1">
            <a:off x="5485133" y="3934594"/>
            <a:ext cx="1078919" cy="0"/>
          </a:xfrm>
          <a:prstGeom prst="straightConnector1">
            <a:avLst/>
          </a:prstGeom>
          <a:ln w="57150">
            <a:solidFill>
              <a:srgbClr val="FF9900"/>
            </a:solidFill>
            <a:tailEnd type="triangle"/>
          </a:ln>
        </p:spPr>
        <p:style>
          <a:lnRef idx="1">
            <a:schemeClr val="accent1"/>
          </a:lnRef>
          <a:fillRef idx="0">
            <a:schemeClr val="accent1"/>
          </a:fillRef>
          <a:effectRef idx="0">
            <a:schemeClr val="accent1"/>
          </a:effectRef>
          <a:fontRef idx="minor">
            <a:schemeClr val="tx1"/>
          </a:fontRef>
        </p:style>
      </p:cxnSp>
      <p:sp>
        <p:nvSpPr>
          <p:cNvPr id="22" name="圆角矩形 21"/>
          <p:cNvSpPr/>
          <p:nvPr/>
        </p:nvSpPr>
        <p:spPr>
          <a:xfrm>
            <a:off x="6168007" y="3774182"/>
            <a:ext cx="3468361" cy="396000"/>
          </a:xfrm>
          <a:prstGeom prst="roundRect">
            <a:avLst>
              <a:gd name="adj" fmla="val 7486"/>
            </a:avLst>
          </a:prstGeom>
          <a:solidFill>
            <a:srgbClr val="FFFFCC"/>
          </a:solidFill>
          <a:ln w="127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spcBef>
                <a:spcPts val="0"/>
              </a:spcBef>
              <a:spcAft>
                <a:spcPts val="0"/>
              </a:spcAft>
            </a:pPr>
            <a:r>
              <a:rPr lang="en-US" sz="12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rPr>
              <a:t>Whether the network is an external network. In this scenario, the value must be false.</a:t>
            </a:r>
          </a:p>
        </p:txBody>
      </p:sp>
    </p:spTree>
    <p:extLst>
      <p:ext uri="{BB962C8B-B14F-4D97-AF65-F5344CB8AC3E}">
        <p14:creationId xmlns:p14="http://schemas.microsoft.com/office/powerpoint/2010/main" val="402841808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732052" y="2107885"/>
            <a:ext cx="10882365" cy="4154984"/>
          </a:xfrm>
          <a:prstGeom prst="rect">
            <a:avLst/>
          </a:prstGeom>
          <a:solidFill>
            <a:srgbClr val="F4FBFE"/>
          </a:solidFill>
          <a:ln>
            <a:solidFill>
              <a:srgbClr val="99DFF9"/>
            </a:solidFill>
          </a:ln>
        </p:spPr>
        <p:txBody>
          <a:bodyPr wrap="square" rtlCol="0">
            <a:sp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文本框 23"/>
          <p:cNvSpPr txBox="1"/>
          <p:nvPr/>
        </p:nvSpPr>
        <p:spPr>
          <a:xfrm>
            <a:off x="732052" y="1682254"/>
            <a:ext cx="10882365" cy="276999"/>
          </a:xfrm>
          <a:prstGeom prst="rect">
            <a:avLst/>
          </a:prstGeom>
          <a:solidFill>
            <a:srgbClr val="F4FBFE"/>
          </a:solidFill>
          <a:ln>
            <a:solidFill>
              <a:srgbClr val="99DFF9"/>
            </a:solidFill>
          </a:ln>
        </p:spPr>
        <p:txBody>
          <a:bodyPr wrap="square" rtlCol="0">
            <a:sp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文本框 17"/>
          <p:cNvSpPr txBox="1"/>
          <p:nvPr/>
        </p:nvSpPr>
        <p:spPr>
          <a:xfrm>
            <a:off x="732050" y="1265408"/>
            <a:ext cx="10882365" cy="276999"/>
          </a:xfrm>
          <a:prstGeom prst="rect">
            <a:avLst/>
          </a:prstGeom>
          <a:solidFill>
            <a:srgbClr val="F4FBFE"/>
          </a:solidFill>
          <a:ln>
            <a:solidFill>
              <a:srgbClr val="99DFF9"/>
            </a:solidFill>
          </a:ln>
        </p:spPr>
        <p:txBody>
          <a:bodyPr wrap="square" rtlCol="0">
            <a:sp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lstStyle/>
          <a:p>
            <a:r>
              <a:rPr lang="en-US">
                <a:sym typeface="Huawei Sans" panose="020C0503030203020204" pitchFamily="34" charset="0"/>
              </a:rPr>
              <a:t>Creating a Subnet for Intranet 2</a:t>
            </a:r>
            <a:endParaRPr lang="en-US" dirty="0">
              <a:sym typeface="Huawei Sans" panose="020C0503030203020204" pitchFamily="34" charset="0"/>
            </a:endParaRPr>
          </a:p>
        </p:txBody>
      </p:sp>
      <p:sp>
        <p:nvSpPr>
          <p:cNvPr id="10" name="圆角矩形 75"/>
          <p:cNvSpPr/>
          <p:nvPr/>
        </p:nvSpPr>
        <p:spPr>
          <a:xfrm>
            <a:off x="2783632" y="1268760"/>
            <a:ext cx="8460940" cy="288032"/>
          </a:xfrm>
          <a:prstGeom prst="roundRect">
            <a:avLst>
              <a:gd name="adj" fmla="val 874"/>
            </a:avLst>
          </a:prstGeom>
          <a:noFill/>
          <a:ln w="9525" cap="flat" cmpd="sng" algn="ctr">
            <a:noFill/>
            <a:prstDash val="solid"/>
          </a:ln>
          <a:effectLst/>
        </p:spPr>
        <p:txBody>
          <a:bodyPr wrap="square" lIns="0" tIns="0" rIns="0" bIns="0"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400" dirty="0">
                <a:solidFill>
                  <a:srgbClr val="000000">
                    <a:lumMod val="75000"/>
                    <a:lumOff val="25000"/>
                  </a:srgbClr>
                </a:solidFill>
                <a:latin typeface="Huawei Sans" panose="020C0503030203020204" pitchFamily="34" charset="0"/>
                <a:ea typeface="方正兰亭黑简体" panose="02000000000000000000" pitchFamily="2" charset="-122"/>
                <a:sym typeface="Huawei Sans" panose="020C0503030203020204" pitchFamily="34" charset="0"/>
              </a:rPr>
              <a:t>https://ip:18002/controller/dc/v2/neutronapi/subnets</a:t>
            </a:r>
            <a:endParaRPr kumimoji="0" lang="en-US" altLang="zh-CN" sz="1400" i="0" u="none" strike="noStrike" kern="0" cap="none" spc="0" normalizeH="0" baseline="0" noProof="0" dirty="0">
              <a:ln>
                <a:noFill/>
              </a:ln>
              <a:solidFill>
                <a:srgbClr val="000000">
                  <a:lumMod val="75000"/>
                  <a:lumOff val="25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2" name="圆角矩形 75"/>
          <p:cNvSpPr/>
          <p:nvPr/>
        </p:nvSpPr>
        <p:spPr>
          <a:xfrm>
            <a:off x="1019436" y="1268760"/>
            <a:ext cx="1512168" cy="288032"/>
          </a:xfrm>
          <a:prstGeom prst="roundRect">
            <a:avLst>
              <a:gd name="adj" fmla="val 874"/>
            </a:avLst>
          </a:prstGeom>
          <a:noFill/>
          <a:ln w="9525" cap="flat" cmpd="sng" algn="ctr">
            <a:noFill/>
            <a:prstDash val="solid"/>
          </a:ln>
          <a:effectLst/>
        </p:spPr>
        <p:txBody>
          <a:bodyPr wrap="square" lIns="0" tIns="0" rIns="0" bIns="0"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400" dirty="0" err="1">
                <a:solidFill>
                  <a:srgbClr val="000000">
                    <a:lumMod val="75000"/>
                    <a:lumOff val="25000"/>
                  </a:srgbClr>
                </a:solidFill>
                <a:latin typeface="Huawei Sans" panose="020C0503030203020204" pitchFamily="34" charset="0"/>
                <a:ea typeface="方正兰亭黑简体" panose="02000000000000000000" pitchFamily="2" charset="-122"/>
                <a:sym typeface="Huawei Sans" panose="020C0503030203020204" pitchFamily="34" charset="0"/>
              </a:rPr>
              <a:t>Url</a:t>
            </a:r>
            <a:endParaRPr kumimoji="0" lang="en-US" altLang="zh-CN" sz="1400" i="0" u="none" strike="noStrike" kern="0" cap="none" spc="0" normalizeH="0" baseline="0" noProof="0" dirty="0">
              <a:ln>
                <a:noFill/>
              </a:ln>
              <a:solidFill>
                <a:srgbClr val="000000">
                  <a:lumMod val="75000"/>
                  <a:lumOff val="25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3" name="圆角矩形 75"/>
          <p:cNvSpPr/>
          <p:nvPr/>
        </p:nvSpPr>
        <p:spPr>
          <a:xfrm>
            <a:off x="1019436" y="1666340"/>
            <a:ext cx="1512168" cy="288032"/>
          </a:xfrm>
          <a:prstGeom prst="roundRect">
            <a:avLst>
              <a:gd name="adj" fmla="val 874"/>
            </a:avLst>
          </a:prstGeom>
          <a:noFill/>
          <a:ln w="9525" cap="flat" cmpd="sng" algn="ctr">
            <a:noFill/>
            <a:prstDash val="solid"/>
          </a:ln>
          <a:effectLst/>
        </p:spPr>
        <p:txBody>
          <a:bodyPr wrap="square" lIns="0" tIns="0" rIns="0" bIns="0"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400" dirty="0">
                <a:solidFill>
                  <a:srgbClr val="000000">
                    <a:lumMod val="75000"/>
                    <a:lumOff val="25000"/>
                  </a:srgbClr>
                </a:solidFill>
                <a:latin typeface="Huawei Sans" panose="020C0503030203020204" pitchFamily="34" charset="0"/>
                <a:ea typeface="方正兰亭黑简体" panose="02000000000000000000" pitchFamily="2" charset="-122"/>
                <a:sym typeface="Huawei Sans" panose="020C0503030203020204" pitchFamily="34" charset="0"/>
              </a:rPr>
              <a:t>Method</a:t>
            </a:r>
            <a:endParaRPr kumimoji="0" lang="en-US" altLang="zh-CN" sz="1400" i="0" u="none" strike="noStrike" kern="0" cap="none" spc="0" normalizeH="0" baseline="0" noProof="0" dirty="0">
              <a:ln>
                <a:noFill/>
              </a:ln>
              <a:solidFill>
                <a:srgbClr val="000000">
                  <a:lumMod val="75000"/>
                  <a:lumOff val="25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4" name="圆角矩形 75"/>
          <p:cNvSpPr/>
          <p:nvPr/>
        </p:nvSpPr>
        <p:spPr>
          <a:xfrm>
            <a:off x="2783632" y="1661631"/>
            <a:ext cx="8460940" cy="288032"/>
          </a:xfrm>
          <a:prstGeom prst="roundRect">
            <a:avLst>
              <a:gd name="adj" fmla="val 874"/>
            </a:avLst>
          </a:prstGeom>
          <a:noFill/>
          <a:ln w="9525" cap="flat" cmpd="sng" algn="ctr">
            <a:noFill/>
            <a:prstDash val="solid"/>
          </a:ln>
          <a:effectLst/>
        </p:spPr>
        <p:txBody>
          <a:bodyPr wrap="square" lIns="0" tIns="0" rIns="0" bIns="0"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400" dirty="0">
                <a:solidFill>
                  <a:srgbClr val="000000">
                    <a:lumMod val="75000"/>
                    <a:lumOff val="25000"/>
                  </a:srgbClr>
                </a:solidFill>
                <a:latin typeface="Huawei Sans" panose="020C0503030203020204" pitchFamily="34" charset="0"/>
                <a:ea typeface="方正兰亭黑简体" panose="02000000000000000000" pitchFamily="2" charset="-122"/>
                <a:sym typeface="Huawei Sans" panose="020C0503030203020204" pitchFamily="34" charset="0"/>
              </a:rPr>
              <a:t>post</a:t>
            </a:r>
            <a:endParaRPr kumimoji="0" lang="en-US" altLang="zh-CN" sz="1400" i="0" u="none" strike="noStrike" kern="0" cap="none" spc="0" normalizeH="0" baseline="0" noProof="0" dirty="0">
              <a:ln>
                <a:noFill/>
              </a:ln>
              <a:solidFill>
                <a:srgbClr val="000000">
                  <a:lumMod val="75000"/>
                  <a:lumOff val="25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5" name="圆角矩形 75"/>
          <p:cNvSpPr/>
          <p:nvPr/>
        </p:nvSpPr>
        <p:spPr>
          <a:xfrm>
            <a:off x="1007477" y="2102020"/>
            <a:ext cx="1512168" cy="288032"/>
          </a:xfrm>
          <a:prstGeom prst="roundRect">
            <a:avLst>
              <a:gd name="adj" fmla="val 874"/>
            </a:avLst>
          </a:prstGeom>
          <a:noFill/>
          <a:ln w="9525" cap="flat" cmpd="sng" algn="ctr">
            <a:noFill/>
            <a:prstDash val="solid"/>
          </a:ln>
          <a:effectLst/>
        </p:spPr>
        <p:txBody>
          <a:bodyPr wrap="square" lIns="0" tIns="0" rIns="0" bIns="0"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400" dirty="0" err="1">
                <a:solidFill>
                  <a:srgbClr val="000000">
                    <a:lumMod val="75000"/>
                    <a:lumOff val="25000"/>
                  </a:srgbClr>
                </a:solidFill>
                <a:latin typeface="Huawei Sans" panose="020C0503030203020204" pitchFamily="34" charset="0"/>
                <a:ea typeface="方正兰亭黑简体" panose="02000000000000000000" pitchFamily="2" charset="-122"/>
                <a:sym typeface="Huawei Sans" panose="020C0503030203020204" pitchFamily="34" charset="0"/>
              </a:rPr>
              <a:t>RequestBody</a:t>
            </a:r>
            <a:endParaRPr kumimoji="0" lang="en-US" altLang="zh-CN" sz="1400" i="0" u="none" strike="noStrike" kern="0" cap="none" spc="0" normalizeH="0" baseline="0" noProof="0" dirty="0">
              <a:ln>
                <a:noFill/>
              </a:ln>
              <a:solidFill>
                <a:srgbClr val="000000">
                  <a:lumMod val="75000"/>
                  <a:lumOff val="25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6" name="圆角矩形 75"/>
          <p:cNvSpPr/>
          <p:nvPr/>
        </p:nvSpPr>
        <p:spPr>
          <a:xfrm>
            <a:off x="2783632" y="2149645"/>
            <a:ext cx="8460940" cy="4209396"/>
          </a:xfrm>
          <a:prstGeom prst="roundRect">
            <a:avLst>
              <a:gd name="adj" fmla="val 874"/>
            </a:avLst>
          </a:prstGeom>
          <a:noFill/>
          <a:ln w="9525" cap="flat" cmpd="sng" algn="ctr">
            <a:noFill/>
            <a:prstDash val="solid"/>
          </a:ln>
          <a:effectLst/>
        </p:spPr>
        <p:txBody>
          <a:bodyPr wrap="square" lIns="0" tIns="0" rIns="0" bIns="0" rtlCol="0" anchor="t" anchorCtr="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"subnet": {</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tenant_id</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"f9943c4c-a1c9-58b4-1fac-110000000005",</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enable_dhcp</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"false",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allocation_pools</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"start": "172.172.2.2",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"end": "172.172.2.254"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network_id</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"f9943c4c-a1c9-58b4-1fac-110000000011",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ip_version</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"name":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sub_yao</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cidr</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"172.172.2.0/24",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gateway_ip</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"172.172.2.1",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"id": "f9943c4c-a1c9-58b4-1fac-110000000012"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service_name</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FusionSphere</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7" name="直接箭头连接符 16"/>
          <p:cNvCxnSpPr/>
          <p:nvPr/>
        </p:nvCxnSpPr>
        <p:spPr>
          <a:xfrm flipH="1">
            <a:off x="8082817" y="4414825"/>
            <a:ext cx="1078919" cy="0"/>
          </a:xfrm>
          <a:prstGeom prst="straightConnector1">
            <a:avLst/>
          </a:prstGeom>
          <a:ln w="57150">
            <a:solidFill>
              <a:srgbClr val="FF9900"/>
            </a:solidFill>
            <a:tailEnd type="triangle"/>
          </a:ln>
        </p:spPr>
        <p:style>
          <a:lnRef idx="1">
            <a:schemeClr val="accent1"/>
          </a:lnRef>
          <a:fillRef idx="0">
            <a:schemeClr val="accent1"/>
          </a:fillRef>
          <a:effectRef idx="0">
            <a:schemeClr val="accent1"/>
          </a:effectRef>
          <a:fontRef idx="minor">
            <a:schemeClr val="tx1"/>
          </a:fontRef>
        </p:style>
      </p:cxnSp>
      <p:sp>
        <p:nvSpPr>
          <p:cNvPr id="19" name="圆角矩形 18"/>
          <p:cNvSpPr/>
          <p:nvPr/>
        </p:nvSpPr>
        <p:spPr>
          <a:xfrm>
            <a:off x="8476471" y="4216313"/>
            <a:ext cx="2753139" cy="396000"/>
          </a:xfrm>
          <a:prstGeom prst="roundRect">
            <a:avLst>
              <a:gd name="adj" fmla="val 7486"/>
            </a:avLst>
          </a:prstGeom>
          <a:solidFill>
            <a:srgbClr val="FFFFCC"/>
          </a:solidFill>
          <a:ln w="127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spcBef>
                <a:spcPts val="0"/>
              </a:spcBef>
              <a:spcAft>
                <a:spcPts val="0"/>
              </a:spcAft>
            </a:pPr>
            <a:r>
              <a:rPr lang="en-US" sz="12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rPr>
              <a:t>Network ID. The value is the ID of intranet 2.</a:t>
            </a:r>
            <a:endParaRPr lang="en-US" altLang="zh-CN" sz="12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0" name="直接箭头连接符 19"/>
          <p:cNvCxnSpPr/>
          <p:nvPr/>
        </p:nvCxnSpPr>
        <p:spPr>
          <a:xfrm flipH="1">
            <a:off x="7391512" y="5467139"/>
            <a:ext cx="1078919" cy="0"/>
          </a:xfrm>
          <a:prstGeom prst="straightConnector1">
            <a:avLst/>
          </a:prstGeom>
          <a:ln w="57150">
            <a:solidFill>
              <a:srgbClr val="FF9900"/>
            </a:solidFill>
            <a:tailEnd type="triangle"/>
          </a:ln>
        </p:spPr>
        <p:style>
          <a:lnRef idx="1">
            <a:schemeClr val="accent1"/>
          </a:lnRef>
          <a:fillRef idx="0">
            <a:schemeClr val="accent1"/>
          </a:fillRef>
          <a:effectRef idx="0">
            <a:schemeClr val="accent1"/>
          </a:effectRef>
          <a:fontRef idx="minor">
            <a:schemeClr val="tx1"/>
          </a:fontRef>
        </p:style>
      </p:cxnSp>
      <p:sp>
        <p:nvSpPr>
          <p:cNvPr id="21" name="圆角矩形 20"/>
          <p:cNvSpPr/>
          <p:nvPr/>
        </p:nvSpPr>
        <p:spPr>
          <a:xfrm>
            <a:off x="7785166" y="5268627"/>
            <a:ext cx="2753139" cy="396000"/>
          </a:xfrm>
          <a:prstGeom prst="roundRect">
            <a:avLst>
              <a:gd name="adj" fmla="val 7486"/>
            </a:avLst>
          </a:prstGeom>
          <a:solidFill>
            <a:srgbClr val="FFFFCC"/>
          </a:solidFill>
          <a:ln w="127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spcBef>
                <a:spcPts val="0"/>
              </a:spcBef>
              <a:spcAft>
                <a:spcPts val="0"/>
              </a:spcAft>
            </a:pPr>
            <a:r>
              <a:rPr lang="en-US" sz="12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rPr>
              <a:t>Subnet ID, which is specified and delivered by the cloud </a:t>
            </a:r>
            <a:r>
              <a:rPr lang="en-US" sz="1200" dirty="0" smtClean="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rPr>
              <a:t>platform.</a:t>
            </a:r>
            <a:endParaRPr lang="en-US" sz="12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2" name="直接箭头连接符 21"/>
          <p:cNvCxnSpPr/>
          <p:nvPr/>
        </p:nvCxnSpPr>
        <p:spPr>
          <a:xfrm flipH="1">
            <a:off x="5159896" y="3171081"/>
            <a:ext cx="1078919" cy="0"/>
          </a:xfrm>
          <a:prstGeom prst="straightConnector1">
            <a:avLst/>
          </a:prstGeom>
          <a:ln w="57150">
            <a:solidFill>
              <a:srgbClr val="FF9900"/>
            </a:solidFill>
            <a:tailEnd type="triangle"/>
          </a:ln>
        </p:spPr>
        <p:style>
          <a:lnRef idx="1">
            <a:schemeClr val="accent1"/>
          </a:lnRef>
          <a:fillRef idx="0">
            <a:schemeClr val="accent1"/>
          </a:fillRef>
          <a:effectRef idx="0">
            <a:schemeClr val="accent1"/>
          </a:effectRef>
          <a:fontRef idx="minor">
            <a:schemeClr val="tx1"/>
          </a:fontRef>
        </p:style>
      </p:cxnSp>
      <p:sp>
        <p:nvSpPr>
          <p:cNvPr id="23" name="圆角矩形 22"/>
          <p:cNvSpPr/>
          <p:nvPr/>
        </p:nvSpPr>
        <p:spPr>
          <a:xfrm>
            <a:off x="5553550" y="3010669"/>
            <a:ext cx="2922921" cy="324036"/>
          </a:xfrm>
          <a:prstGeom prst="roundRect">
            <a:avLst>
              <a:gd name="adj" fmla="val 7486"/>
            </a:avLst>
          </a:prstGeom>
          <a:solidFill>
            <a:srgbClr val="FFFFCC"/>
          </a:solidFill>
          <a:ln w="127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spcBef>
                <a:spcPts val="0"/>
              </a:spcBef>
              <a:spcAft>
                <a:spcPts val="0"/>
              </a:spcAft>
            </a:pPr>
            <a:r>
              <a:rPr lang="en-US" sz="12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rPr>
              <a:t>Available IP address pool of the subnet</a:t>
            </a:r>
          </a:p>
        </p:txBody>
      </p:sp>
    </p:spTree>
    <p:extLst>
      <p:ext uri="{BB962C8B-B14F-4D97-AF65-F5344CB8AC3E}">
        <p14:creationId xmlns:p14="http://schemas.microsoft.com/office/powerpoint/2010/main" val="47925725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1" name="矩形 420"/>
          <p:cNvSpPr/>
          <p:nvPr/>
        </p:nvSpPr>
        <p:spPr>
          <a:xfrm>
            <a:off x="1593956" y="3978727"/>
            <a:ext cx="5302203" cy="1446453"/>
          </a:xfrm>
          <a:prstGeom prst="rect">
            <a:avLst/>
          </a:prstGeom>
          <a:noFill/>
          <a:ln w="19050">
            <a:solidFill>
              <a:srgbClr val="99DFF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30" name="梯形 329"/>
          <p:cNvSpPr/>
          <p:nvPr/>
        </p:nvSpPr>
        <p:spPr>
          <a:xfrm>
            <a:off x="2224037" y="3667685"/>
            <a:ext cx="3939903" cy="661945"/>
          </a:xfrm>
          <a:prstGeom prst="trapezoid">
            <a:avLst>
              <a:gd name="adj" fmla="val 75739"/>
            </a:avLst>
          </a:prstGeom>
          <a:gradFill flip="none" rotWithShape="1">
            <a:gsLst>
              <a:gs pos="0">
                <a:schemeClr val="bg1"/>
              </a:gs>
              <a:gs pos="100000">
                <a:srgbClr val="00B0F0">
                  <a:alpha val="26000"/>
                </a:srgbClr>
              </a:gs>
            </a:gsLst>
            <a:lin ang="5400000" scaled="1"/>
            <a:tileRect/>
          </a:gradFill>
          <a:ln>
            <a:gradFill flip="none" rotWithShape="1">
              <a:gsLst>
                <a:gs pos="0">
                  <a:schemeClr val="accent1">
                    <a:lumMod val="5000"/>
                    <a:lumOff val="95000"/>
                  </a:schemeClr>
                </a:gs>
                <a:gs pos="100000">
                  <a:srgbClr val="00B0F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28" name="梯形 327"/>
          <p:cNvSpPr/>
          <p:nvPr/>
        </p:nvSpPr>
        <p:spPr>
          <a:xfrm>
            <a:off x="2192747" y="4118237"/>
            <a:ext cx="3939903" cy="661945"/>
          </a:xfrm>
          <a:prstGeom prst="trapezoid">
            <a:avLst>
              <a:gd name="adj" fmla="val 75739"/>
            </a:avLst>
          </a:prstGeom>
          <a:gradFill flip="none" rotWithShape="1">
            <a:gsLst>
              <a:gs pos="0">
                <a:schemeClr val="bg1"/>
              </a:gs>
              <a:gs pos="100000">
                <a:srgbClr val="00B0F0">
                  <a:alpha val="26000"/>
                </a:srgbClr>
              </a:gs>
            </a:gsLst>
            <a:lin ang="5400000" scaled="1"/>
            <a:tileRect/>
          </a:gradFill>
          <a:ln>
            <a:gradFill flip="none" rotWithShape="1">
              <a:gsLst>
                <a:gs pos="0">
                  <a:schemeClr val="accent1">
                    <a:lumMod val="5000"/>
                    <a:lumOff val="95000"/>
                  </a:schemeClr>
                </a:gs>
                <a:gs pos="100000">
                  <a:srgbClr val="00B0F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26" name="梯形 325"/>
          <p:cNvSpPr/>
          <p:nvPr/>
        </p:nvSpPr>
        <p:spPr>
          <a:xfrm>
            <a:off x="2149904" y="4609259"/>
            <a:ext cx="3939903" cy="661945"/>
          </a:xfrm>
          <a:prstGeom prst="trapezoid">
            <a:avLst>
              <a:gd name="adj" fmla="val 75739"/>
            </a:avLst>
          </a:prstGeom>
          <a:gradFill flip="none" rotWithShape="1">
            <a:gsLst>
              <a:gs pos="0">
                <a:schemeClr val="bg1"/>
              </a:gs>
              <a:gs pos="100000">
                <a:srgbClr val="00B0F0">
                  <a:alpha val="26000"/>
                </a:srgbClr>
              </a:gs>
            </a:gsLst>
            <a:lin ang="5400000" scaled="1"/>
            <a:tileRect/>
          </a:gradFill>
          <a:ln>
            <a:gradFill flip="none" rotWithShape="1">
              <a:gsLst>
                <a:gs pos="0">
                  <a:schemeClr val="accent1">
                    <a:lumMod val="5000"/>
                    <a:lumOff val="95000"/>
                  </a:schemeClr>
                </a:gs>
                <a:gs pos="100000">
                  <a:srgbClr val="00B0F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 name="标题 1"/>
          <p:cNvSpPr>
            <a:spLocks noGrp="1"/>
          </p:cNvSpPr>
          <p:nvPr>
            <p:ph type="title"/>
          </p:nvPr>
        </p:nvSpPr>
        <p:spPr/>
        <p:txBody>
          <a:bodyPr/>
          <a:lstStyle/>
          <a:p>
            <a:r>
              <a:rPr lang="en-US">
                <a:sym typeface="Huawei Sans" panose="020C0503030203020204" pitchFamily="34" charset="0"/>
              </a:rPr>
              <a:t>iMaster NCE-Fabric Overview</a:t>
            </a:r>
            <a:endParaRPr lang="en-US" dirty="0">
              <a:sym typeface="Huawei Sans" panose="020C0503030203020204" pitchFamily="34" charset="0"/>
            </a:endParaRPr>
          </a:p>
        </p:txBody>
      </p:sp>
      <p:sp>
        <p:nvSpPr>
          <p:cNvPr id="63" name="圆角矩形 62"/>
          <p:cNvSpPr/>
          <p:nvPr/>
        </p:nvSpPr>
        <p:spPr>
          <a:xfrm>
            <a:off x="6984930" y="1233488"/>
            <a:ext cx="4729282" cy="5148262"/>
          </a:xfrm>
          <a:prstGeom prst="roundRect">
            <a:avLst>
              <a:gd name="adj" fmla="val 1235"/>
            </a:avLst>
          </a:prstGeom>
          <a:noFill/>
          <a:ln w="9525">
            <a:solidFill>
              <a:srgbClr val="0076B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0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4" name="矩形 63"/>
          <p:cNvSpPr/>
          <p:nvPr/>
        </p:nvSpPr>
        <p:spPr>
          <a:xfrm>
            <a:off x="7032856" y="1881644"/>
            <a:ext cx="4313663" cy="1260323"/>
          </a:xfrm>
          <a:prstGeom prst="rect">
            <a:avLst/>
          </a:prstGeom>
          <a:solidFill>
            <a:schemeClr val="bg1"/>
          </a:solidFill>
        </p:spPr>
        <p:txBody>
          <a:bodyPr wrap="square" lIns="68557" tIns="34279" rIns="68557" bIns="34279" anchor="ctr">
            <a:spAutoFit/>
          </a:bodyPr>
          <a:lstStyle/>
          <a:p>
            <a:pPr marL="0" lvl="1" defTabSz="914278" fontAlgn="ctr">
              <a:spcBef>
                <a:spcPts val="600"/>
              </a:spcBef>
              <a:defRPr/>
            </a:pPr>
            <a:r>
              <a:rPr lang="en-US" sz="12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Automatic</a:t>
            </a:r>
          </a:p>
          <a:p>
            <a:pPr marL="171450" lvl="1" indent="-171450" defTabSz="914278" fontAlgn="ctr">
              <a:lnSpc>
                <a:spcPct val="80000"/>
              </a:lnSpc>
              <a:spcBef>
                <a:spcPts val="600"/>
              </a:spcBef>
              <a:buClr>
                <a:schemeClr val="tx1"/>
              </a:buClr>
              <a:buFont typeface="Arial" panose="020B0604020202020204" pitchFamily="34" charset="0"/>
              <a:buChar char="•"/>
              <a:defRPr/>
            </a:pP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Application-based automatic network configuration and graphical configuration, implementing minute-level service provisioning</a:t>
            </a:r>
          </a:p>
          <a:p>
            <a:pPr marL="171450" lvl="1" indent="-171450" defTabSz="914278" fontAlgn="ctr">
              <a:lnSpc>
                <a:spcPct val="80000"/>
              </a:lnSpc>
              <a:spcBef>
                <a:spcPts val="600"/>
              </a:spcBef>
              <a:buClr>
                <a:schemeClr val="tx1"/>
              </a:buClr>
              <a:buFont typeface="Arial" panose="020B0604020202020204" pitchFamily="34" charset="0"/>
              <a:buChar char="•"/>
              <a:defRPr/>
            </a:pP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Zero touch configuration</a:t>
            </a:r>
          </a:p>
          <a:p>
            <a:pPr marL="171450" lvl="1" indent="-171450" defTabSz="914278" fontAlgn="ctr">
              <a:lnSpc>
                <a:spcPct val="80000"/>
              </a:lnSpc>
              <a:spcBef>
                <a:spcPts val="600"/>
              </a:spcBef>
              <a:buClr>
                <a:schemeClr val="tx1"/>
              </a:buClr>
              <a:buFont typeface="Arial" panose="020B0604020202020204" pitchFamily="34" charset="0"/>
              <a:buChar char="•"/>
              <a:defRPr/>
            </a:pP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VM-level physical path visualization</a:t>
            </a:r>
          </a:p>
        </p:txBody>
      </p:sp>
      <p:sp>
        <p:nvSpPr>
          <p:cNvPr id="65" name="矩形 64"/>
          <p:cNvSpPr/>
          <p:nvPr/>
        </p:nvSpPr>
        <p:spPr>
          <a:xfrm>
            <a:off x="7066504" y="4180709"/>
            <a:ext cx="4313663" cy="998713"/>
          </a:xfrm>
          <a:prstGeom prst="rect">
            <a:avLst/>
          </a:prstGeom>
        </p:spPr>
        <p:txBody>
          <a:bodyPr wrap="square" lIns="68557" tIns="34279" rIns="68557" bIns="34279" anchor="ctr">
            <a:spAutoFit/>
          </a:bodyPr>
          <a:lstStyle/>
          <a:p>
            <a:pPr marL="0" lvl="1" defTabSz="914278" fontAlgn="ctr">
              <a:spcBef>
                <a:spcPts val="600"/>
              </a:spcBef>
            </a:pPr>
            <a:r>
              <a:rPr lang="en-US" sz="12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Reliable</a:t>
            </a:r>
          </a:p>
          <a:p>
            <a:pPr marL="171450" lvl="1" indent="-171450" defTabSz="914278" fontAlgn="ctr">
              <a:lnSpc>
                <a:spcPct val="80000"/>
              </a:lnSpc>
              <a:spcBef>
                <a:spcPts val="600"/>
              </a:spcBef>
              <a:buClr>
                <a:schemeClr val="tx1"/>
              </a:buClr>
              <a:buFont typeface="Arial" panose="020B0604020202020204" pitchFamily="34" charset="0"/>
              <a:buChar char="•"/>
              <a:defRPr/>
            </a:pP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Industry's top management capability, achieving geo-redundancy with clusters</a:t>
            </a:r>
          </a:p>
          <a:p>
            <a:pPr marL="171450" lvl="1" indent="-171450" defTabSz="914278" fontAlgn="ctr">
              <a:lnSpc>
                <a:spcPct val="80000"/>
              </a:lnSpc>
              <a:spcBef>
                <a:spcPts val="600"/>
              </a:spcBef>
              <a:buClr>
                <a:schemeClr val="tx1"/>
              </a:buClr>
              <a:buFont typeface="Arial" panose="020B0604020202020204" pitchFamily="34" charset="0"/>
              <a:buChar char="•"/>
              <a:defRPr/>
            </a:pP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Data consistency check, ensuring a highly reliable network running</a:t>
            </a:r>
          </a:p>
        </p:txBody>
      </p:sp>
      <p:sp>
        <p:nvSpPr>
          <p:cNvPr id="66" name="矩形 65"/>
          <p:cNvSpPr/>
          <p:nvPr/>
        </p:nvSpPr>
        <p:spPr>
          <a:xfrm>
            <a:off x="7075742" y="3130606"/>
            <a:ext cx="4479433" cy="1075657"/>
          </a:xfrm>
          <a:prstGeom prst="rect">
            <a:avLst/>
          </a:prstGeom>
          <a:noFill/>
        </p:spPr>
        <p:txBody>
          <a:bodyPr wrap="square" lIns="68557" tIns="34279" rIns="68557" bIns="34279" anchor="ctr">
            <a:spAutoFit/>
          </a:bodyPr>
          <a:lstStyle/>
          <a:p>
            <a:pPr marL="0" lvl="1" defTabSz="914278" fontAlgn="ctr">
              <a:spcBef>
                <a:spcPts val="600"/>
              </a:spcBef>
            </a:pPr>
            <a:r>
              <a:rPr lang="en-US" sz="12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Refined O&amp;M</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171450" lvl="1" indent="-171450" defTabSz="914278" fontAlgn="ctr">
              <a:lnSpc>
                <a:spcPct val="80000"/>
              </a:lnSpc>
              <a:spcBef>
                <a:spcPts val="600"/>
              </a:spcBef>
              <a:buClr>
                <a:schemeClr val="tx1"/>
              </a:buClr>
              <a:buFont typeface="Arial" panose="020B0604020202020204" pitchFamily="34" charset="0"/>
              <a:buChar char="•"/>
              <a:defRPr/>
            </a:pP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Security resource pool management</a:t>
            </a:r>
          </a:p>
          <a:p>
            <a:pPr marL="171450" lvl="1" indent="-171450" defTabSz="914278" fontAlgn="ctr">
              <a:lnSpc>
                <a:spcPct val="80000"/>
              </a:lnSpc>
              <a:spcBef>
                <a:spcPts val="600"/>
              </a:spcBef>
              <a:buClr>
                <a:schemeClr val="tx1"/>
              </a:buClr>
              <a:buFont typeface="Arial" panose="020B0604020202020204" pitchFamily="34" charset="0"/>
              <a:buChar char="•"/>
              <a:defRPr/>
            </a:pP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Dynamic and flexible scheduling and orchestration of service resources</a:t>
            </a:r>
          </a:p>
          <a:p>
            <a:pPr marL="171450" lvl="1" indent="-171450" defTabSz="914278" fontAlgn="ctr">
              <a:lnSpc>
                <a:spcPct val="80000"/>
              </a:lnSpc>
              <a:spcBef>
                <a:spcPts val="600"/>
              </a:spcBef>
              <a:buClr>
                <a:schemeClr val="tx1"/>
              </a:buClr>
              <a:buFont typeface="Arial" panose="020B0604020202020204" pitchFamily="34" charset="0"/>
              <a:buChar char="•"/>
              <a:defRPr/>
            </a:pP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RBAC-based system security protection</a:t>
            </a:r>
          </a:p>
        </p:txBody>
      </p:sp>
      <p:sp>
        <p:nvSpPr>
          <p:cNvPr id="72" name="矩形 71"/>
          <p:cNvSpPr/>
          <p:nvPr/>
        </p:nvSpPr>
        <p:spPr>
          <a:xfrm>
            <a:off x="7034074" y="5135729"/>
            <a:ext cx="4782793" cy="1223390"/>
          </a:xfrm>
          <a:prstGeom prst="rect">
            <a:avLst/>
          </a:prstGeom>
          <a:noFill/>
        </p:spPr>
        <p:txBody>
          <a:bodyPr wrap="square" lIns="68557" tIns="34279" rIns="68557" bIns="34279" anchor="ctr">
            <a:spAutoFit/>
          </a:bodyPr>
          <a:lstStyle/>
          <a:p>
            <a:pPr marL="0" lvl="1" defTabSz="914278" fontAlgn="ctr">
              <a:spcBef>
                <a:spcPts val="600"/>
              </a:spcBef>
            </a:pPr>
            <a:r>
              <a:rPr lang="en-US" sz="12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Open</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171450" lvl="1" indent="-171450" defTabSz="914278" fontAlgn="ctr">
              <a:lnSpc>
                <a:spcPct val="80000"/>
              </a:lnSpc>
              <a:spcBef>
                <a:spcPts val="600"/>
              </a:spcBef>
              <a:buClr>
                <a:schemeClr val="tx1"/>
              </a:buClr>
              <a:buFont typeface="Arial" panose="020B0604020202020204" pitchFamily="34" charset="0"/>
              <a:buChar char="•"/>
              <a:defRPr/>
            </a:pP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Interconnection with the standard OpenStack/Huawei </a:t>
            </a:r>
            <a:r>
              <a:rPr lang="en-US" sz="1200" dirty="0" err="1">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FusionSphere</a:t>
            </a: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and Kubernetes/Huawei </a:t>
            </a:r>
            <a:r>
              <a:rPr lang="en-US" sz="1200" dirty="0" err="1">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FusionStage</a:t>
            </a:r>
            <a:endPar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171450" lvl="1" indent="-171450" defTabSz="914278" fontAlgn="ctr">
              <a:lnSpc>
                <a:spcPct val="80000"/>
              </a:lnSpc>
              <a:spcBef>
                <a:spcPts val="600"/>
              </a:spcBef>
              <a:buClr>
                <a:schemeClr val="tx1"/>
              </a:buClr>
              <a:buFont typeface="Arial" panose="020B0604020202020204" pitchFamily="34" charset="0"/>
              <a:buChar char="•"/>
              <a:defRPr/>
            </a:pP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Association with third-party computing management platforms</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171450" lvl="1" indent="-171450" defTabSz="914278" fontAlgn="ctr">
              <a:lnSpc>
                <a:spcPct val="80000"/>
              </a:lnSpc>
              <a:spcBef>
                <a:spcPts val="600"/>
              </a:spcBef>
              <a:buClr>
                <a:schemeClr val="tx1"/>
              </a:buClr>
              <a:buFont typeface="Arial" panose="020B0604020202020204" pitchFamily="34" charset="0"/>
              <a:buChar char="•"/>
              <a:defRPr/>
            </a:pP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Interconnection with third-party app systems such as the customer's service system</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38" name="矩形 237"/>
          <p:cNvSpPr/>
          <p:nvPr/>
        </p:nvSpPr>
        <p:spPr>
          <a:xfrm>
            <a:off x="7037251" y="1314624"/>
            <a:ext cx="4313663" cy="634533"/>
          </a:xfrm>
          <a:prstGeom prst="rect">
            <a:avLst/>
          </a:prstGeom>
        </p:spPr>
        <p:txBody>
          <a:bodyPr wrap="square">
            <a:spAutoFit/>
          </a:bodyPr>
          <a:lstStyle/>
          <a:p>
            <a:pPr marL="0" lvl="1" defTabSz="914278" fontAlgn="ctr">
              <a:lnSpc>
                <a:spcPts val="100"/>
              </a:lnSpc>
              <a:spcBef>
                <a:spcPts val="600"/>
              </a:spcBef>
              <a:defRPr/>
            </a:pPr>
            <a:r>
              <a:rPr lang="en-US" sz="1200" b="1" dirty="0" err="1">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iMaster</a:t>
            </a:r>
            <a:r>
              <a:rPr lang="en-US" sz="12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NCE-Fabric</a:t>
            </a:r>
          </a:p>
          <a:p>
            <a:pPr marL="171450" lvl="1" indent="-171450" defTabSz="914278" fontAlgn="ctr">
              <a:lnSpc>
                <a:spcPct val="80000"/>
              </a:lnSpc>
              <a:spcBef>
                <a:spcPts val="600"/>
              </a:spcBef>
              <a:buClr>
                <a:schemeClr val="tx1"/>
              </a:buClr>
              <a:buFont typeface="Arial" panose="020B0604020202020204" pitchFamily="34" charset="0"/>
              <a:buChar char="•"/>
              <a:defRPr/>
            </a:pP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Abstracts network resources and services in the northbound and adapts to various devices and networks in </a:t>
            </a:r>
            <a:r>
              <a:rPr lang="en-US" sz="12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the </a:t>
            </a:r>
            <a:r>
              <a:rPr lang="en-US" sz="120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southbound</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19" name="矩形 418"/>
          <p:cNvSpPr/>
          <p:nvPr/>
        </p:nvSpPr>
        <p:spPr>
          <a:xfrm>
            <a:off x="1601156" y="1405249"/>
            <a:ext cx="997116" cy="1261169"/>
          </a:xfrm>
          <a:prstGeom prst="rect">
            <a:avLst/>
          </a:prstGeom>
          <a:noFill/>
          <a:ln w="19050">
            <a:solidFill>
              <a:srgbClr val="99DFF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8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20" name="Rectangle 14"/>
          <p:cNvSpPr/>
          <p:nvPr/>
        </p:nvSpPr>
        <p:spPr>
          <a:xfrm>
            <a:off x="1580178" y="2759666"/>
            <a:ext cx="5321340" cy="956936"/>
          </a:xfrm>
          <a:custGeom>
            <a:avLst/>
            <a:gdLst>
              <a:gd name="connsiteX0" fmla="*/ 0 w 5294579"/>
              <a:gd name="connsiteY0" fmla="*/ 0 h 857473"/>
              <a:gd name="connsiteX1" fmla="*/ 5294579 w 5294579"/>
              <a:gd name="connsiteY1" fmla="*/ 0 h 857473"/>
              <a:gd name="connsiteX2" fmla="*/ 5294579 w 5294579"/>
              <a:gd name="connsiteY2" fmla="*/ 857473 h 857473"/>
              <a:gd name="connsiteX3" fmla="*/ 0 w 5294579"/>
              <a:gd name="connsiteY3" fmla="*/ 857473 h 857473"/>
              <a:gd name="connsiteX4" fmla="*/ 0 w 5294579"/>
              <a:gd name="connsiteY4" fmla="*/ 0 h 857473"/>
              <a:gd name="connsiteX0" fmla="*/ 0 w 5294579"/>
              <a:gd name="connsiteY0" fmla="*/ 0 h 857473"/>
              <a:gd name="connsiteX1" fmla="*/ 4043569 w 5294579"/>
              <a:gd name="connsiteY1" fmla="*/ 1928 h 857473"/>
              <a:gd name="connsiteX2" fmla="*/ 5294579 w 5294579"/>
              <a:gd name="connsiteY2" fmla="*/ 0 h 857473"/>
              <a:gd name="connsiteX3" fmla="*/ 5294579 w 5294579"/>
              <a:gd name="connsiteY3" fmla="*/ 857473 h 857473"/>
              <a:gd name="connsiteX4" fmla="*/ 0 w 5294579"/>
              <a:gd name="connsiteY4" fmla="*/ 857473 h 857473"/>
              <a:gd name="connsiteX5" fmla="*/ 0 w 5294579"/>
              <a:gd name="connsiteY5" fmla="*/ 0 h 857473"/>
              <a:gd name="connsiteX0" fmla="*/ 5294579 w 5386019"/>
              <a:gd name="connsiteY0" fmla="*/ 0 h 857473"/>
              <a:gd name="connsiteX1" fmla="*/ 5294579 w 5386019"/>
              <a:gd name="connsiteY1" fmla="*/ 857473 h 857473"/>
              <a:gd name="connsiteX2" fmla="*/ 0 w 5386019"/>
              <a:gd name="connsiteY2" fmla="*/ 857473 h 857473"/>
              <a:gd name="connsiteX3" fmla="*/ 0 w 5386019"/>
              <a:gd name="connsiteY3" fmla="*/ 0 h 857473"/>
              <a:gd name="connsiteX4" fmla="*/ 4043569 w 5386019"/>
              <a:gd name="connsiteY4" fmla="*/ 1928 h 857473"/>
              <a:gd name="connsiteX5" fmla="*/ 5386019 w 5386019"/>
              <a:gd name="connsiteY5" fmla="*/ 91440 h 857473"/>
              <a:gd name="connsiteX0" fmla="*/ 5294579 w 5294579"/>
              <a:gd name="connsiteY0" fmla="*/ 0 h 857473"/>
              <a:gd name="connsiteX1" fmla="*/ 5294579 w 5294579"/>
              <a:gd name="connsiteY1" fmla="*/ 857473 h 857473"/>
              <a:gd name="connsiteX2" fmla="*/ 0 w 5294579"/>
              <a:gd name="connsiteY2" fmla="*/ 857473 h 857473"/>
              <a:gd name="connsiteX3" fmla="*/ 0 w 5294579"/>
              <a:gd name="connsiteY3" fmla="*/ 0 h 857473"/>
              <a:gd name="connsiteX4" fmla="*/ 4043569 w 5294579"/>
              <a:gd name="connsiteY4" fmla="*/ 1928 h 85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94579" h="857473">
                <a:moveTo>
                  <a:pt x="5294579" y="0"/>
                </a:moveTo>
                <a:lnTo>
                  <a:pt x="5294579" y="857473"/>
                </a:lnTo>
                <a:lnTo>
                  <a:pt x="0" y="857473"/>
                </a:lnTo>
                <a:lnTo>
                  <a:pt x="0" y="0"/>
                </a:lnTo>
                <a:lnTo>
                  <a:pt x="4043569" y="1928"/>
                </a:lnTo>
              </a:path>
            </a:pathLst>
          </a:custGeom>
          <a:solidFill>
            <a:srgbClr val="E9EDF4"/>
          </a:solidFill>
          <a:ln w="19050" cap="flat" cmpd="sng" algn="ctr">
            <a:solidFill>
              <a:srgbClr val="99DFF9"/>
            </a:solidFill>
            <a:prstDash val="solid"/>
          </a:ln>
          <a:effectLst/>
        </p:spPr>
        <p:txBody>
          <a:bodyPr wrap="none" lIns="121901" tIns="60951" rIns="60951" bIns="60951" rtlCol="0" anchor="ctr"/>
          <a:lstStyle/>
          <a:p>
            <a:pPr algn="r" defTabSz="1219149" fontAlgn="ctr">
              <a:defRPr/>
            </a:pPr>
            <a:endParaRPr lang="en-US" sz="800" kern="0" dirty="0">
              <a:solidFill>
                <a:sysClr val="window" lastClr="FFFFFF"/>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22" name="矩形 421"/>
          <p:cNvSpPr/>
          <p:nvPr/>
        </p:nvSpPr>
        <p:spPr>
          <a:xfrm>
            <a:off x="1594924" y="5480019"/>
            <a:ext cx="5301235" cy="744041"/>
          </a:xfrm>
          <a:prstGeom prst="rect">
            <a:avLst/>
          </a:prstGeom>
          <a:noFill/>
          <a:ln w="19050">
            <a:solidFill>
              <a:srgbClr val="99DFF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23" name="矩形 422"/>
          <p:cNvSpPr/>
          <p:nvPr/>
        </p:nvSpPr>
        <p:spPr>
          <a:xfrm>
            <a:off x="434151" y="2709990"/>
            <a:ext cx="1056061" cy="1015663"/>
          </a:xfrm>
          <a:prstGeom prst="rect">
            <a:avLst/>
          </a:prstGeom>
          <a:ln>
            <a:solidFill>
              <a:srgbClr val="99DFF9"/>
            </a:solidFill>
          </a:ln>
        </p:spPr>
        <p:txBody>
          <a:bodyPr wrap="square">
            <a:spAutoFit/>
          </a:bodyPr>
          <a:lstStyle/>
          <a:p>
            <a:pPr algn="ctr" fontAlgn="ct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ctr" fontAlgn="ct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ctr" fontAlgn="ctr"/>
            <a:r>
              <a:rPr lang="en-US" sz="12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Network control layer</a:t>
            </a:r>
          </a:p>
        </p:txBody>
      </p:sp>
      <p:sp>
        <p:nvSpPr>
          <p:cNvPr id="424" name="矩形 423"/>
          <p:cNvSpPr/>
          <p:nvPr/>
        </p:nvSpPr>
        <p:spPr>
          <a:xfrm>
            <a:off x="474156" y="3978727"/>
            <a:ext cx="1005964" cy="1445259"/>
          </a:xfrm>
          <a:prstGeom prst="rect">
            <a:avLst/>
          </a:prstGeom>
          <a:noFill/>
          <a:ln w="19050">
            <a:solidFill>
              <a:srgbClr val="99DFF9"/>
            </a:solidFill>
            <a:miter lim="800000"/>
            <a:headEnd/>
            <a:tailEnd/>
          </a:ln>
        </p:spPr>
        <p:txBody>
          <a:bodyPr wrap="square" lIns="0" tIns="324000" rIns="0" bIns="60951" anchor="ctr"/>
          <a:lstStyle/>
          <a:p>
            <a:pPr algn="ctr" defTabSz="1219149" fontAlgn="ctr">
              <a:defRPr/>
            </a:pPr>
            <a:endParaRPr lang="en-US" altLang="zh-CN" sz="800" b="1"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ctr" defTabSz="1219149" fontAlgn="ctr">
              <a:defRPr/>
            </a:pPr>
            <a:endParaRPr lang="en-US" altLang="zh-CN" sz="800" b="1"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ctr" defTabSz="1219149" fontAlgn="ctr">
              <a:defRPr/>
            </a:pPr>
            <a:endParaRPr lang="en-US" altLang="zh-CN" sz="800" b="1"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ctr" defTabSz="1219149" fontAlgn="ctr">
              <a:defRPr/>
            </a:pPr>
            <a:endParaRPr lang="en-US" altLang="zh-CN" sz="800" b="1"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ctr" defTabSz="1219149" fontAlgn="ctr">
              <a:defRPr/>
            </a:pPr>
            <a:r>
              <a:rPr lang="en-US" sz="12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Fabric/</a:t>
            </a:r>
          </a:p>
          <a:p>
            <a:pPr algn="ctr" defTabSz="1219149" fontAlgn="ctr">
              <a:defRPr/>
            </a:pPr>
            <a:r>
              <a:rPr lang="en-US" sz="12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Network service layer</a:t>
            </a:r>
          </a:p>
        </p:txBody>
      </p:sp>
      <p:sp>
        <p:nvSpPr>
          <p:cNvPr id="425" name="矩形 424"/>
          <p:cNvSpPr/>
          <p:nvPr/>
        </p:nvSpPr>
        <p:spPr>
          <a:xfrm>
            <a:off x="442912" y="1405249"/>
            <a:ext cx="1056061" cy="1254211"/>
          </a:xfrm>
          <a:prstGeom prst="rect">
            <a:avLst/>
          </a:prstGeom>
          <a:noFill/>
          <a:ln w="19050">
            <a:solidFill>
              <a:srgbClr val="99DFF9"/>
            </a:solidFill>
            <a:miter lim="800000"/>
            <a:headEnd/>
            <a:tailEnd/>
          </a:ln>
        </p:spPr>
        <p:txBody>
          <a:bodyPr wrap="square" lIns="0" tIns="252000" rIns="0" bIns="60951" anchor="ctr"/>
          <a:lstStyle/>
          <a:p>
            <a:pPr algn="ctr" defTabSz="1219149" fontAlgn="ctr">
              <a:defRPr/>
            </a:pPr>
            <a:endParaRPr lang="en-US" altLang="zh-CN" sz="1200" b="1"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ctr" defTabSz="1219149" fontAlgn="ctr">
              <a:defRPr/>
            </a:pPr>
            <a:r>
              <a:rPr lang="en-US" sz="12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Service presentation/</a:t>
            </a:r>
          </a:p>
          <a:p>
            <a:pPr algn="ctr" defTabSz="1219149" fontAlgn="ctr">
              <a:defRPr/>
            </a:pPr>
            <a:r>
              <a:rPr lang="en-US" sz="12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orchestration layer</a:t>
            </a:r>
          </a:p>
        </p:txBody>
      </p:sp>
      <p:sp>
        <p:nvSpPr>
          <p:cNvPr id="426" name="矩形 425"/>
          <p:cNvSpPr/>
          <p:nvPr/>
        </p:nvSpPr>
        <p:spPr>
          <a:xfrm>
            <a:off x="464510" y="5480019"/>
            <a:ext cx="1015610" cy="744040"/>
          </a:xfrm>
          <a:prstGeom prst="rect">
            <a:avLst/>
          </a:prstGeom>
          <a:noFill/>
          <a:ln w="19050">
            <a:solidFill>
              <a:srgbClr val="99DFF9"/>
            </a:solidFill>
            <a:miter lim="800000"/>
            <a:headEnd/>
            <a:tailEnd/>
          </a:ln>
        </p:spPr>
        <p:txBody>
          <a:bodyPr wrap="square" lIns="0" tIns="324000" rIns="0" bIns="60951" anchor="ctr"/>
          <a:lstStyle/>
          <a:p>
            <a:pPr algn="ctr" defTabSz="1219149" fontAlgn="ctr">
              <a:defRPr/>
            </a:pPr>
            <a:endParaRPr lang="en-US" altLang="zh-CN" sz="800" b="1"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27" name="Freeform 155"/>
          <p:cNvSpPr>
            <a:spLocks/>
          </p:cNvSpPr>
          <p:nvPr/>
        </p:nvSpPr>
        <p:spPr bwMode="auto">
          <a:xfrm>
            <a:off x="821063" y="5631133"/>
            <a:ext cx="143900" cy="15203"/>
          </a:xfrm>
          <a:custGeom>
            <a:avLst/>
            <a:gdLst/>
            <a:ahLst/>
            <a:cxnLst>
              <a:cxn ang="0">
                <a:pos x="3" y="6"/>
              </a:cxn>
              <a:cxn ang="0">
                <a:pos x="67" y="6"/>
              </a:cxn>
              <a:cxn ang="0">
                <a:pos x="71" y="3"/>
              </a:cxn>
              <a:cxn ang="0">
                <a:pos x="67" y="0"/>
              </a:cxn>
              <a:cxn ang="0">
                <a:pos x="3" y="0"/>
              </a:cxn>
              <a:cxn ang="0">
                <a:pos x="0" y="3"/>
              </a:cxn>
              <a:cxn ang="0">
                <a:pos x="3" y="6"/>
              </a:cxn>
            </a:cxnLst>
            <a:rect l="0" t="0" r="r" b="b"/>
            <a:pathLst>
              <a:path w="71" h="6">
                <a:moveTo>
                  <a:pt x="3" y="6"/>
                </a:moveTo>
                <a:cubicBezTo>
                  <a:pt x="67" y="6"/>
                  <a:pt x="67" y="6"/>
                  <a:pt x="67" y="6"/>
                </a:cubicBezTo>
                <a:cubicBezTo>
                  <a:pt x="69" y="6"/>
                  <a:pt x="71" y="5"/>
                  <a:pt x="71" y="3"/>
                </a:cubicBezTo>
                <a:cubicBezTo>
                  <a:pt x="71" y="2"/>
                  <a:pt x="69" y="0"/>
                  <a:pt x="67" y="0"/>
                </a:cubicBezTo>
                <a:cubicBezTo>
                  <a:pt x="3" y="0"/>
                  <a:pt x="3" y="0"/>
                  <a:pt x="3" y="0"/>
                </a:cubicBezTo>
                <a:cubicBezTo>
                  <a:pt x="2" y="0"/>
                  <a:pt x="0" y="2"/>
                  <a:pt x="0" y="3"/>
                </a:cubicBezTo>
                <a:cubicBezTo>
                  <a:pt x="0" y="5"/>
                  <a:pt x="2" y="6"/>
                  <a:pt x="3" y="6"/>
                </a:cubicBezTo>
                <a:close/>
              </a:path>
            </a:pathLst>
          </a:custGeom>
          <a:solidFill>
            <a:schemeClr val="bg1"/>
          </a:solidFill>
          <a:ln w="9525">
            <a:solidFill>
              <a:srgbClr val="0076B1"/>
            </a:solidFill>
            <a:round/>
            <a:headEnd/>
            <a:tailEnd/>
          </a:ln>
        </p:spPr>
        <p:txBody>
          <a:bodyPr vert="horz" wrap="square" lIns="91440" tIns="45720" rIns="91440" bIns="45720" numCol="1" anchor="t" anchorCtr="0" compatLnSpc="1">
            <a:prstTxWarp prst="textNoShape">
              <a:avLst/>
            </a:prstTxWarp>
          </a:bodyPr>
          <a:lstStyle/>
          <a:p>
            <a:pPr fontAlgn="ct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28" name="Freeform 156"/>
          <p:cNvSpPr>
            <a:spLocks/>
          </p:cNvSpPr>
          <p:nvPr/>
        </p:nvSpPr>
        <p:spPr bwMode="auto">
          <a:xfrm>
            <a:off x="821063" y="5663057"/>
            <a:ext cx="143900" cy="13683"/>
          </a:xfrm>
          <a:custGeom>
            <a:avLst/>
            <a:gdLst/>
            <a:ahLst/>
            <a:cxnLst>
              <a:cxn ang="0">
                <a:pos x="3" y="6"/>
              </a:cxn>
              <a:cxn ang="0">
                <a:pos x="67" y="6"/>
              </a:cxn>
              <a:cxn ang="0">
                <a:pos x="71" y="3"/>
              </a:cxn>
              <a:cxn ang="0">
                <a:pos x="67" y="0"/>
              </a:cxn>
              <a:cxn ang="0">
                <a:pos x="3" y="0"/>
              </a:cxn>
              <a:cxn ang="0">
                <a:pos x="0" y="3"/>
              </a:cxn>
              <a:cxn ang="0">
                <a:pos x="3" y="6"/>
              </a:cxn>
            </a:cxnLst>
            <a:rect l="0" t="0" r="r" b="b"/>
            <a:pathLst>
              <a:path w="71" h="6">
                <a:moveTo>
                  <a:pt x="3" y="6"/>
                </a:moveTo>
                <a:cubicBezTo>
                  <a:pt x="67" y="6"/>
                  <a:pt x="67" y="6"/>
                  <a:pt x="67" y="6"/>
                </a:cubicBezTo>
                <a:cubicBezTo>
                  <a:pt x="69" y="6"/>
                  <a:pt x="71" y="4"/>
                  <a:pt x="71" y="3"/>
                </a:cubicBezTo>
                <a:cubicBezTo>
                  <a:pt x="71" y="1"/>
                  <a:pt x="69" y="0"/>
                  <a:pt x="67" y="0"/>
                </a:cubicBezTo>
                <a:cubicBezTo>
                  <a:pt x="3" y="0"/>
                  <a:pt x="3" y="0"/>
                  <a:pt x="3" y="0"/>
                </a:cubicBezTo>
                <a:cubicBezTo>
                  <a:pt x="2" y="0"/>
                  <a:pt x="0" y="1"/>
                  <a:pt x="0" y="3"/>
                </a:cubicBezTo>
                <a:cubicBezTo>
                  <a:pt x="0" y="4"/>
                  <a:pt x="2" y="6"/>
                  <a:pt x="3" y="6"/>
                </a:cubicBezTo>
                <a:close/>
              </a:path>
            </a:pathLst>
          </a:custGeom>
          <a:solidFill>
            <a:schemeClr val="bg1"/>
          </a:solidFill>
          <a:ln w="9525">
            <a:solidFill>
              <a:srgbClr val="0076B1"/>
            </a:solidFill>
            <a:round/>
            <a:headEnd/>
            <a:tailEnd/>
          </a:ln>
        </p:spPr>
        <p:txBody>
          <a:bodyPr vert="horz" wrap="square" lIns="91440" tIns="45720" rIns="91440" bIns="45720" numCol="1" anchor="t" anchorCtr="0" compatLnSpc="1">
            <a:prstTxWarp prst="textNoShape">
              <a:avLst/>
            </a:prstTxWarp>
          </a:bodyPr>
          <a:lstStyle/>
          <a:p>
            <a:pPr fontAlgn="ct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29" name="Freeform 157"/>
          <p:cNvSpPr>
            <a:spLocks/>
          </p:cNvSpPr>
          <p:nvPr/>
        </p:nvSpPr>
        <p:spPr bwMode="auto">
          <a:xfrm>
            <a:off x="821063" y="5690421"/>
            <a:ext cx="143900" cy="16723"/>
          </a:xfrm>
          <a:custGeom>
            <a:avLst/>
            <a:gdLst/>
            <a:ahLst/>
            <a:cxnLst>
              <a:cxn ang="0">
                <a:pos x="67" y="7"/>
              </a:cxn>
              <a:cxn ang="0">
                <a:pos x="71" y="4"/>
              </a:cxn>
              <a:cxn ang="0">
                <a:pos x="67" y="0"/>
              </a:cxn>
              <a:cxn ang="0">
                <a:pos x="3" y="0"/>
              </a:cxn>
              <a:cxn ang="0">
                <a:pos x="0" y="4"/>
              </a:cxn>
              <a:cxn ang="0">
                <a:pos x="3" y="7"/>
              </a:cxn>
              <a:cxn ang="0">
                <a:pos x="67" y="7"/>
              </a:cxn>
            </a:cxnLst>
            <a:rect l="0" t="0" r="r" b="b"/>
            <a:pathLst>
              <a:path w="71" h="7">
                <a:moveTo>
                  <a:pt x="67" y="7"/>
                </a:moveTo>
                <a:cubicBezTo>
                  <a:pt x="69" y="7"/>
                  <a:pt x="71" y="5"/>
                  <a:pt x="71" y="4"/>
                </a:cubicBezTo>
                <a:cubicBezTo>
                  <a:pt x="71" y="2"/>
                  <a:pt x="69" y="0"/>
                  <a:pt x="67" y="0"/>
                </a:cubicBezTo>
                <a:cubicBezTo>
                  <a:pt x="3" y="0"/>
                  <a:pt x="3" y="0"/>
                  <a:pt x="3" y="0"/>
                </a:cubicBezTo>
                <a:cubicBezTo>
                  <a:pt x="2" y="0"/>
                  <a:pt x="0" y="2"/>
                  <a:pt x="0" y="4"/>
                </a:cubicBezTo>
                <a:cubicBezTo>
                  <a:pt x="0" y="5"/>
                  <a:pt x="2" y="7"/>
                  <a:pt x="3" y="7"/>
                </a:cubicBezTo>
                <a:lnTo>
                  <a:pt x="67" y="7"/>
                </a:lnTo>
                <a:close/>
              </a:path>
            </a:pathLst>
          </a:custGeom>
          <a:solidFill>
            <a:schemeClr val="bg1"/>
          </a:solidFill>
          <a:ln w="9525">
            <a:solidFill>
              <a:srgbClr val="0076B1"/>
            </a:solidFill>
            <a:round/>
            <a:headEnd/>
            <a:tailEnd/>
          </a:ln>
        </p:spPr>
        <p:txBody>
          <a:bodyPr vert="horz" wrap="square" lIns="91440" tIns="45720" rIns="91440" bIns="45720" numCol="1" anchor="t" anchorCtr="0" compatLnSpc="1">
            <a:prstTxWarp prst="textNoShape">
              <a:avLst/>
            </a:prstTxWarp>
          </a:bodyPr>
          <a:lstStyle/>
          <a:p>
            <a:pPr fontAlgn="ct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30" name="Freeform 158"/>
          <p:cNvSpPr>
            <a:spLocks/>
          </p:cNvSpPr>
          <p:nvPr/>
        </p:nvSpPr>
        <p:spPr bwMode="auto">
          <a:xfrm>
            <a:off x="1017769" y="5631133"/>
            <a:ext cx="145220" cy="15203"/>
          </a:xfrm>
          <a:custGeom>
            <a:avLst/>
            <a:gdLst/>
            <a:ahLst/>
            <a:cxnLst>
              <a:cxn ang="0">
                <a:pos x="4" y="6"/>
              </a:cxn>
              <a:cxn ang="0">
                <a:pos x="68" y="6"/>
              </a:cxn>
              <a:cxn ang="0">
                <a:pos x="71" y="3"/>
              </a:cxn>
              <a:cxn ang="0">
                <a:pos x="68" y="0"/>
              </a:cxn>
              <a:cxn ang="0">
                <a:pos x="4" y="0"/>
              </a:cxn>
              <a:cxn ang="0">
                <a:pos x="0" y="3"/>
              </a:cxn>
              <a:cxn ang="0">
                <a:pos x="4" y="6"/>
              </a:cxn>
            </a:cxnLst>
            <a:rect l="0" t="0" r="r" b="b"/>
            <a:pathLst>
              <a:path w="71" h="6">
                <a:moveTo>
                  <a:pt x="4" y="6"/>
                </a:moveTo>
                <a:cubicBezTo>
                  <a:pt x="68" y="6"/>
                  <a:pt x="68" y="6"/>
                  <a:pt x="68" y="6"/>
                </a:cubicBezTo>
                <a:cubicBezTo>
                  <a:pt x="69" y="6"/>
                  <a:pt x="71" y="5"/>
                  <a:pt x="71" y="3"/>
                </a:cubicBezTo>
                <a:cubicBezTo>
                  <a:pt x="71" y="2"/>
                  <a:pt x="69" y="0"/>
                  <a:pt x="68" y="0"/>
                </a:cubicBezTo>
                <a:cubicBezTo>
                  <a:pt x="4" y="0"/>
                  <a:pt x="4" y="0"/>
                  <a:pt x="4" y="0"/>
                </a:cubicBezTo>
                <a:cubicBezTo>
                  <a:pt x="2" y="0"/>
                  <a:pt x="0" y="2"/>
                  <a:pt x="0" y="3"/>
                </a:cubicBezTo>
                <a:cubicBezTo>
                  <a:pt x="0" y="5"/>
                  <a:pt x="2" y="6"/>
                  <a:pt x="4" y="6"/>
                </a:cubicBezTo>
                <a:close/>
              </a:path>
            </a:pathLst>
          </a:custGeom>
          <a:solidFill>
            <a:schemeClr val="bg1"/>
          </a:solidFill>
          <a:ln w="9525">
            <a:solidFill>
              <a:srgbClr val="0076B1"/>
            </a:solidFill>
            <a:round/>
            <a:headEnd/>
            <a:tailEnd/>
          </a:ln>
        </p:spPr>
        <p:txBody>
          <a:bodyPr vert="horz" wrap="square" lIns="91440" tIns="45720" rIns="91440" bIns="45720" numCol="1" anchor="t" anchorCtr="0" compatLnSpc="1">
            <a:prstTxWarp prst="textNoShape">
              <a:avLst/>
            </a:prstTxWarp>
          </a:bodyPr>
          <a:lstStyle/>
          <a:p>
            <a:pPr fontAlgn="ct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31" name="Freeform 159"/>
          <p:cNvSpPr>
            <a:spLocks/>
          </p:cNvSpPr>
          <p:nvPr/>
        </p:nvSpPr>
        <p:spPr bwMode="auto">
          <a:xfrm>
            <a:off x="1017769" y="5663057"/>
            <a:ext cx="145220" cy="13683"/>
          </a:xfrm>
          <a:custGeom>
            <a:avLst/>
            <a:gdLst/>
            <a:ahLst/>
            <a:cxnLst>
              <a:cxn ang="0">
                <a:pos x="4" y="6"/>
              </a:cxn>
              <a:cxn ang="0">
                <a:pos x="68" y="6"/>
              </a:cxn>
              <a:cxn ang="0">
                <a:pos x="71" y="3"/>
              </a:cxn>
              <a:cxn ang="0">
                <a:pos x="68" y="0"/>
              </a:cxn>
              <a:cxn ang="0">
                <a:pos x="4" y="0"/>
              </a:cxn>
              <a:cxn ang="0">
                <a:pos x="0" y="3"/>
              </a:cxn>
              <a:cxn ang="0">
                <a:pos x="4" y="6"/>
              </a:cxn>
            </a:cxnLst>
            <a:rect l="0" t="0" r="r" b="b"/>
            <a:pathLst>
              <a:path w="71" h="6">
                <a:moveTo>
                  <a:pt x="4" y="6"/>
                </a:moveTo>
                <a:cubicBezTo>
                  <a:pt x="68" y="6"/>
                  <a:pt x="68" y="6"/>
                  <a:pt x="68" y="6"/>
                </a:cubicBezTo>
                <a:cubicBezTo>
                  <a:pt x="69" y="6"/>
                  <a:pt x="71" y="4"/>
                  <a:pt x="71" y="3"/>
                </a:cubicBezTo>
                <a:cubicBezTo>
                  <a:pt x="71" y="1"/>
                  <a:pt x="69" y="0"/>
                  <a:pt x="68" y="0"/>
                </a:cubicBezTo>
                <a:cubicBezTo>
                  <a:pt x="4" y="0"/>
                  <a:pt x="4" y="0"/>
                  <a:pt x="4" y="0"/>
                </a:cubicBezTo>
                <a:cubicBezTo>
                  <a:pt x="2" y="0"/>
                  <a:pt x="0" y="1"/>
                  <a:pt x="0" y="3"/>
                </a:cubicBezTo>
                <a:cubicBezTo>
                  <a:pt x="0" y="4"/>
                  <a:pt x="2" y="6"/>
                  <a:pt x="4" y="6"/>
                </a:cubicBezTo>
                <a:close/>
              </a:path>
            </a:pathLst>
          </a:custGeom>
          <a:solidFill>
            <a:schemeClr val="bg1"/>
          </a:solidFill>
          <a:ln w="9525">
            <a:solidFill>
              <a:srgbClr val="0076B1"/>
            </a:solidFill>
            <a:round/>
            <a:headEnd/>
            <a:tailEnd/>
          </a:ln>
        </p:spPr>
        <p:txBody>
          <a:bodyPr vert="horz" wrap="square" lIns="91440" tIns="45720" rIns="91440" bIns="45720" numCol="1" anchor="t" anchorCtr="0" compatLnSpc="1">
            <a:prstTxWarp prst="textNoShape">
              <a:avLst/>
            </a:prstTxWarp>
          </a:bodyPr>
          <a:lstStyle/>
          <a:p>
            <a:pPr fontAlgn="ct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32" name="Freeform 160"/>
          <p:cNvSpPr>
            <a:spLocks/>
          </p:cNvSpPr>
          <p:nvPr/>
        </p:nvSpPr>
        <p:spPr bwMode="auto">
          <a:xfrm>
            <a:off x="1017769" y="5690421"/>
            <a:ext cx="145220" cy="16723"/>
          </a:xfrm>
          <a:custGeom>
            <a:avLst/>
            <a:gdLst/>
            <a:ahLst/>
            <a:cxnLst>
              <a:cxn ang="0">
                <a:pos x="68" y="7"/>
              </a:cxn>
              <a:cxn ang="0">
                <a:pos x="71" y="4"/>
              </a:cxn>
              <a:cxn ang="0">
                <a:pos x="68" y="0"/>
              </a:cxn>
              <a:cxn ang="0">
                <a:pos x="4" y="0"/>
              </a:cxn>
              <a:cxn ang="0">
                <a:pos x="0" y="4"/>
              </a:cxn>
              <a:cxn ang="0">
                <a:pos x="4" y="7"/>
              </a:cxn>
              <a:cxn ang="0">
                <a:pos x="68" y="7"/>
              </a:cxn>
            </a:cxnLst>
            <a:rect l="0" t="0" r="r" b="b"/>
            <a:pathLst>
              <a:path w="71" h="7">
                <a:moveTo>
                  <a:pt x="68" y="7"/>
                </a:moveTo>
                <a:cubicBezTo>
                  <a:pt x="69" y="7"/>
                  <a:pt x="71" y="5"/>
                  <a:pt x="71" y="4"/>
                </a:cubicBezTo>
                <a:cubicBezTo>
                  <a:pt x="71" y="2"/>
                  <a:pt x="69" y="0"/>
                  <a:pt x="68" y="0"/>
                </a:cubicBezTo>
                <a:cubicBezTo>
                  <a:pt x="4" y="0"/>
                  <a:pt x="4" y="0"/>
                  <a:pt x="4" y="0"/>
                </a:cubicBezTo>
                <a:cubicBezTo>
                  <a:pt x="2" y="0"/>
                  <a:pt x="0" y="2"/>
                  <a:pt x="0" y="4"/>
                </a:cubicBezTo>
                <a:cubicBezTo>
                  <a:pt x="0" y="5"/>
                  <a:pt x="2" y="7"/>
                  <a:pt x="4" y="7"/>
                </a:cubicBezTo>
                <a:lnTo>
                  <a:pt x="68" y="7"/>
                </a:lnTo>
                <a:close/>
              </a:path>
            </a:pathLst>
          </a:custGeom>
          <a:solidFill>
            <a:schemeClr val="bg1"/>
          </a:solidFill>
          <a:ln w="9525">
            <a:solidFill>
              <a:srgbClr val="0076B1"/>
            </a:solidFill>
            <a:round/>
            <a:headEnd/>
            <a:tailEnd/>
          </a:ln>
        </p:spPr>
        <p:txBody>
          <a:bodyPr vert="horz" wrap="square" lIns="91440" tIns="45720" rIns="91440" bIns="45720" numCol="1" anchor="t" anchorCtr="0" compatLnSpc="1">
            <a:prstTxWarp prst="textNoShape">
              <a:avLst/>
            </a:prstTxWarp>
          </a:bodyPr>
          <a:lstStyle/>
          <a:p>
            <a:pPr fontAlgn="ct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33" name="Freeform 161"/>
          <p:cNvSpPr>
            <a:spLocks noEditPoints="1"/>
          </p:cNvSpPr>
          <p:nvPr/>
        </p:nvSpPr>
        <p:spPr bwMode="auto">
          <a:xfrm>
            <a:off x="799940" y="5585526"/>
            <a:ext cx="385492" cy="407423"/>
          </a:xfrm>
          <a:custGeom>
            <a:avLst/>
            <a:gdLst/>
            <a:ahLst/>
            <a:cxnLst>
              <a:cxn ang="0">
                <a:pos x="153" y="162"/>
              </a:cxn>
              <a:cxn ang="0">
                <a:pos x="147" y="150"/>
              </a:cxn>
              <a:cxn ang="0">
                <a:pos x="189" y="139"/>
              </a:cxn>
              <a:cxn ang="0">
                <a:pos x="178" y="0"/>
              </a:cxn>
              <a:cxn ang="0">
                <a:pos x="98" y="11"/>
              </a:cxn>
              <a:cxn ang="0">
                <a:pos x="109" y="150"/>
              </a:cxn>
              <a:cxn ang="0">
                <a:pos x="140" y="156"/>
              </a:cxn>
              <a:cxn ang="0">
                <a:pos x="55" y="162"/>
              </a:cxn>
              <a:cxn ang="0">
                <a:pos x="49" y="150"/>
              </a:cxn>
              <a:cxn ang="0">
                <a:pos x="91" y="139"/>
              </a:cxn>
              <a:cxn ang="0">
                <a:pos x="81" y="0"/>
              </a:cxn>
              <a:cxn ang="0">
                <a:pos x="0" y="11"/>
              </a:cxn>
              <a:cxn ang="0">
                <a:pos x="11" y="150"/>
              </a:cxn>
              <a:cxn ang="0">
                <a:pos x="43" y="156"/>
              </a:cxn>
              <a:cxn ang="0">
                <a:pos x="3" y="162"/>
              </a:cxn>
              <a:cxn ang="0">
                <a:pos x="3" y="168"/>
              </a:cxn>
              <a:cxn ang="0">
                <a:pos x="46" y="174"/>
              </a:cxn>
              <a:cxn ang="0">
                <a:pos x="134" y="168"/>
              </a:cxn>
              <a:cxn ang="0">
                <a:pos x="153" y="168"/>
              </a:cxn>
              <a:cxn ang="0">
                <a:pos x="189" y="165"/>
              </a:cxn>
              <a:cxn ang="0">
                <a:pos x="105" y="139"/>
              </a:cxn>
              <a:cxn ang="0">
                <a:pos x="109" y="7"/>
              </a:cxn>
              <a:cxn ang="0">
                <a:pos x="182" y="11"/>
              </a:cxn>
              <a:cxn ang="0">
                <a:pos x="178" y="143"/>
              </a:cxn>
              <a:cxn ang="0">
                <a:pos x="144" y="143"/>
              </a:cxn>
              <a:cxn ang="0">
                <a:pos x="109" y="143"/>
              </a:cxn>
              <a:cxn ang="0">
                <a:pos x="7" y="139"/>
              </a:cxn>
              <a:cxn ang="0">
                <a:pos x="11" y="7"/>
              </a:cxn>
              <a:cxn ang="0">
                <a:pos x="85" y="11"/>
              </a:cxn>
              <a:cxn ang="0">
                <a:pos x="81" y="143"/>
              </a:cxn>
              <a:cxn ang="0">
                <a:pos x="46" y="143"/>
              </a:cxn>
              <a:cxn ang="0">
                <a:pos x="11" y="143"/>
              </a:cxn>
            </a:cxnLst>
            <a:rect l="0" t="0" r="r" b="b"/>
            <a:pathLst>
              <a:path w="189" h="174">
                <a:moveTo>
                  <a:pt x="186" y="162"/>
                </a:moveTo>
                <a:cubicBezTo>
                  <a:pt x="153" y="162"/>
                  <a:pt x="153" y="162"/>
                  <a:pt x="153" y="162"/>
                </a:cubicBezTo>
                <a:cubicBezTo>
                  <a:pt x="152" y="159"/>
                  <a:pt x="150" y="157"/>
                  <a:pt x="147" y="156"/>
                </a:cubicBezTo>
                <a:cubicBezTo>
                  <a:pt x="147" y="150"/>
                  <a:pt x="147" y="150"/>
                  <a:pt x="147" y="150"/>
                </a:cubicBezTo>
                <a:cubicBezTo>
                  <a:pt x="178" y="150"/>
                  <a:pt x="178" y="150"/>
                  <a:pt x="178" y="150"/>
                </a:cubicBezTo>
                <a:cubicBezTo>
                  <a:pt x="184" y="150"/>
                  <a:pt x="189" y="145"/>
                  <a:pt x="189" y="139"/>
                </a:cubicBezTo>
                <a:cubicBezTo>
                  <a:pt x="189" y="11"/>
                  <a:pt x="189" y="11"/>
                  <a:pt x="189" y="11"/>
                </a:cubicBezTo>
                <a:cubicBezTo>
                  <a:pt x="189" y="5"/>
                  <a:pt x="184" y="0"/>
                  <a:pt x="178" y="0"/>
                </a:cubicBezTo>
                <a:cubicBezTo>
                  <a:pt x="109" y="0"/>
                  <a:pt x="109" y="0"/>
                  <a:pt x="109" y="0"/>
                </a:cubicBezTo>
                <a:cubicBezTo>
                  <a:pt x="103" y="0"/>
                  <a:pt x="98" y="5"/>
                  <a:pt x="98" y="11"/>
                </a:cubicBezTo>
                <a:cubicBezTo>
                  <a:pt x="98" y="139"/>
                  <a:pt x="98" y="139"/>
                  <a:pt x="98" y="139"/>
                </a:cubicBezTo>
                <a:cubicBezTo>
                  <a:pt x="98" y="145"/>
                  <a:pt x="103" y="150"/>
                  <a:pt x="109" y="150"/>
                </a:cubicBezTo>
                <a:cubicBezTo>
                  <a:pt x="140" y="150"/>
                  <a:pt x="140" y="150"/>
                  <a:pt x="140" y="150"/>
                </a:cubicBezTo>
                <a:cubicBezTo>
                  <a:pt x="140" y="156"/>
                  <a:pt x="140" y="156"/>
                  <a:pt x="140" y="156"/>
                </a:cubicBezTo>
                <a:cubicBezTo>
                  <a:pt x="138" y="157"/>
                  <a:pt x="135" y="159"/>
                  <a:pt x="134" y="162"/>
                </a:cubicBezTo>
                <a:cubicBezTo>
                  <a:pt x="55" y="162"/>
                  <a:pt x="55" y="162"/>
                  <a:pt x="55" y="162"/>
                </a:cubicBezTo>
                <a:cubicBezTo>
                  <a:pt x="54" y="159"/>
                  <a:pt x="52" y="157"/>
                  <a:pt x="49" y="156"/>
                </a:cubicBezTo>
                <a:cubicBezTo>
                  <a:pt x="49" y="150"/>
                  <a:pt x="49" y="150"/>
                  <a:pt x="49" y="150"/>
                </a:cubicBezTo>
                <a:cubicBezTo>
                  <a:pt x="81" y="150"/>
                  <a:pt x="81" y="150"/>
                  <a:pt x="81" y="150"/>
                </a:cubicBezTo>
                <a:cubicBezTo>
                  <a:pt x="86" y="150"/>
                  <a:pt x="91" y="145"/>
                  <a:pt x="91" y="139"/>
                </a:cubicBezTo>
                <a:cubicBezTo>
                  <a:pt x="91" y="11"/>
                  <a:pt x="91" y="11"/>
                  <a:pt x="91" y="11"/>
                </a:cubicBezTo>
                <a:cubicBezTo>
                  <a:pt x="91" y="5"/>
                  <a:pt x="86" y="0"/>
                  <a:pt x="81" y="0"/>
                </a:cubicBezTo>
                <a:cubicBezTo>
                  <a:pt x="11" y="0"/>
                  <a:pt x="11" y="0"/>
                  <a:pt x="11" y="0"/>
                </a:cubicBezTo>
                <a:cubicBezTo>
                  <a:pt x="5" y="0"/>
                  <a:pt x="0" y="5"/>
                  <a:pt x="0" y="11"/>
                </a:cubicBezTo>
                <a:cubicBezTo>
                  <a:pt x="0" y="139"/>
                  <a:pt x="0" y="139"/>
                  <a:pt x="0" y="139"/>
                </a:cubicBezTo>
                <a:cubicBezTo>
                  <a:pt x="0" y="145"/>
                  <a:pt x="5" y="150"/>
                  <a:pt x="11" y="150"/>
                </a:cubicBezTo>
                <a:cubicBezTo>
                  <a:pt x="43" y="150"/>
                  <a:pt x="43" y="150"/>
                  <a:pt x="43" y="150"/>
                </a:cubicBezTo>
                <a:cubicBezTo>
                  <a:pt x="43" y="156"/>
                  <a:pt x="43" y="156"/>
                  <a:pt x="43" y="156"/>
                </a:cubicBezTo>
                <a:cubicBezTo>
                  <a:pt x="40" y="157"/>
                  <a:pt x="38" y="159"/>
                  <a:pt x="37" y="162"/>
                </a:cubicBezTo>
                <a:cubicBezTo>
                  <a:pt x="3" y="162"/>
                  <a:pt x="3" y="162"/>
                  <a:pt x="3" y="162"/>
                </a:cubicBezTo>
                <a:cubicBezTo>
                  <a:pt x="2" y="162"/>
                  <a:pt x="0" y="163"/>
                  <a:pt x="0" y="165"/>
                </a:cubicBezTo>
                <a:cubicBezTo>
                  <a:pt x="0" y="167"/>
                  <a:pt x="2" y="168"/>
                  <a:pt x="3" y="168"/>
                </a:cubicBezTo>
                <a:cubicBezTo>
                  <a:pt x="37" y="168"/>
                  <a:pt x="37" y="168"/>
                  <a:pt x="37" y="168"/>
                </a:cubicBezTo>
                <a:cubicBezTo>
                  <a:pt x="38" y="172"/>
                  <a:pt x="42" y="174"/>
                  <a:pt x="46" y="174"/>
                </a:cubicBezTo>
                <a:cubicBezTo>
                  <a:pt x="50" y="174"/>
                  <a:pt x="54" y="172"/>
                  <a:pt x="55" y="168"/>
                </a:cubicBezTo>
                <a:cubicBezTo>
                  <a:pt x="134" y="168"/>
                  <a:pt x="134" y="168"/>
                  <a:pt x="134" y="168"/>
                </a:cubicBezTo>
                <a:cubicBezTo>
                  <a:pt x="136" y="172"/>
                  <a:pt x="139" y="174"/>
                  <a:pt x="144" y="174"/>
                </a:cubicBezTo>
                <a:cubicBezTo>
                  <a:pt x="148" y="174"/>
                  <a:pt x="151" y="172"/>
                  <a:pt x="153" y="168"/>
                </a:cubicBezTo>
                <a:cubicBezTo>
                  <a:pt x="186" y="168"/>
                  <a:pt x="186" y="168"/>
                  <a:pt x="186" y="168"/>
                </a:cubicBezTo>
                <a:cubicBezTo>
                  <a:pt x="187" y="168"/>
                  <a:pt x="189" y="167"/>
                  <a:pt x="189" y="165"/>
                </a:cubicBezTo>
                <a:cubicBezTo>
                  <a:pt x="189" y="163"/>
                  <a:pt x="187" y="162"/>
                  <a:pt x="186" y="162"/>
                </a:cubicBezTo>
                <a:close/>
                <a:moveTo>
                  <a:pt x="105" y="139"/>
                </a:moveTo>
                <a:cubicBezTo>
                  <a:pt x="105" y="11"/>
                  <a:pt x="105" y="11"/>
                  <a:pt x="105" y="11"/>
                </a:cubicBezTo>
                <a:cubicBezTo>
                  <a:pt x="105" y="8"/>
                  <a:pt x="107" y="7"/>
                  <a:pt x="109" y="7"/>
                </a:cubicBezTo>
                <a:cubicBezTo>
                  <a:pt x="178" y="7"/>
                  <a:pt x="178" y="7"/>
                  <a:pt x="178" y="7"/>
                </a:cubicBezTo>
                <a:cubicBezTo>
                  <a:pt x="181" y="7"/>
                  <a:pt x="182" y="8"/>
                  <a:pt x="182" y="11"/>
                </a:cubicBezTo>
                <a:cubicBezTo>
                  <a:pt x="182" y="139"/>
                  <a:pt x="182" y="139"/>
                  <a:pt x="182" y="139"/>
                </a:cubicBezTo>
                <a:cubicBezTo>
                  <a:pt x="182" y="142"/>
                  <a:pt x="181" y="143"/>
                  <a:pt x="178" y="143"/>
                </a:cubicBezTo>
                <a:cubicBezTo>
                  <a:pt x="146" y="143"/>
                  <a:pt x="146" y="143"/>
                  <a:pt x="146" y="143"/>
                </a:cubicBezTo>
                <a:cubicBezTo>
                  <a:pt x="145" y="143"/>
                  <a:pt x="144" y="143"/>
                  <a:pt x="144" y="143"/>
                </a:cubicBezTo>
                <a:cubicBezTo>
                  <a:pt x="143" y="143"/>
                  <a:pt x="142" y="143"/>
                  <a:pt x="142" y="143"/>
                </a:cubicBezTo>
                <a:cubicBezTo>
                  <a:pt x="109" y="143"/>
                  <a:pt x="109" y="143"/>
                  <a:pt x="109" y="143"/>
                </a:cubicBezTo>
                <a:cubicBezTo>
                  <a:pt x="107" y="143"/>
                  <a:pt x="105" y="142"/>
                  <a:pt x="105" y="139"/>
                </a:cubicBezTo>
                <a:close/>
                <a:moveTo>
                  <a:pt x="7" y="139"/>
                </a:moveTo>
                <a:cubicBezTo>
                  <a:pt x="7" y="11"/>
                  <a:pt x="7" y="11"/>
                  <a:pt x="7" y="11"/>
                </a:cubicBezTo>
                <a:cubicBezTo>
                  <a:pt x="7" y="8"/>
                  <a:pt x="9" y="7"/>
                  <a:pt x="11" y="7"/>
                </a:cubicBezTo>
                <a:cubicBezTo>
                  <a:pt x="81" y="7"/>
                  <a:pt x="81" y="7"/>
                  <a:pt x="81" y="7"/>
                </a:cubicBezTo>
                <a:cubicBezTo>
                  <a:pt x="83" y="7"/>
                  <a:pt x="85" y="8"/>
                  <a:pt x="85" y="11"/>
                </a:cubicBezTo>
                <a:cubicBezTo>
                  <a:pt x="85" y="139"/>
                  <a:pt x="85" y="139"/>
                  <a:pt x="85" y="139"/>
                </a:cubicBezTo>
                <a:cubicBezTo>
                  <a:pt x="85" y="142"/>
                  <a:pt x="83" y="143"/>
                  <a:pt x="81" y="143"/>
                </a:cubicBezTo>
                <a:cubicBezTo>
                  <a:pt x="48" y="143"/>
                  <a:pt x="48" y="143"/>
                  <a:pt x="48" y="143"/>
                </a:cubicBezTo>
                <a:cubicBezTo>
                  <a:pt x="47" y="143"/>
                  <a:pt x="47" y="143"/>
                  <a:pt x="46" y="143"/>
                </a:cubicBezTo>
                <a:cubicBezTo>
                  <a:pt x="45" y="143"/>
                  <a:pt x="44" y="143"/>
                  <a:pt x="44" y="143"/>
                </a:cubicBezTo>
                <a:cubicBezTo>
                  <a:pt x="11" y="143"/>
                  <a:pt x="11" y="143"/>
                  <a:pt x="11" y="143"/>
                </a:cubicBezTo>
                <a:cubicBezTo>
                  <a:pt x="9" y="143"/>
                  <a:pt x="7" y="142"/>
                  <a:pt x="7" y="139"/>
                </a:cubicBezTo>
                <a:close/>
              </a:path>
            </a:pathLst>
          </a:custGeom>
          <a:solidFill>
            <a:schemeClr val="bg1"/>
          </a:solidFill>
          <a:ln w="9525">
            <a:solidFill>
              <a:srgbClr val="0076B1"/>
            </a:solidFill>
            <a:round/>
            <a:headEnd/>
            <a:tailEnd/>
          </a:ln>
        </p:spPr>
        <p:txBody>
          <a:bodyPr vert="horz" wrap="square" lIns="91440" tIns="45720" rIns="91440" bIns="45720" numCol="1" anchor="t" anchorCtr="0" compatLnSpc="1">
            <a:prstTxWarp prst="textNoShape">
              <a:avLst/>
            </a:prstTxWarp>
          </a:bodyPr>
          <a:lstStyle/>
          <a:p>
            <a:pPr fontAlgn="ct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34" name="矩形 433"/>
          <p:cNvSpPr/>
          <p:nvPr/>
        </p:nvSpPr>
        <p:spPr>
          <a:xfrm>
            <a:off x="459438" y="5961335"/>
            <a:ext cx="1067921" cy="276999"/>
          </a:xfrm>
          <a:prstGeom prst="rect">
            <a:avLst/>
          </a:prstGeom>
        </p:spPr>
        <p:txBody>
          <a:bodyPr wrap="none">
            <a:spAutoFit/>
          </a:bodyPr>
          <a:lstStyle/>
          <a:p>
            <a:pPr algn="ctr" defTabSz="1219149" fontAlgn="ctr">
              <a:defRPr/>
            </a:pPr>
            <a:r>
              <a:rPr lang="en-US" sz="12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Server layer</a:t>
            </a:r>
          </a:p>
        </p:txBody>
      </p:sp>
      <p:sp>
        <p:nvSpPr>
          <p:cNvPr id="435" name="Freeform 20"/>
          <p:cNvSpPr>
            <a:spLocks noEditPoints="1"/>
          </p:cNvSpPr>
          <p:nvPr/>
        </p:nvSpPr>
        <p:spPr bwMode="auto">
          <a:xfrm>
            <a:off x="762775" y="4343584"/>
            <a:ext cx="419810" cy="118585"/>
          </a:xfrm>
          <a:custGeom>
            <a:avLst/>
            <a:gdLst/>
            <a:ahLst/>
            <a:cxnLst>
              <a:cxn ang="0">
                <a:pos x="21" y="105"/>
              </a:cxn>
              <a:cxn ang="0">
                <a:pos x="406" y="105"/>
              </a:cxn>
              <a:cxn ang="0">
                <a:pos x="428" y="84"/>
              </a:cxn>
              <a:cxn ang="0">
                <a:pos x="428" y="21"/>
              </a:cxn>
              <a:cxn ang="0">
                <a:pos x="406" y="0"/>
              </a:cxn>
              <a:cxn ang="0">
                <a:pos x="21" y="0"/>
              </a:cxn>
              <a:cxn ang="0">
                <a:pos x="0" y="21"/>
              </a:cxn>
              <a:cxn ang="0">
                <a:pos x="0" y="84"/>
              </a:cxn>
              <a:cxn ang="0">
                <a:pos x="21" y="105"/>
              </a:cxn>
              <a:cxn ang="0">
                <a:pos x="12" y="21"/>
              </a:cxn>
              <a:cxn ang="0">
                <a:pos x="21" y="12"/>
              </a:cxn>
              <a:cxn ang="0">
                <a:pos x="406" y="12"/>
              </a:cxn>
              <a:cxn ang="0">
                <a:pos x="416" y="21"/>
              </a:cxn>
              <a:cxn ang="0">
                <a:pos x="416" y="84"/>
              </a:cxn>
              <a:cxn ang="0">
                <a:pos x="406" y="93"/>
              </a:cxn>
              <a:cxn ang="0">
                <a:pos x="21" y="93"/>
              </a:cxn>
              <a:cxn ang="0">
                <a:pos x="12" y="84"/>
              </a:cxn>
              <a:cxn ang="0">
                <a:pos x="12" y="21"/>
              </a:cxn>
            </a:cxnLst>
            <a:rect l="0" t="0" r="r" b="b"/>
            <a:pathLst>
              <a:path w="428" h="105">
                <a:moveTo>
                  <a:pt x="21" y="105"/>
                </a:moveTo>
                <a:cubicBezTo>
                  <a:pt x="406" y="105"/>
                  <a:pt x="406" y="105"/>
                  <a:pt x="406" y="105"/>
                </a:cubicBezTo>
                <a:cubicBezTo>
                  <a:pt x="418" y="105"/>
                  <a:pt x="428" y="95"/>
                  <a:pt x="428" y="84"/>
                </a:cubicBezTo>
                <a:cubicBezTo>
                  <a:pt x="428" y="21"/>
                  <a:pt x="428" y="21"/>
                  <a:pt x="428" y="21"/>
                </a:cubicBezTo>
                <a:cubicBezTo>
                  <a:pt x="428" y="10"/>
                  <a:pt x="418" y="0"/>
                  <a:pt x="406" y="0"/>
                </a:cubicBezTo>
                <a:cubicBezTo>
                  <a:pt x="21" y="0"/>
                  <a:pt x="21" y="0"/>
                  <a:pt x="21" y="0"/>
                </a:cubicBezTo>
                <a:cubicBezTo>
                  <a:pt x="9" y="0"/>
                  <a:pt x="0" y="10"/>
                  <a:pt x="0" y="21"/>
                </a:cubicBezTo>
                <a:cubicBezTo>
                  <a:pt x="0" y="84"/>
                  <a:pt x="0" y="84"/>
                  <a:pt x="0" y="84"/>
                </a:cubicBezTo>
                <a:cubicBezTo>
                  <a:pt x="0" y="95"/>
                  <a:pt x="9" y="105"/>
                  <a:pt x="21" y="105"/>
                </a:cubicBezTo>
                <a:close/>
                <a:moveTo>
                  <a:pt x="12" y="21"/>
                </a:moveTo>
                <a:cubicBezTo>
                  <a:pt x="12" y="16"/>
                  <a:pt x="16" y="12"/>
                  <a:pt x="21" y="12"/>
                </a:cubicBezTo>
                <a:cubicBezTo>
                  <a:pt x="406" y="12"/>
                  <a:pt x="406" y="12"/>
                  <a:pt x="406" y="12"/>
                </a:cubicBezTo>
                <a:cubicBezTo>
                  <a:pt x="411" y="12"/>
                  <a:pt x="416" y="16"/>
                  <a:pt x="416" y="21"/>
                </a:cubicBezTo>
                <a:cubicBezTo>
                  <a:pt x="416" y="84"/>
                  <a:pt x="416" y="84"/>
                  <a:pt x="416" y="84"/>
                </a:cubicBezTo>
                <a:cubicBezTo>
                  <a:pt x="416" y="89"/>
                  <a:pt x="411" y="93"/>
                  <a:pt x="406" y="93"/>
                </a:cubicBezTo>
                <a:cubicBezTo>
                  <a:pt x="21" y="93"/>
                  <a:pt x="21" y="93"/>
                  <a:pt x="21" y="93"/>
                </a:cubicBezTo>
                <a:cubicBezTo>
                  <a:pt x="16" y="93"/>
                  <a:pt x="12" y="89"/>
                  <a:pt x="12" y="84"/>
                </a:cubicBezTo>
                <a:lnTo>
                  <a:pt x="12" y="21"/>
                </a:lnTo>
                <a:close/>
              </a:path>
            </a:pathLst>
          </a:custGeom>
          <a:solidFill>
            <a:schemeClr val="bg1"/>
          </a:solidFill>
          <a:ln w="9525">
            <a:solidFill>
              <a:srgbClr val="0076B1"/>
            </a:solidFill>
            <a:round/>
            <a:headEnd/>
            <a:tailEnd/>
          </a:ln>
        </p:spPr>
        <p:txBody>
          <a:bodyPr vert="horz" wrap="square" lIns="91440" tIns="45720" rIns="91440" bIns="45720" numCol="1" anchor="t" anchorCtr="0" compatLnSpc="1">
            <a:prstTxWarp prst="textNoShape">
              <a:avLst/>
            </a:prstTxWarp>
          </a:bodyPr>
          <a:lstStyle/>
          <a:p>
            <a:pPr fontAlgn="ct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36" name="Rectangle 21"/>
          <p:cNvSpPr>
            <a:spLocks noChangeArrowheads="1"/>
          </p:cNvSpPr>
          <p:nvPr/>
        </p:nvSpPr>
        <p:spPr bwMode="auto">
          <a:xfrm>
            <a:off x="1073791" y="4367014"/>
            <a:ext cx="11627" cy="71247"/>
          </a:xfrm>
          <a:prstGeom prst="rect">
            <a:avLst/>
          </a:prstGeom>
          <a:solidFill>
            <a:schemeClr val="bg1"/>
          </a:solidFill>
          <a:ln w="9525">
            <a:solidFill>
              <a:srgbClr val="0076B1"/>
            </a:solidFill>
            <a:miter lim="800000"/>
            <a:headEnd/>
            <a:tailEnd/>
          </a:ln>
        </p:spPr>
        <p:txBody>
          <a:bodyPr vert="horz" wrap="square" lIns="91440" tIns="45720" rIns="91440" bIns="45720" numCol="1" anchor="t" anchorCtr="0" compatLnSpc="1">
            <a:prstTxWarp prst="textNoShape">
              <a:avLst/>
            </a:prstTxWarp>
          </a:bodyPr>
          <a:lstStyle/>
          <a:p>
            <a:pPr fontAlgn="ct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37" name="Rectangle 22"/>
          <p:cNvSpPr>
            <a:spLocks noChangeArrowheads="1"/>
          </p:cNvSpPr>
          <p:nvPr/>
        </p:nvSpPr>
        <p:spPr bwMode="auto">
          <a:xfrm>
            <a:off x="1073791" y="4502813"/>
            <a:ext cx="11627" cy="71247"/>
          </a:xfrm>
          <a:prstGeom prst="rect">
            <a:avLst/>
          </a:prstGeom>
          <a:solidFill>
            <a:schemeClr val="bg1"/>
          </a:solidFill>
          <a:ln w="9525">
            <a:solidFill>
              <a:srgbClr val="0076B1"/>
            </a:solidFill>
            <a:miter lim="800000"/>
            <a:headEnd/>
            <a:tailEnd/>
          </a:ln>
        </p:spPr>
        <p:txBody>
          <a:bodyPr vert="horz" wrap="square" lIns="91440" tIns="45720" rIns="91440" bIns="45720" numCol="1" anchor="t" anchorCtr="0" compatLnSpc="1">
            <a:prstTxWarp prst="textNoShape">
              <a:avLst/>
            </a:prstTxWarp>
          </a:bodyPr>
          <a:lstStyle/>
          <a:p>
            <a:pPr fontAlgn="ct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38" name="Rectangle 23"/>
          <p:cNvSpPr>
            <a:spLocks noChangeArrowheads="1"/>
          </p:cNvSpPr>
          <p:nvPr/>
        </p:nvSpPr>
        <p:spPr bwMode="auto">
          <a:xfrm>
            <a:off x="1105350" y="4502813"/>
            <a:ext cx="11627" cy="71247"/>
          </a:xfrm>
          <a:prstGeom prst="rect">
            <a:avLst/>
          </a:prstGeom>
          <a:solidFill>
            <a:schemeClr val="bg1"/>
          </a:solidFill>
          <a:ln w="9525">
            <a:solidFill>
              <a:srgbClr val="0076B1"/>
            </a:solidFill>
            <a:miter lim="800000"/>
            <a:headEnd/>
            <a:tailEnd/>
          </a:ln>
        </p:spPr>
        <p:txBody>
          <a:bodyPr vert="horz" wrap="square" lIns="91440" tIns="45720" rIns="91440" bIns="45720" numCol="1" anchor="t" anchorCtr="0" compatLnSpc="1">
            <a:prstTxWarp prst="textNoShape">
              <a:avLst/>
            </a:prstTxWarp>
          </a:bodyPr>
          <a:lstStyle/>
          <a:p>
            <a:pPr fontAlgn="ct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39" name="Rectangle 24"/>
          <p:cNvSpPr>
            <a:spLocks noChangeArrowheads="1"/>
          </p:cNvSpPr>
          <p:nvPr/>
        </p:nvSpPr>
        <p:spPr bwMode="auto">
          <a:xfrm>
            <a:off x="1136493" y="4502813"/>
            <a:ext cx="12042" cy="71247"/>
          </a:xfrm>
          <a:prstGeom prst="rect">
            <a:avLst/>
          </a:prstGeom>
          <a:solidFill>
            <a:schemeClr val="bg1"/>
          </a:solidFill>
          <a:ln w="9525">
            <a:solidFill>
              <a:srgbClr val="0076B1"/>
            </a:solidFill>
            <a:miter lim="800000"/>
            <a:headEnd/>
            <a:tailEnd/>
          </a:ln>
        </p:spPr>
        <p:txBody>
          <a:bodyPr vert="horz" wrap="square" lIns="91440" tIns="45720" rIns="91440" bIns="45720" numCol="1" anchor="t" anchorCtr="0" compatLnSpc="1">
            <a:prstTxWarp prst="textNoShape">
              <a:avLst/>
            </a:prstTxWarp>
          </a:bodyPr>
          <a:lstStyle/>
          <a:p>
            <a:pPr fontAlgn="ct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40" name="Rectangle 25"/>
          <p:cNvSpPr>
            <a:spLocks noChangeArrowheads="1"/>
          </p:cNvSpPr>
          <p:nvPr/>
        </p:nvSpPr>
        <p:spPr bwMode="auto">
          <a:xfrm>
            <a:off x="1105350" y="4367014"/>
            <a:ext cx="11627" cy="71247"/>
          </a:xfrm>
          <a:prstGeom prst="rect">
            <a:avLst/>
          </a:prstGeom>
          <a:solidFill>
            <a:schemeClr val="bg1"/>
          </a:solidFill>
          <a:ln w="9525">
            <a:solidFill>
              <a:srgbClr val="0076B1"/>
            </a:solidFill>
            <a:miter lim="800000"/>
            <a:headEnd/>
            <a:tailEnd/>
          </a:ln>
        </p:spPr>
        <p:txBody>
          <a:bodyPr vert="horz" wrap="square" lIns="91440" tIns="45720" rIns="91440" bIns="45720" numCol="1" anchor="t" anchorCtr="0" compatLnSpc="1">
            <a:prstTxWarp prst="textNoShape">
              <a:avLst/>
            </a:prstTxWarp>
          </a:bodyPr>
          <a:lstStyle/>
          <a:p>
            <a:pPr fontAlgn="ct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41" name="Rectangle 26"/>
          <p:cNvSpPr>
            <a:spLocks noChangeArrowheads="1"/>
          </p:cNvSpPr>
          <p:nvPr/>
        </p:nvSpPr>
        <p:spPr bwMode="auto">
          <a:xfrm>
            <a:off x="1042233" y="4367014"/>
            <a:ext cx="12042" cy="71247"/>
          </a:xfrm>
          <a:prstGeom prst="rect">
            <a:avLst/>
          </a:prstGeom>
          <a:solidFill>
            <a:schemeClr val="bg1"/>
          </a:solidFill>
          <a:ln w="9525">
            <a:solidFill>
              <a:srgbClr val="0076B1"/>
            </a:solidFill>
            <a:miter lim="800000"/>
            <a:headEnd/>
            <a:tailEnd/>
          </a:ln>
        </p:spPr>
        <p:txBody>
          <a:bodyPr vert="horz" wrap="square" lIns="91440" tIns="45720" rIns="91440" bIns="45720" numCol="1" anchor="t" anchorCtr="0" compatLnSpc="1">
            <a:prstTxWarp prst="textNoShape">
              <a:avLst/>
            </a:prstTxWarp>
          </a:bodyPr>
          <a:lstStyle/>
          <a:p>
            <a:pPr fontAlgn="ct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42" name="Rectangle 27"/>
          <p:cNvSpPr>
            <a:spLocks noChangeArrowheads="1"/>
          </p:cNvSpPr>
          <p:nvPr/>
        </p:nvSpPr>
        <p:spPr bwMode="auto">
          <a:xfrm>
            <a:off x="1136493" y="4367014"/>
            <a:ext cx="12042" cy="71247"/>
          </a:xfrm>
          <a:prstGeom prst="rect">
            <a:avLst/>
          </a:prstGeom>
          <a:solidFill>
            <a:schemeClr val="bg1"/>
          </a:solidFill>
          <a:ln w="9525">
            <a:solidFill>
              <a:srgbClr val="0076B1"/>
            </a:solidFill>
            <a:miter lim="800000"/>
            <a:headEnd/>
            <a:tailEnd/>
          </a:ln>
        </p:spPr>
        <p:txBody>
          <a:bodyPr vert="horz" wrap="square" lIns="91440" tIns="45720" rIns="91440" bIns="45720" numCol="1" anchor="t" anchorCtr="0" compatLnSpc="1">
            <a:prstTxWarp prst="textNoShape">
              <a:avLst/>
            </a:prstTxWarp>
          </a:bodyPr>
          <a:lstStyle/>
          <a:p>
            <a:pPr fontAlgn="ct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43" name="Freeform 28"/>
          <p:cNvSpPr>
            <a:spLocks noEditPoints="1"/>
          </p:cNvSpPr>
          <p:nvPr/>
        </p:nvSpPr>
        <p:spPr bwMode="auto">
          <a:xfrm>
            <a:off x="792257" y="4375144"/>
            <a:ext cx="48168" cy="55467"/>
          </a:xfrm>
          <a:custGeom>
            <a:avLst/>
            <a:gdLst/>
            <a:ahLst/>
            <a:cxnLst>
              <a:cxn ang="0">
                <a:pos x="25" y="49"/>
              </a:cxn>
              <a:cxn ang="0">
                <a:pos x="49" y="25"/>
              </a:cxn>
              <a:cxn ang="0">
                <a:pos x="25" y="0"/>
              </a:cxn>
              <a:cxn ang="0">
                <a:pos x="0" y="25"/>
              </a:cxn>
              <a:cxn ang="0">
                <a:pos x="25" y="49"/>
              </a:cxn>
              <a:cxn ang="0">
                <a:pos x="25" y="12"/>
              </a:cxn>
              <a:cxn ang="0">
                <a:pos x="37" y="25"/>
              </a:cxn>
              <a:cxn ang="0">
                <a:pos x="25" y="37"/>
              </a:cxn>
              <a:cxn ang="0">
                <a:pos x="12" y="25"/>
              </a:cxn>
              <a:cxn ang="0">
                <a:pos x="25" y="12"/>
              </a:cxn>
            </a:cxnLst>
            <a:rect l="0" t="0" r="r" b="b"/>
            <a:pathLst>
              <a:path w="49" h="49">
                <a:moveTo>
                  <a:pt x="25" y="49"/>
                </a:moveTo>
                <a:cubicBezTo>
                  <a:pt x="38" y="49"/>
                  <a:pt x="49" y="38"/>
                  <a:pt x="49" y="25"/>
                </a:cubicBezTo>
                <a:cubicBezTo>
                  <a:pt x="49" y="11"/>
                  <a:pt x="38" y="0"/>
                  <a:pt x="25" y="0"/>
                </a:cubicBezTo>
                <a:cubicBezTo>
                  <a:pt x="11" y="0"/>
                  <a:pt x="0" y="11"/>
                  <a:pt x="0" y="25"/>
                </a:cubicBezTo>
                <a:cubicBezTo>
                  <a:pt x="0" y="38"/>
                  <a:pt x="11" y="49"/>
                  <a:pt x="25" y="49"/>
                </a:cubicBezTo>
                <a:close/>
                <a:moveTo>
                  <a:pt x="25" y="12"/>
                </a:moveTo>
                <a:cubicBezTo>
                  <a:pt x="32" y="12"/>
                  <a:pt x="37" y="18"/>
                  <a:pt x="37" y="25"/>
                </a:cubicBezTo>
                <a:cubicBezTo>
                  <a:pt x="37" y="31"/>
                  <a:pt x="32" y="37"/>
                  <a:pt x="25" y="37"/>
                </a:cubicBezTo>
                <a:cubicBezTo>
                  <a:pt x="18" y="37"/>
                  <a:pt x="12" y="31"/>
                  <a:pt x="12" y="25"/>
                </a:cubicBezTo>
                <a:cubicBezTo>
                  <a:pt x="12" y="18"/>
                  <a:pt x="18" y="12"/>
                  <a:pt x="25" y="12"/>
                </a:cubicBezTo>
                <a:close/>
              </a:path>
            </a:pathLst>
          </a:custGeom>
          <a:solidFill>
            <a:schemeClr val="bg1"/>
          </a:solidFill>
          <a:ln w="9525">
            <a:solidFill>
              <a:srgbClr val="0076B1"/>
            </a:solidFill>
            <a:round/>
            <a:headEnd/>
            <a:tailEnd/>
          </a:ln>
        </p:spPr>
        <p:txBody>
          <a:bodyPr vert="horz" wrap="square" lIns="91440" tIns="45720" rIns="91440" bIns="45720" numCol="1" anchor="t" anchorCtr="0" compatLnSpc="1">
            <a:prstTxWarp prst="textNoShape">
              <a:avLst/>
            </a:prstTxWarp>
          </a:bodyPr>
          <a:lstStyle/>
          <a:p>
            <a:pPr fontAlgn="ct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44" name="Rectangle 29"/>
          <p:cNvSpPr>
            <a:spLocks noChangeArrowheads="1"/>
          </p:cNvSpPr>
          <p:nvPr/>
        </p:nvSpPr>
        <p:spPr bwMode="auto">
          <a:xfrm>
            <a:off x="1011090" y="4367014"/>
            <a:ext cx="11627" cy="71247"/>
          </a:xfrm>
          <a:prstGeom prst="rect">
            <a:avLst/>
          </a:prstGeom>
          <a:solidFill>
            <a:schemeClr val="bg1"/>
          </a:solidFill>
          <a:ln w="9525">
            <a:solidFill>
              <a:srgbClr val="0076B1"/>
            </a:solidFill>
            <a:miter lim="800000"/>
            <a:headEnd/>
            <a:tailEnd/>
          </a:ln>
        </p:spPr>
        <p:txBody>
          <a:bodyPr vert="horz" wrap="square" lIns="91440" tIns="45720" rIns="91440" bIns="45720" numCol="1" anchor="t" anchorCtr="0" compatLnSpc="1">
            <a:prstTxWarp prst="textNoShape">
              <a:avLst/>
            </a:prstTxWarp>
          </a:bodyPr>
          <a:lstStyle/>
          <a:p>
            <a:pPr fontAlgn="ct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45" name="Rectangle 30"/>
          <p:cNvSpPr>
            <a:spLocks noChangeArrowheads="1"/>
          </p:cNvSpPr>
          <p:nvPr/>
        </p:nvSpPr>
        <p:spPr bwMode="auto">
          <a:xfrm>
            <a:off x="1073791" y="4638136"/>
            <a:ext cx="11627" cy="70290"/>
          </a:xfrm>
          <a:prstGeom prst="rect">
            <a:avLst/>
          </a:prstGeom>
          <a:solidFill>
            <a:schemeClr val="bg1"/>
          </a:solidFill>
          <a:ln w="9525">
            <a:solidFill>
              <a:srgbClr val="0076B1"/>
            </a:solidFill>
            <a:miter lim="800000"/>
            <a:headEnd/>
            <a:tailEnd/>
          </a:ln>
        </p:spPr>
        <p:txBody>
          <a:bodyPr vert="horz" wrap="square" lIns="91440" tIns="45720" rIns="91440" bIns="45720" numCol="1" anchor="t" anchorCtr="0" compatLnSpc="1">
            <a:prstTxWarp prst="textNoShape">
              <a:avLst/>
            </a:prstTxWarp>
          </a:bodyPr>
          <a:lstStyle/>
          <a:p>
            <a:pPr fontAlgn="ct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46" name="Rectangle 31"/>
          <p:cNvSpPr>
            <a:spLocks noChangeArrowheads="1"/>
          </p:cNvSpPr>
          <p:nvPr/>
        </p:nvSpPr>
        <p:spPr bwMode="auto">
          <a:xfrm>
            <a:off x="1042233" y="4638136"/>
            <a:ext cx="12042" cy="70290"/>
          </a:xfrm>
          <a:prstGeom prst="rect">
            <a:avLst/>
          </a:prstGeom>
          <a:solidFill>
            <a:schemeClr val="bg1"/>
          </a:solidFill>
          <a:ln w="9525">
            <a:solidFill>
              <a:srgbClr val="0076B1"/>
            </a:solidFill>
            <a:miter lim="800000"/>
            <a:headEnd/>
            <a:tailEnd/>
          </a:ln>
        </p:spPr>
        <p:txBody>
          <a:bodyPr vert="horz" wrap="square" lIns="91440" tIns="45720" rIns="91440" bIns="45720" numCol="1" anchor="t" anchorCtr="0" compatLnSpc="1">
            <a:prstTxWarp prst="textNoShape">
              <a:avLst/>
            </a:prstTxWarp>
          </a:bodyPr>
          <a:lstStyle/>
          <a:p>
            <a:pPr fontAlgn="ct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47" name="Rectangle 32"/>
          <p:cNvSpPr>
            <a:spLocks noChangeArrowheads="1"/>
          </p:cNvSpPr>
          <p:nvPr/>
        </p:nvSpPr>
        <p:spPr bwMode="auto">
          <a:xfrm>
            <a:off x="1042233" y="4502813"/>
            <a:ext cx="12042" cy="71247"/>
          </a:xfrm>
          <a:prstGeom prst="rect">
            <a:avLst/>
          </a:prstGeom>
          <a:solidFill>
            <a:schemeClr val="bg1"/>
          </a:solidFill>
          <a:ln w="9525">
            <a:solidFill>
              <a:srgbClr val="0076B1"/>
            </a:solidFill>
            <a:miter lim="800000"/>
            <a:headEnd/>
            <a:tailEnd/>
          </a:ln>
        </p:spPr>
        <p:txBody>
          <a:bodyPr vert="horz" wrap="square" lIns="91440" tIns="45720" rIns="91440" bIns="45720" numCol="1" anchor="t" anchorCtr="0" compatLnSpc="1">
            <a:prstTxWarp prst="textNoShape">
              <a:avLst/>
            </a:prstTxWarp>
          </a:bodyPr>
          <a:lstStyle/>
          <a:p>
            <a:pPr fontAlgn="ct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48" name="Freeform 33"/>
          <p:cNvSpPr>
            <a:spLocks noEditPoints="1"/>
          </p:cNvSpPr>
          <p:nvPr/>
        </p:nvSpPr>
        <p:spPr bwMode="auto">
          <a:xfrm>
            <a:off x="762775" y="4614705"/>
            <a:ext cx="419810" cy="117151"/>
          </a:xfrm>
          <a:custGeom>
            <a:avLst/>
            <a:gdLst/>
            <a:ahLst/>
            <a:cxnLst>
              <a:cxn ang="0">
                <a:pos x="19" y="104"/>
              </a:cxn>
              <a:cxn ang="0">
                <a:pos x="408" y="104"/>
              </a:cxn>
              <a:cxn ang="0">
                <a:pos x="428" y="83"/>
              </a:cxn>
              <a:cxn ang="0">
                <a:pos x="428" y="21"/>
              </a:cxn>
              <a:cxn ang="0">
                <a:pos x="406" y="0"/>
              </a:cxn>
              <a:cxn ang="0">
                <a:pos x="21" y="0"/>
              </a:cxn>
              <a:cxn ang="0">
                <a:pos x="0" y="21"/>
              </a:cxn>
              <a:cxn ang="0">
                <a:pos x="0" y="83"/>
              </a:cxn>
              <a:cxn ang="0">
                <a:pos x="19" y="104"/>
              </a:cxn>
              <a:cxn ang="0">
                <a:pos x="12" y="21"/>
              </a:cxn>
              <a:cxn ang="0">
                <a:pos x="21" y="12"/>
              </a:cxn>
              <a:cxn ang="0">
                <a:pos x="406" y="12"/>
              </a:cxn>
              <a:cxn ang="0">
                <a:pos x="416" y="21"/>
              </a:cxn>
              <a:cxn ang="0">
                <a:pos x="416" y="83"/>
              </a:cxn>
              <a:cxn ang="0">
                <a:pos x="406" y="92"/>
              </a:cxn>
              <a:cxn ang="0">
                <a:pos x="21" y="92"/>
              </a:cxn>
              <a:cxn ang="0">
                <a:pos x="12" y="83"/>
              </a:cxn>
              <a:cxn ang="0">
                <a:pos x="12" y="21"/>
              </a:cxn>
            </a:cxnLst>
            <a:rect l="0" t="0" r="r" b="b"/>
            <a:pathLst>
              <a:path w="428" h="104">
                <a:moveTo>
                  <a:pt x="19" y="104"/>
                </a:moveTo>
                <a:cubicBezTo>
                  <a:pt x="408" y="104"/>
                  <a:pt x="408" y="104"/>
                  <a:pt x="408" y="104"/>
                </a:cubicBezTo>
                <a:cubicBezTo>
                  <a:pt x="419" y="103"/>
                  <a:pt x="428" y="94"/>
                  <a:pt x="428" y="83"/>
                </a:cubicBezTo>
                <a:cubicBezTo>
                  <a:pt x="428" y="21"/>
                  <a:pt x="428" y="21"/>
                  <a:pt x="428" y="21"/>
                </a:cubicBezTo>
                <a:cubicBezTo>
                  <a:pt x="428" y="9"/>
                  <a:pt x="418" y="0"/>
                  <a:pt x="406" y="0"/>
                </a:cubicBezTo>
                <a:cubicBezTo>
                  <a:pt x="21" y="0"/>
                  <a:pt x="21" y="0"/>
                  <a:pt x="21" y="0"/>
                </a:cubicBezTo>
                <a:cubicBezTo>
                  <a:pt x="9" y="0"/>
                  <a:pt x="0" y="9"/>
                  <a:pt x="0" y="21"/>
                </a:cubicBezTo>
                <a:cubicBezTo>
                  <a:pt x="0" y="83"/>
                  <a:pt x="0" y="83"/>
                  <a:pt x="0" y="83"/>
                </a:cubicBezTo>
                <a:cubicBezTo>
                  <a:pt x="0" y="94"/>
                  <a:pt x="8" y="103"/>
                  <a:pt x="19" y="104"/>
                </a:cubicBezTo>
                <a:close/>
                <a:moveTo>
                  <a:pt x="12" y="21"/>
                </a:moveTo>
                <a:cubicBezTo>
                  <a:pt x="12" y="16"/>
                  <a:pt x="16" y="12"/>
                  <a:pt x="21" y="12"/>
                </a:cubicBezTo>
                <a:cubicBezTo>
                  <a:pt x="406" y="12"/>
                  <a:pt x="406" y="12"/>
                  <a:pt x="406" y="12"/>
                </a:cubicBezTo>
                <a:cubicBezTo>
                  <a:pt x="411" y="12"/>
                  <a:pt x="416" y="16"/>
                  <a:pt x="416" y="21"/>
                </a:cubicBezTo>
                <a:cubicBezTo>
                  <a:pt x="416" y="83"/>
                  <a:pt x="416" y="83"/>
                  <a:pt x="416" y="83"/>
                </a:cubicBezTo>
                <a:cubicBezTo>
                  <a:pt x="416" y="88"/>
                  <a:pt x="411" y="92"/>
                  <a:pt x="406" y="92"/>
                </a:cubicBezTo>
                <a:cubicBezTo>
                  <a:pt x="21" y="92"/>
                  <a:pt x="21" y="92"/>
                  <a:pt x="21" y="92"/>
                </a:cubicBezTo>
                <a:cubicBezTo>
                  <a:pt x="16" y="92"/>
                  <a:pt x="12" y="88"/>
                  <a:pt x="12" y="83"/>
                </a:cubicBezTo>
                <a:lnTo>
                  <a:pt x="12" y="21"/>
                </a:lnTo>
                <a:close/>
              </a:path>
            </a:pathLst>
          </a:custGeom>
          <a:solidFill>
            <a:schemeClr val="bg1"/>
          </a:solidFill>
          <a:ln w="9525">
            <a:solidFill>
              <a:srgbClr val="0076B1"/>
            </a:solidFill>
            <a:round/>
            <a:headEnd/>
            <a:tailEnd/>
          </a:ln>
        </p:spPr>
        <p:txBody>
          <a:bodyPr vert="horz" wrap="square" lIns="91440" tIns="45720" rIns="91440" bIns="45720" numCol="1" anchor="t" anchorCtr="0" compatLnSpc="1">
            <a:prstTxWarp prst="textNoShape">
              <a:avLst/>
            </a:prstTxWarp>
          </a:bodyPr>
          <a:lstStyle/>
          <a:p>
            <a:pPr fontAlgn="ct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49" name="Freeform 34"/>
          <p:cNvSpPr>
            <a:spLocks noEditPoints="1"/>
          </p:cNvSpPr>
          <p:nvPr/>
        </p:nvSpPr>
        <p:spPr bwMode="auto">
          <a:xfrm>
            <a:off x="792257" y="4646264"/>
            <a:ext cx="48168" cy="55467"/>
          </a:xfrm>
          <a:custGeom>
            <a:avLst/>
            <a:gdLst/>
            <a:ahLst/>
            <a:cxnLst>
              <a:cxn ang="0">
                <a:pos x="25" y="49"/>
              </a:cxn>
              <a:cxn ang="0">
                <a:pos x="49" y="24"/>
              </a:cxn>
              <a:cxn ang="0">
                <a:pos x="25" y="0"/>
              </a:cxn>
              <a:cxn ang="0">
                <a:pos x="0" y="24"/>
              </a:cxn>
              <a:cxn ang="0">
                <a:pos x="25" y="49"/>
              </a:cxn>
              <a:cxn ang="0">
                <a:pos x="25" y="12"/>
              </a:cxn>
              <a:cxn ang="0">
                <a:pos x="37" y="24"/>
              </a:cxn>
              <a:cxn ang="0">
                <a:pos x="25" y="37"/>
              </a:cxn>
              <a:cxn ang="0">
                <a:pos x="12" y="24"/>
              </a:cxn>
              <a:cxn ang="0">
                <a:pos x="25" y="12"/>
              </a:cxn>
            </a:cxnLst>
            <a:rect l="0" t="0" r="r" b="b"/>
            <a:pathLst>
              <a:path w="49" h="49">
                <a:moveTo>
                  <a:pt x="25" y="49"/>
                </a:moveTo>
                <a:cubicBezTo>
                  <a:pt x="38" y="49"/>
                  <a:pt x="49" y="38"/>
                  <a:pt x="49" y="24"/>
                </a:cubicBezTo>
                <a:cubicBezTo>
                  <a:pt x="49" y="11"/>
                  <a:pt x="38" y="0"/>
                  <a:pt x="25" y="0"/>
                </a:cubicBezTo>
                <a:cubicBezTo>
                  <a:pt x="11" y="0"/>
                  <a:pt x="0" y="11"/>
                  <a:pt x="0" y="24"/>
                </a:cubicBezTo>
                <a:cubicBezTo>
                  <a:pt x="0" y="38"/>
                  <a:pt x="11" y="49"/>
                  <a:pt x="25" y="49"/>
                </a:cubicBezTo>
                <a:close/>
                <a:moveTo>
                  <a:pt x="25" y="12"/>
                </a:moveTo>
                <a:cubicBezTo>
                  <a:pt x="32" y="12"/>
                  <a:pt x="37" y="17"/>
                  <a:pt x="37" y="24"/>
                </a:cubicBezTo>
                <a:cubicBezTo>
                  <a:pt x="37" y="31"/>
                  <a:pt x="32" y="37"/>
                  <a:pt x="25" y="37"/>
                </a:cubicBezTo>
                <a:cubicBezTo>
                  <a:pt x="18" y="37"/>
                  <a:pt x="12" y="31"/>
                  <a:pt x="12" y="24"/>
                </a:cubicBezTo>
                <a:cubicBezTo>
                  <a:pt x="12" y="17"/>
                  <a:pt x="18" y="12"/>
                  <a:pt x="25" y="12"/>
                </a:cubicBezTo>
                <a:close/>
              </a:path>
            </a:pathLst>
          </a:custGeom>
          <a:solidFill>
            <a:schemeClr val="bg1"/>
          </a:solidFill>
          <a:ln w="9525">
            <a:solidFill>
              <a:srgbClr val="0076B1"/>
            </a:solidFill>
            <a:round/>
            <a:headEnd/>
            <a:tailEnd/>
          </a:ln>
        </p:spPr>
        <p:txBody>
          <a:bodyPr vert="horz" wrap="square" lIns="91440" tIns="45720" rIns="91440" bIns="45720" numCol="1" anchor="t" anchorCtr="0" compatLnSpc="1">
            <a:prstTxWarp prst="textNoShape">
              <a:avLst/>
            </a:prstTxWarp>
          </a:bodyPr>
          <a:lstStyle/>
          <a:p>
            <a:pPr fontAlgn="ct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50" name="Rectangle 35"/>
          <p:cNvSpPr>
            <a:spLocks noChangeArrowheads="1"/>
          </p:cNvSpPr>
          <p:nvPr/>
        </p:nvSpPr>
        <p:spPr bwMode="auto">
          <a:xfrm>
            <a:off x="1011090" y="4638136"/>
            <a:ext cx="11627" cy="70290"/>
          </a:xfrm>
          <a:prstGeom prst="rect">
            <a:avLst/>
          </a:prstGeom>
          <a:solidFill>
            <a:schemeClr val="bg1"/>
          </a:solidFill>
          <a:ln w="9525">
            <a:solidFill>
              <a:srgbClr val="0076B1"/>
            </a:solidFill>
            <a:miter lim="800000"/>
            <a:headEnd/>
            <a:tailEnd/>
          </a:ln>
        </p:spPr>
        <p:txBody>
          <a:bodyPr vert="horz" wrap="square" lIns="91440" tIns="45720" rIns="91440" bIns="45720" numCol="1" anchor="t" anchorCtr="0" compatLnSpc="1">
            <a:prstTxWarp prst="textNoShape">
              <a:avLst/>
            </a:prstTxWarp>
          </a:bodyPr>
          <a:lstStyle/>
          <a:p>
            <a:pPr fontAlgn="ct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51" name="Rectangle 36"/>
          <p:cNvSpPr>
            <a:spLocks noChangeArrowheads="1"/>
          </p:cNvSpPr>
          <p:nvPr/>
        </p:nvSpPr>
        <p:spPr bwMode="auto">
          <a:xfrm>
            <a:off x="1011090" y="4502813"/>
            <a:ext cx="11627" cy="71247"/>
          </a:xfrm>
          <a:prstGeom prst="rect">
            <a:avLst/>
          </a:prstGeom>
          <a:solidFill>
            <a:schemeClr val="bg1"/>
          </a:solidFill>
          <a:ln w="9525">
            <a:solidFill>
              <a:srgbClr val="0076B1"/>
            </a:solidFill>
            <a:miter lim="800000"/>
            <a:headEnd/>
            <a:tailEnd/>
          </a:ln>
        </p:spPr>
        <p:txBody>
          <a:bodyPr vert="horz" wrap="square" lIns="91440" tIns="45720" rIns="91440" bIns="45720" numCol="1" anchor="t" anchorCtr="0" compatLnSpc="1">
            <a:prstTxWarp prst="textNoShape">
              <a:avLst/>
            </a:prstTxWarp>
          </a:bodyPr>
          <a:lstStyle/>
          <a:p>
            <a:pPr fontAlgn="ct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52" name="Freeform 37"/>
          <p:cNvSpPr>
            <a:spLocks noEditPoints="1"/>
          </p:cNvSpPr>
          <p:nvPr/>
        </p:nvSpPr>
        <p:spPr bwMode="auto">
          <a:xfrm>
            <a:off x="792257" y="4510464"/>
            <a:ext cx="48168" cy="55467"/>
          </a:xfrm>
          <a:custGeom>
            <a:avLst/>
            <a:gdLst/>
            <a:ahLst/>
            <a:cxnLst>
              <a:cxn ang="0">
                <a:pos x="25" y="49"/>
              </a:cxn>
              <a:cxn ang="0">
                <a:pos x="49" y="24"/>
              </a:cxn>
              <a:cxn ang="0">
                <a:pos x="25" y="0"/>
              </a:cxn>
              <a:cxn ang="0">
                <a:pos x="0" y="24"/>
              </a:cxn>
              <a:cxn ang="0">
                <a:pos x="25" y="49"/>
              </a:cxn>
              <a:cxn ang="0">
                <a:pos x="25" y="12"/>
              </a:cxn>
              <a:cxn ang="0">
                <a:pos x="37" y="24"/>
              </a:cxn>
              <a:cxn ang="0">
                <a:pos x="25" y="37"/>
              </a:cxn>
              <a:cxn ang="0">
                <a:pos x="12" y="24"/>
              </a:cxn>
              <a:cxn ang="0">
                <a:pos x="25" y="12"/>
              </a:cxn>
            </a:cxnLst>
            <a:rect l="0" t="0" r="r" b="b"/>
            <a:pathLst>
              <a:path w="49" h="49">
                <a:moveTo>
                  <a:pt x="25" y="49"/>
                </a:moveTo>
                <a:cubicBezTo>
                  <a:pt x="38" y="49"/>
                  <a:pt x="49" y="38"/>
                  <a:pt x="49" y="24"/>
                </a:cubicBezTo>
                <a:cubicBezTo>
                  <a:pt x="49" y="11"/>
                  <a:pt x="38" y="0"/>
                  <a:pt x="25" y="0"/>
                </a:cubicBezTo>
                <a:cubicBezTo>
                  <a:pt x="11" y="0"/>
                  <a:pt x="0" y="11"/>
                  <a:pt x="0" y="24"/>
                </a:cubicBezTo>
                <a:cubicBezTo>
                  <a:pt x="0" y="38"/>
                  <a:pt x="11" y="49"/>
                  <a:pt x="25" y="49"/>
                </a:cubicBezTo>
                <a:close/>
                <a:moveTo>
                  <a:pt x="25" y="12"/>
                </a:moveTo>
                <a:cubicBezTo>
                  <a:pt x="32" y="12"/>
                  <a:pt x="37" y="18"/>
                  <a:pt x="37" y="24"/>
                </a:cubicBezTo>
                <a:cubicBezTo>
                  <a:pt x="37" y="31"/>
                  <a:pt x="32" y="37"/>
                  <a:pt x="25" y="37"/>
                </a:cubicBezTo>
                <a:cubicBezTo>
                  <a:pt x="18" y="37"/>
                  <a:pt x="12" y="31"/>
                  <a:pt x="12" y="24"/>
                </a:cubicBezTo>
                <a:cubicBezTo>
                  <a:pt x="12" y="18"/>
                  <a:pt x="18" y="12"/>
                  <a:pt x="25" y="12"/>
                </a:cubicBezTo>
                <a:close/>
              </a:path>
            </a:pathLst>
          </a:custGeom>
          <a:solidFill>
            <a:schemeClr val="bg1"/>
          </a:solidFill>
          <a:ln w="9525">
            <a:solidFill>
              <a:srgbClr val="0076B1"/>
            </a:solidFill>
            <a:round/>
            <a:headEnd/>
            <a:tailEnd/>
          </a:ln>
        </p:spPr>
        <p:txBody>
          <a:bodyPr vert="horz" wrap="square" lIns="91440" tIns="45720" rIns="91440" bIns="45720" numCol="1" anchor="t" anchorCtr="0" compatLnSpc="1">
            <a:prstTxWarp prst="textNoShape">
              <a:avLst/>
            </a:prstTxWarp>
          </a:bodyPr>
          <a:lstStyle/>
          <a:p>
            <a:pPr fontAlgn="ct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53" name="Rectangle 38"/>
          <p:cNvSpPr>
            <a:spLocks noChangeArrowheads="1"/>
          </p:cNvSpPr>
          <p:nvPr/>
        </p:nvSpPr>
        <p:spPr bwMode="auto">
          <a:xfrm>
            <a:off x="1105350" y="4638136"/>
            <a:ext cx="11627" cy="70290"/>
          </a:xfrm>
          <a:prstGeom prst="rect">
            <a:avLst/>
          </a:prstGeom>
          <a:solidFill>
            <a:schemeClr val="bg1"/>
          </a:solidFill>
          <a:ln w="9525">
            <a:solidFill>
              <a:srgbClr val="0076B1"/>
            </a:solidFill>
            <a:miter lim="800000"/>
            <a:headEnd/>
            <a:tailEnd/>
          </a:ln>
        </p:spPr>
        <p:txBody>
          <a:bodyPr vert="horz" wrap="square" lIns="91440" tIns="45720" rIns="91440" bIns="45720" numCol="1" anchor="t" anchorCtr="0" compatLnSpc="1">
            <a:prstTxWarp prst="textNoShape">
              <a:avLst/>
            </a:prstTxWarp>
          </a:bodyPr>
          <a:lstStyle/>
          <a:p>
            <a:pPr fontAlgn="ct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54" name="Freeform 39"/>
          <p:cNvSpPr>
            <a:spLocks noEditPoints="1"/>
          </p:cNvSpPr>
          <p:nvPr/>
        </p:nvSpPr>
        <p:spPr bwMode="auto">
          <a:xfrm>
            <a:off x="762775" y="4478905"/>
            <a:ext cx="419810" cy="118585"/>
          </a:xfrm>
          <a:custGeom>
            <a:avLst/>
            <a:gdLst/>
            <a:ahLst/>
            <a:cxnLst>
              <a:cxn ang="0">
                <a:pos x="21" y="105"/>
              </a:cxn>
              <a:cxn ang="0">
                <a:pos x="406" y="105"/>
              </a:cxn>
              <a:cxn ang="0">
                <a:pos x="428" y="84"/>
              </a:cxn>
              <a:cxn ang="0">
                <a:pos x="428" y="21"/>
              </a:cxn>
              <a:cxn ang="0">
                <a:pos x="406" y="0"/>
              </a:cxn>
              <a:cxn ang="0">
                <a:pos x="21" y="0"/>
              </a:cxn>
              <a:cxn ang="0">
                <a:pos x="0" y="21"/>
              </a:cxn>
              <a:cxn ang="0">
                <a:pos x="0" y="84"/>
              </a:cxn>
              <a:cxn ang="0">
                <a:pos x="21" y="105"/>
              </a:cxn>
              <a:cxn ang="0">
                <a:pos x="12" y="21"/>
              </a:cxn>
              <a:cxn ang="0">
                <a:pos x="21" y="12"/>
              </a:cxn>
              <a:cxn ang="0">
                <a:pos x="406" y="12"/>
              </a:cxn>
              <a:cxn ang="0">
                <a:pos x="416" y="21"/>
              </a:cxn>
              <a:cxn ang="0">
                <a:pos x="416" y="84"/>
              </a:cxn>
              <a:cxn ang="0">
                <a:pos x="406" y="93"/>
              </a:cxn>
              <a:cxn ang="0">
                <a:pos x="21" y="93"/>
              </a:cxn>
              <a:cxn ang="0">
                <a:pos x="12" y="84"/>
              </a:cxn>
              <a:cxn ang="0">
                <a:pos x="12" y="21"/>
              </a:cxn>
            </a:cxnLst>
            <a:rect l="0" t="0" r="r" b="b"/>
            <a:pathLst>
              <a:path w="428" h="105">
                <a:moveTo>
                  <a:pt x="21" y="105"/>
                </a:moveTo>
                <a:cubicBezTo>
                  <a:pt x="406" y="105"/>
                  <a:pt x="406" y="105"/>
                  <a:pt x="406" y="105"/>
                </a:cubicBezTo>
                <a:cubicBezTo>
                  <a:pt x="418" y="105"/>
                  <a:pt x="428" y="95"/>
                  <a:pt x="428" y="84"/>
                </a:cubicBezTo>
                <a:cubicBezTo>
                  <a:pt x="428" y="21"/>
                  <a:pt x="428" y="21"/>
                  <a:pt x="428" y="21"/>
                </a:cubicBezTo>
                <a:cubicBezTo>
                  <a:pt x="428" y="10"/>
                  <a:pt x="418" y="0"/>
                  <a:pt x="406" y="0"/>
                </a:cubicBezTo>
                <a:cubicBezTo>
                  <a:pt x="21" y="0"/>
                  <a:pt x="21" y="0"/>
                  <a:pt x="21" y="0"/>
                </a:cubicBezTo>
                <a:cubicBezTo>
                  <a:pt x="9" y="0"/>
                  <a:pt x="0" y="10"/>
                  <a:pt x="0" y="21"/>
                </a:cubicBezTo>
                <a:cubicBezTo>
                  <a:pt x="0" y="84"/>
                  <a:pt x="0" y="84"/>
                  <a:pt x="0" y="84"/>
                </a:cubicBezTo>
                <a:cubicBezTo>
                  <a:pt x="0" y="95"/>
                  <a:pt x="9" y="105"/>
                  <a:pt x="21" y="105"/>
                </a:cubicBezTo>
                <a:close/>
                <a:moveTo>
                  <a:pt x="12" y="21"/>
                </a:moveTo>
                <a:cubicBezTo>
                  <a:pt x="12" y="16"/>
                  <a:pt x="16" y="12"/>
                  <a:pt x="21" y="12"/>
                </a:cubicBezTo>
                <a:cubicBezTo>
                  <a:pt x="406" y="12"/>
                  <a:pt x="406" y="12"/>
                  <a:pt x="406" y="12"/>
                </a:cubicBezTo>
                <a:cubicBezTo>
                  <a:pt x="411" y="12"/>
                  <a:pt x="416" y="16"/>
                  <a:pt x="416" y="21"/>
                </a:cubicBezTo>
                <a:cubicBezTo>
                  <a:pt x="416" y="84"/>
                  <a:pt x="416" y="84"/>
                  <a:pt x="416" y="84"/>
                </a:cubicBezTo>
                <a:cubicBezTo>
                  <a:pt x="416" y="89"/>
                  <a:pt x="411" y="93"/>
                  <a:pt x="406" y="93"/>
                </a:cubicBezTo>
                <a:cubicBezTo>
                  <a:pt x="21" y="93"/>
                  <a:pt x="21" y="93"/>
                  <a:pt x="21" y="93"/>
                </a:cubicBezTo>
                <a:cubicBezTo>
                  <a:pt x="16" y="93"/>
                  <a:pt x="12" y="89"/>
                  <a:pt x="12" y="84"/>
                </a:cubicBezTo>
                <a:lnTo>
                  <a:pt x="12" y="21"/>
                </a:lnTo>
                <a:close/>
              </a:path>
            </a:pathLst>
          </a:custGeom>
          <a:solidFill>
            <a:schemeClr val="bg1"/>
          </a:solidFill>
          <a:ln w="9525">
            <a:solidFill>
              <a:srgbClr val="0076B1"/>
            </a:solidFill>
            <a:round/>
            <a:headEnd/>
            <a:tailEnd/>
          </a:ln>
        </p:spPr>
        <p:txBody>
          <a:bodyPr vert="horz" wrap="square" lIns="91440" tIns="45720" rIns="91440" bIns="45720" numCol="1" anchor="t" anchorCtr="0" compatLnSpc="1">
            <a:prstTxWarp prst="textNoShape">
              <a:avLst/>
            </a:prstTxWarp>
          </a:bodyPr>
          <a:lstStyle/>
          <a:p>
            <a:pPr fontAlgn="ct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55" name="Rectangle 40"/>
          <p:cNvSpPr>
            <a:spLocks noChangeArrowheads="1"/>
          </p:cNvSpPr>
          <p:nvPr/>
        </p:nvSpPr>
        <p:spPr bwMode="auto">
          <a:xfrm>
            <a:off x="1136493" y="4638136"/>
            <a:ext cx="12042" cy="70290"/>
          </a:xfrm>
          <a:prstGeom prst="rect">
            <a:avLst/>
          </a:prstGeom>
          <a:solidFill>
            <a:schemeClr val="bg1"/>
          </a:solidFill>
          <a:ln w="9525">
            <a:solidFill>
              <a:srgbClr val="0076B1"/>
            </a:solidFill>
            <a:miter lim="800000"/>
            <a:headEnd/>
            <a:tailEnd/>
          </a:ln>
        </p:spPr>
        <p:txBody>
          <a:bodyPr vert="horz" wrap="square" lIns="91440" tIns="45720" rIns="91440" bIns="45720" numCol="1" anchor="t" anchorCtr="0" compatLnSpc="1">
            <a:prstTxWarp prst="textNoShape">
              <a:avLst/>
            </a:prstTxWarp>
          </a:bodyPr>
          <a:lstStyle/>
          <a:p>
            <a:pPr fontAlgn="ct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56" name="Rectangle 750"/>
          <p:cNvSpPr>
            <a:spLocks noChangeArrowheads="1"/>
          </p:cNvSpPr>
          <p:nvPr/>
        </p:nvSpPr>
        <p:spPr bwMode="auto">
          <a:xfrm>
            <a:off x="950746" y="2929739"/>
            <a:ext cx="6471" cy="131155"/>
          </a:xfrm>
          <a:prstGeom prst="rect">
            <a:avLst/>
          </a:prstGeom>
          <a:solidFill>
            <a:schemeClr val="bg1"/>
          </a:solidFill>
          <a:ln w="3175">
            <a:solidFill>
              <a:srgbClr val="0076B1"/>
            </a:solidFill>
            <a:miter lim="800000"/>
            <a:headEnd/>
            <a:tailEnd/>
          </a:ln>
        </p:spPr>
        <p:txBody>
          <a:bodyPr vert="horz" wrap="square" lIns="91440" tIns="45720" rIns="91440" bIns="45720" numCol="1" anchor="t" anchorCtr="0" compatLnSpc="1">
            <a:prstTxWarp prst="textNoShape">
              <a:avLst/>
            </a:prstTxWarp>
          </a:bodyPr>
          <a:lstStyle/>
          <a:p>
            <a:pPr fontAlgn="ctr"/>
            <a:endParaRPr lang="en-US" altLang="zh-CN" sz="8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57" name="Rectangle 751"/>
          <p:cNvSpPr>
            <a:spLocks noChangeArrowheads="1"/>
          </p:cNvSpPr>
          <p:nvPr/>
        </p:nvSpPr>
        <p:spPr bwMode="auto">
          <a:xfrm>
            <a:off x="950746" y="3093682"/>
            <a:ext cx="6471" cy="38751"/>
          </a:xfrm>
          <a:prstGeom prst="rect">
            <a:avLst/>
          </a:prstGeom>
          <a:solidFill>
            <a:schemeClr val="bg1"/>
          </a:solidFill>
          <a:ln w="3175">
            <a:solidFill>
              <a:srgbClr val="0076B1"/>
            </a:solidFill>
            <a:miter lim="800000"/>
            <a:headEnd/>
            <a:tailEnd/>
          </a:ln>
        </p:spPr>
        <p:txBody>
          <a:bodyPr vert="horz" wrap="square" lIns="91440" tIns="45720" rIns="91440" bIns="45720" numCol="1" anchor="t" anchorCtr="0" compatLnSpc="1">
            <a:prstTxWarp prst="textNoShape">
              <a:avLst/>
            </a:prstTxWarp>
          </a:bodyPr>
          <a:lstStyle/>
          <a:p>
            <a:pPr fontAlgn="ctr"/>
            <a:endParaRPr lang="en-US" altLang="zh-CN" sz="8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58" name="Freeform 752"/>
          <p:cNvSpPr>
            <a:spLocks noEditPoints="1"/>
          </p:cNvSpPr>
          <p:nvPr/>
        </p:nvSpPr>
        <p:spPr bwMode="auto">
          <a:xfrm>
            <a:off x="931332" y="3057913"/>
            <a:ext cx="44653" cy="35770"/>
          </a:xfrm>
          <a:custGeom>
            <a:avLst/>
            <a:gdLst/>
            <a:ahLst/>
            <a:cxnLst>
              <a:cxn ang="0">
                <a:pos x="69" y="48"/>
              </a:cxn>
              <a:cxn ang="0">
                <a:pos x="0" y="48"/>
              </a:cxn>
              <a:cxn ang="0">
                <a:pos x="0" y="0"/>
              </a:cxn>
              <a:cxn ang="0">
                <a:pos x="69" y="0"/>
              </a:cxn>
              <a:cxn ang="0">
                <a:pos x="69" y="48"/>
              </a:cxn>
              <a:cxn ang="0">
                <a:pos x="8" y="40"/>
              </a:cxn>
              <a:cxn ang="0">
                <a:pos x="61" y="40"/>
              </a:cxn>
              <a:cxn ang="0">
                <a:pos x="61" y="8"/>
              </a:cxn>
              <a:cxn ang="0">
                <a:pos x="8" y="8"/>
              </a:cxn>
              <a:cxn ang="0">
                <a:pos x="8" y="40"/>
              </a:cxn>
            </a:cxnLst>
            <a:rect l="0" t="0" r="r" b="b"/>
            <a:pathLst>
              <a:path w="69" h="48">
                <a:moveTo>
                  <a:pt x="69" y="48"/>
                </a:moveTo>
                <a:lnTo>
                  <a:pt x="0" y="48"/>
                </a:lnTo>
                <a:lnTo>
                  <a:pt x="0" y="0"/>
                </a:lnTo>
                <a:lnTo>
                  <a:pt x="69" y="0"/>
                </a:lnTo>
                <a:lnTo>
                  <a:pt x="69" y="48"/>
                </a:lnTo>
                <a:close/>
                <a:moveTo>
                  <a:pt x="8" y="40"/>
                </a:moveTo>
                <a:lnTo>
                  <a:pt x="61" y="40"/>
                </a:lnTo>
                <a:lnTo>
                  <a:pt x="61" y="8"/>
                </a:lnTo>
                <a:lnTo>
                  <a:pt x="8" y="8"/>
                </a:lnTo>
                <a:lnTo>
                  <a:pt x="8" y="40"/>
                </a:lnTo>
                <a:close/>
              </a:path>
            </a:pathLst>
          </a:custGeom>
          <a:solidFill>
            <a:schemeClr val="bg1"/>
          </a:solidFill>
          <a:ln w="3175">
            <a:solidFill>
              <a:srgbClr val="0076B1"/>
            </a:solidFill>
            <a:round/>
            <a:headEnd/>
            <a:tailEnd/>
          </a:ln>
        </p:spPr>
        <p:txBody>
          <a:bodyPr vert="horz" wrap="square" lIns="91440" tIns="45720" rIns="91440" bIns="45720" numCol="1" anchor="t" anchorCtr="0" compatLnSpc="1">
            <a:prstTxWarp prst="textNoShape">
              <a:avLst/>
            </a:prstTxWarp>
          </a:bodyPr>
          <a:lstStyle/>
          <a:p>
            <a:pPr fontAlgn="ctr"/>
            <a:endParaRPr lang="en-US" altLang="zh-CN" sz="8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59" name="Rectangle 753"/>
          <p:cNvSpPr>
            <a:spLocks noChangeArrowheads="1"/>
          </p:cNvSpPr>
          <p:nvPr/>
        </p:nvSpPr>
        <p:spPr bwMode="auto">
          <a:xfrm>
            <a:off x="1071761" y="2929739"/>
            <a:ext cx="5177" cy="131155"/>
          </a:xfrm>
          <a:prstGeom prst="rect">
            <a:avLst/>
          </a:prstGeom>
          <a:solidFill>
            <a:schemeClr val="bg1"/>
          </a:solidFill>
          <a:ln w="3175">
            <a:solidFill>
              <a:srgbClr val="0076B1"/>
            </a:solidFill>
            <a:miter lim="800000"/>
            <a:headEnd/>
            <a:tailEnd/>
          </a:ln>
        </p:spPr>
        <p:txBody>
          <a:bodyPr vert="horz" wrap="square" lIns="91440" tIns="45720" rIns="91440" bIns="45720" numCol="1" anchor="t" anchorCtr="0" compatLnSpc="1">
            <a:prstTxWarp prst="textNoShape">
              <a:avLst/>
            </a:prstTxWarp>
          </a:bodyPr>
          <a:lstStyle/>
          <a:p>
            <a:pPr fontAlgn="ctr"/>
            <a:endParaRPr lang="en-US" altLang="zh-CN" sz="8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60" name="Rectangle 754"/>
          <p:cNvSpPr>
            <a:spLocks noChangeArrowheads="1"/>
          </p:cNvSpPr>
          <p:nvPr/>
        </p:nvSpPr>
        <p:spPr bwMode="auto">
          <a:xfrm>
            <a:off x="1071761" y="3093682"/>
            <a:ext cx="5177" cy="38751"/>
          </a:xfrm>
          <a:prstGeom prst="rect">
            <a:avLst/>
          </a:prstGeom>
          <a:solidFill>
            <a:schemeClr val="bg1"/>
          </a:solidFill>
          <a:ln w="3175">
            <a:solidFill>
              <a:srgbClr val="0076B1"/>
            </a:solidFill>
            <a:miter lim="800000"/>
            <a:headEnd/>
            <a:tailEnd/>
          </a:ln>
        </p:spPr>
        <p:txBody>
          <a:bodyPr vert="horz" wrap="square" lIns="91440" tIns="45720" rIns="91440" bIns="45720" numCol="1" anchor="t" anchorCtr="0" compatLnSpc="1">
            <a:prstTxWarp prst="textNoShape">
              <a:avLst/>
            </a:prstTxWarp>
          </a:bodyPr>
          <a:lstStyle/>
          <a:p>
            <a:pPr fontAlgn="ctr"/>
            <a:endParaRPr lang="en-US" altLang="zh-CN" sz="8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61" name="Freeform 755"/>
          <p:cNvSpPr>
            <a:spLocks noEditPoints="1"/>
          </p:cNvSpPr>
          <p:nvPr/>
        </p:nvSpPr>
        <p:spPr bwMode="auto">
          <a:xfrm>
            <a:off x="1051700" y="3057913"/>
            <a:ext cx="44653" cy="35770"/>
          </a:xfrm>
          <a:custGeom>
            <a:avLst/>
            <a:gdLst/>
            <a:ahLst/>
            <a:cxnLst>
              <a:cxn ang="0">
                <a:pos x="69" y="48"/>
              </a:cxn>
              <a:cxn ang="0">
                <a:pos x="0" y="48"/>
              </a:cxn>
              <a:cxn ang="0">
                <a:pos x="0" y="0"/>
              </a:cxn>
              <a:cxn ang="0">
                <a:pos x="69" y="0"/>
              </a:cxn>
              <a:cxn ang="0">
                <a:pos x="69" y="48"/>
              </a:cxn>
              <a:cxn ang="0">
                <a:pos x="8" y="40"/>
              </a:cxn>
              <a:cxn ang="0">
                <a:pos x="61" y="40"/>
              </a:cxn>
              <a:cxn ang="0">
                <a:pos x="61" y="8"/>
              </a:cxn>
              <a:cxn ang="0">
                <a:pos x="8" y="8"/>
              </a:cxn>
              <a:cxn ang="0">
                <a:pos x="8" y="40"/>
              </a:cxn>
            </a:cxnLst>
            <a:rect l="0" t="0" r="r" b="b"/>
            <a:pathLst>
              <a:path w="69" h="48">
                <a:moveTo>
                  <a:pt x="69" y="48"/>
                </a:moveTo>
                <a:lnTo>
                  <a:pt x="0" y="48"/>
                </a:lnTo>
                <a:lnTo>
                  <a:pt x="0" y="0"/>
                </a:lnTo>
                <a:lnTo>
                  <a:pt x="69" y="0"/>
                </a:lnTo>
                <a:lnTo>
                  <a:pt x="69" y="48"/>
                </a:lnTo>
                <a:close/>
                <a:moveTo>
                  <a:pt x="8" y="40"/>
                </a:moveTo>
                <a:lnTo>
                  <a:pt x="61" y="40"/>
                </a:lnTo>
                <a:lnTo>
                  <a:pt x="61" y="8"/>
                </a:lnTo>
                <a:lnTo>
                  <a:pt x="8" y="8"/>
                </a:lnTo>
                <a:lnTo>
                  <a:pt x="8" y="40"/>
                </a:lnTo>
                <a:close/>
              </a:path>
            </a:pathLst>
          </a:custGeom>
          <a:solidFill>
            <a:schemeClr val="bg1"/>
          </a:solidFill>
          <a:ln w="3175">
            <a:solidFill>
              <a:srgbClr val="0076B1"/>
            </a:solidFill>
            <a:round/>
            <a:headEnd/>
            <a:tailEnd/>
          </a:ln>
        </p:spPr>
        <p:txBody>
          <a:bodyPr vert="horz" wrap="square" lIns="91440" tIns="45720" rIns="91440" bIns="45720" numCol="1" anchor="t" anchorCtr="0" compatLnSpc="1">
            <a:prstTxWarp prst="textNoShape">
              <a:avLst/>
            </a:prstTxWarp>
          </a:bodyPr>
          <a:lstStyle/>
          <a:p>
            <a:pPr fontAlgn="ctr"/>
            <a:endParaRPr lang="en-US" altLang="zh-CN" sz="8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62" name="Rectangle 756"/>
          <p:cNvSpPr>
            <a:spLocks noChangeArrowheads="1"/>
          </p:cNvSpPr>
          <p:nvPr/>
        </p:nvSpPr>
        <p:spPr bwMode="auto">
          <a:xfrm>
            <a:off x="1010930" y="2929739"/>
            <a:ext cx="5824" cy="48438"/>
          </a:xfrm>
          <a:prstGeom prst="rect">
            <a:avLst/>
          </a:prstGeom>
          <a:solidFill>
            <a:schemeClr val="bg1"/>
          </a:solidFill>
          <a:ln w="3175">
            <a:solidFill>
              <a:srgbClr val="0076B1"/>
            </a:solidFill>
            <a:miter lim="800000"/>
            <a:headEnd/>
            <a:tailEnd/>
          </a:ln>
        </p:spPr>
        <p:txBody>
          <a:bodyPr vert="horz" wrap="square" lIns="91440" tIns="45720" rIns="91440" bIns="45720" numCol="1" anchor="t" anchorCtr="0" compatLnSpc="1">
            <a:prstTxWarp prst="textNoShape">
              <a:avLst/>
            </a:prstTxWarp>
          </a:bodyPr>
          <a:lstStyle/>
          <a:p>
            <a:pPr fontAlgn="ctr"/>
            <a:endParaRPr lang="en-US" altLang="zh-CN" sz="8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63" name="Rectangle 757"/>
          <p:cNvSpPr>
            <a:spLocks noChangeArrowheads="1"/>
          </p:cNvSpPr>
          <p:nvPr/>
        </p:nvSpPr>
        <p:spPr bwMode="auto">
          <a:xfrm>
            <a:off x="1010930" y="3009475"/>
            <a:ext cx="5824" cy="122958"/>
          </a:xfrm>
          <a:prstGeom prst="rect">
            <a:avLst/>
          </a:prstGeom>
          <a:solidFill>
            <a:schemeClr val="bg1"/>
          </a:solidFill>
          <a:ln w="3175">
            <a:solidFill>
              <a:srgbClr val="0076B1"/>
            </a:solidFill>
            <a:miter lim="800000"/>
            <a:headEnd/>
            <a:tailEnd/>
          </a:ln>
        </p:spPr>
        <p:txBody>
          <a:bodyPr vert="horz" wrap="square" lIns="91440" tIns="45720" rIns="91440" bIns="45720" numCol="1" anchor="t" anchorCtr="0" compatLnSpc="1">
            <a:prstTxWarp prst="textNoShape">
              <a:avLst/>
            </a:prstTxWarp>
          </a:bodyPr>
          <a:lstStyle/>
          <a:p>
            <a:pPr fontAlgn="ctr"/>
            <a:endParaRPr lang="en-US" altLang="zh-CN" sz="8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64" name="Freeform 758"/>
          <p:cNvSpPr>
            <a:spLocks noEditPoints="1"/>
          </p:cNvSpPr>
          <p:nvPr/>
        </p:nvSpPr>
        <p:spPr bwMode="auto">
          <a:xfrm>
            <a:off x="992163" y="2975195"/>
            <a:ext cx="44653" cy="35025"/>
          </a:xfrm>
          <a:custGeom>
            <a:avLst/>
            <a:gdLst/>
            <a:ahLst/>
            <a:cxnLst>
              <a:cxn ang="0">
                <a:pos x="69" y="47"/>
              </a:cxn>
              <a:cxn ang="0">
                <a:pos x="0" y="47"/>
              </a:cxn>
              <a:cxn ang="0">
                <a:pos x="0" y="0"/>
              </a:cxn>
              <a:cxn ang="0">
                <a:pos x="69" y="0"/>
              </a:cxn>
              <a:cxn ang="0">
                <a:pos x="69" y="47"/>
              </a:cxn>
              <a:cxn ang="0">
                <a:pos x="8" y="39"/>
              </a:cxn>
              <a:cxn ang="0">
                <a:pos x="59" y="39"/>
              </a:cxn>
              <a:cxn ang="0">
                <a:pos x="59" y="8"/>
              </a:cxn>
              <a:cxn ang="0">
                <a:pos x="8" y="8"/>
              </a:cxn>
              <a:cxn ang="0">
                <a:pos x="8" y="39"/>
              </a:cxn>
            </a:cxnLst>
            <a:rect l="0" t="0" r="r" b="b"/>
            <a:pathLst>
              <a:path w="69" h="47">
                <a:moveTo>
                  <a:pt x="69" y="47"/>
                </a:moveTo>
                <a:lnTo>
                  <a:pt x="0" y="47"/>
                </a:lnTo>
                <a:lnTo>
                  <a:pt x="0" y="0"/>
                </a:lnTo>
                <a:lnTo>
                  <a:pt x="69" y="0"/>
                </a:lnTo>
                <a:lnTo>
                  <a:pt x="69" y="47"/>
                </a:lnTo>
                <a:close/>
                <a:moveTo>
                  <a:pt x="8" y="39"/>
                </a:moveTo>
                <a:lnTo>
                  <a:pt x="59" y="39"/>
                </a:lnTo>
                <a:lnTo>
                  <a:pt x="59" y="8"/>
                </a:lnTo>
                <a:lnTo>
                  <a:pt x="8" y="8"/>
                </a:lnTo>
                <a:lnTo>
                  <a:pt x="8" y="39"/>
                </a:lnTo>
                <a:close/>
              </a:path>
            </a:pathLst>
          </a:custGeom>
          <a:solidFill>
            <a:schemeClr val="bg1"/>
          </a:solidFill>
          <a:ln w="3175">
            <a:solidFill>
              <a:srgbClr val="0076B1"/>
            </a:solidFill>
            <a:round/>
            <a:headEnd/>
            <a:tailEnd/>
          </a:ln>
        </p:spPr>
        <p:txBody>
          <a:bodyPr vert="horz" wrap="square" lIns="91440" tIns="45720" rIns="91440" bIns="45720" numCol="1" anchor="t" anchorCtr="0" compatLnSpc="1">
            <a:prstTxWarp prst="textNoShape">
              <a:avLst/>
            </a:prstTxWarp>
          </a:bodyPr>
          <a:lstStyle/>
          <a:p>
            <a:pPr fontAlgn="ctr"/>
            <a:endParaRPr lang="en-US" altLang="zh-CN" sz="8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65" name="Freeform 915"/>
          <p:cNvSpPr>
            <a:spLocks noEditPoints="1"/>
          </p:cNvSpPr>
          <p:nvPr/>
        </p:nvSpPr>
        <p:spPr bwMode="auto">
          <a:xfrm>
            <a:off x="751428" y="2812370"/>
            <a:ext cx="460762" cy="304042"/>
          </a:xfrm>
          <a:custGeom>
            <a:avLst/>
            <a:gdLst/>
            <a:ahLst/>
            <a:cxnLst>
              <a:cxn ang="0">
                <a:pos x="590" y="396"/>
              </a:cxn>
              <a:cxn ang="0">
                <a:pos x="658" y="365"/>
              </a:cxn>
              <a:cxn ang="0">
                <a:pos x="699" y="311"/>
              </a:cxn>
              <a:cxn ang="0">
                <a:pos x="702" y="260"/>
              </a:cxn>
              <a:cxn ang="0">
                <a:pos x="676" y="209"/>
              </a:cxn>
              <a:cxn ang="0">
                <a:pos x="621" y="171"/>
              </a:cxn>
              <a:cxn ang="0">
                <a:pos x="589" y="119"/>
              </a:cxn>
              <a:cxn ang="0">
                <a:pos x="536" y="66"/>
              </a:cxn>
              <a:cxn ang="0">
                <a:pos x="474" y="42"/>
              </a:cxn>
              <a:cxn ang="0">
                <a:pos x="388" y="43"/>
              </a:cxn>
              <a:cxn ang="0">
                <a:pos x="313" y="81"/>
              </a:cxn>
              <a:cxn ang="0">
                <a:pos x="275" y="132"/>
              </a:cxn>
              <a:cxn ang="0">
                <a:pos x="224" y="168"/>
              </a:cxn>
              <a:cxn ang="0">
                <a:pos x="168" y="203"/>
              </a:cxn>
              <a:cxn ang="0">
                <a:pos x="138" y="250"/>
              </a:cxn>
              <a:cxn ang="0">
                <a:pos x="140" y="311"/>
              </a:cxn>
              <a:cxn ang="0">
                <a:pos x="173" y="360"/>
              </a:cxn>
              <a:cxn ang="0">
                <a:pos x="237" y="393"/>
              </a:cxn>
              <a:cxn ang="0">
                <a:pos x="216" y="395"/>
              </a:cxn>
              <a:cxn ang="0">
                <a:pos x="155" y="354"/>
              </a:cxn>
              <a:cxn ang="0">
                <a:pos x="129" y="303"/>
              </a:cxn>
              <a:cxn ang="0">
                <a:pos x="134" y="237"/>
              </a:cxn>
              <a:cxn ang="0">
                <a:pos x="170" y="188"/>
              </a:cxn>
              <a:cxn ang="0">
                <a:pos x="235" y="157"/>
              </a:cxn>
              <a:cxn ang="0">
                <a:pos x="273" y="117"/>
              </a:cxn>
              <a:cxn ang="0">
                <a:pos x="319" y="66"/>
              </a:cxn>
              <a:cxn ang="0">
                <a:pos x="403" y="32"/>
              </a:cxn>
              <a:cxn ang="0">
                <a:pos x="475" y="33"/>
              </a:cxn>
              <a:cxn ang="0">
                <a:pos x="541" y="60"/>
              </a:cxn>
              <a:cxn ang="0">
                <a:pos x="592" y="109"/>
              </a:cxn>
              <a:cxn ang="0">
                <a:pos x="612" y="158"/>
              </a:cxn>
              <a:cxn ang="0">
                <a:pos x="667" y="188"/>
              </a:cxn>
              <a:cxn ang="0">
                <a:pos x="704" y="239"/>
              </a:cxn>
              <a:cxn ang="0">
                <a:pos x="712" y="291"/>
              </a:cxn>
              <a:cxn ang="0">
                <a:pos x="682" y="355"/>
              </a:cxn>
              <a:cxn ang="0">
                <a:pos x="618" y="396"/>
              </a:cxn>
              <a:cxn ang="0">
                <a:pos x="119" y="341"/>
              </a:cxn>
              <a:cxn ang="0">
                <a:pos x="69" y="326"/>
              </a:cxn>
              <a:cxn ang="0">
                <a:pos x="19" y="283"/>
              </a:cxn>
              <a:cxn ang="0">
                <a:pos x="0" y="230"/>
              </a:cxn>
              <a:cxn ang="0">
                <a:pos x="12" y="176"/>
              </a:cxn>
              <a:cxn ang="0">
                <a:pos x="56" y="130"/>
              </a:cxn>
              <a:cxn ang="0">
                <a:pos x="112" y="107"/>
              </a:cxn>
              <a:cxn ang="0">
                <a:pos x="148" y="45"/>
              </a:cxn>
              <a:cxn ang="0">
                <a:pos x="212" y="7"/>
              </a:cxn>
              <a:cxn ang="0">
                <a:pos x="298" y="5"/>
              </a:cxn>
              <a:cxn ang="0">
                <a:pos x="301" y="15"/>
              </a:cxn>
              <a:cxn ang="0">
                <a:pos x="221" y="14"/>
              </a:cxn>
              <a:cxn ang="0">
                <a:pos x="158" y="46"/>
              </a:cxn>
              <a:cxn ang="0">
                <a:pos x="122" y="104"/>
              </a:cxn>
              <a:cxn ang="0">
                <a:pos x="74" y="129"/>
              </a:cxn>
              <a:cxn ang="0">
                <a:pos x="27" y="168"/>
              </a:cxn>
              <a:cxn ang="0">
                <a:pos x="10" y="219"/>
              </a:cxn>
              <a:cxn ang="0">
                <a:pos x="20" y="268"/>
              </a:cxn>
              <a:cxn ang="0">
                <a:pos x="65" y="314"/>
              </a:cxn>
              <a:cxn ang="0">
                <a:pos x="124" y="331"/>
              </a:cxn>
            </a:cxnLst>
            <a:rect l="0" t="0" r="r" b="b"/>
            <a:pathLst>
              <a:path w="712" h="408">
                <a:moveTo>
                  <a:pt x="577" y="408"/>
                </a:moveTo>
                <a:lnTo>
                  <a:pt x="561" y="408"/>
                </a:lnTo>
                <a:lnTo>
                  <a:pt x="561" y="398"/>
                </a:lnTo>
                <a:lnTo>
                  <a:pt x="574" y="398"/>
                </a:lnTo>
                <a:lnTo>
                  <a:pt x="575" y="398"/>
                </a:lnTo>
                <a:lnTo>
                  <a:pt x="590" y="396"/>
                </a:lnTo>
                <a:lnTo>
                  <a:pt x="603" y="393"/>
                </a:lnTo>
                <a:lnTo>
                  <a:pt x="615" y="388"/>
                </a:lnTo>
                <a:lnTo>
                  <a:pt x="626" y="385"/>
                </a:lnTo>
                <a:lnTo>
                  <a:pt x="638" y="378"/>
                </a:lnTo>
                <a:lnTo>
                  <a:pt x="648" y="373"/>
                </a:lnTo>
                <a:lnTo>
                  <a:pt x="658" y="365"/>
                </a:lnTo>
                <a:lnTo>
                  <a:pt x="667" y="359"/>
                </a:lnTo>
                <a:lnTo>
                  <a:pt x="676" y="350"/>
                </a:lnTo>
                <a:lnTo>
                  <a:pt x="682" y="341"/>
                </a:lnTo>
                <a:lnTo>
                  <a:pt x="689" y="331"/>
                </a:lnTo>
                <a:lnTo>
                  <a:pt x="694" y="321"/>
                </a:lnTo>
                <a:lnTo>
                  <a:pt x="699" y="311"/>
                </a:lnTo>
                <a:lnTo>
                  <a:pt x="700" y="301"/>
                </a:lnTo>
                <a:lnTo>
                  <a:pt x="704" y="290"/>
                </a:lnTo>
                <a:lnTo>
                  <a:pt x="704" y="285"/>
                </a:lnTo>
                <a:lnTo>
                  <a:pt x="704" y="278"/>
                </a:lnTo>
                <a:lnTo>
                  <a:pt x="704" y="268"/>
                </a:lnTo>
                <a:lnTo>
                  <a:pt x="702" y="260"/>
                </a:lnTo>
                <a:lnTo>
                  <a:pt x="699" y="250"/>
                </a:lnTo>
                <a:lnTo>
                  <a:pt x="695" y="242"/>
                </a:lnTo>
                <a:lnTo>
                  <a:pt x="692" y="232"/>
                </a:lnTo>
                <a:lnTo>
                  <a:pt x="687" y="224"/>
                </a:lnTo>
                <a:lnTo>
                  <a:pt x="682" y="216"/>
                </a:lnTo>
                <a:lnTo>
                  <a:pt x="676" y="209"/>
                </a:lnTo>
                <a:lnTo>
                  <a:pt x="669" y="201"/>
                </a:lnTo>
                <a:lnTo>
                  <a:pt x="663" y="194"/>
                </a:lnTo>
                <a:lnTo>
                  <a:pt x="654" y="188"/>
                </a:lnTo>
                <a:lnTo>
                  <a:pt x="646" y="183"/>
                </a:lnTo>
                <a:lnTo>
                  <a:pt x="631" y="175"/>
                </a:lnTo>
                <a:lnTo>
                  <a:pt x="621" y="171"/>
                </a:lnTo>
                <a:lnTo>
                  <a:pt x="612" y="166"/>
                </a:lnTo>
                <a:lnTo>
                  <a:pt x="603" y="165"/>
                </a:lnTo>
                <a:lnTo>
                  <a:pt x="602" y="155"/>
                </a:lnTo>
                <a:lnTo>
                  <a:pt x="598" y="143"/>
                </a:lnTo>
                <a:lnTo>
                  <a:pt x="594" y="130"/>
                </a:lnTo>
                <a:lnTo>
                  <a:pt x="589" y="119"/>
                </a:lnTo>
                <a:lnTo>
                  <a:pt x="580" y="107"/>
                </a:lnTo>
                <a:lnTo>
                  <a:pt x="577" y="102"/>
                </a:lnTo>
                <a:lnTo>
                  <a:pt x="567" y="92"/>
                </a:lnTo>
                <a:lnTo>
                  <a:pt x="559" y="83"/>
                </a:lnTo>
                <a:lnTo>
                  <a:pt x="548" y="74"/>
                </a:lnTo>
                <a:lnTo>
                  <a:pt x="536" y="66"/>
                </a:lnTo>
                <a:lnTo>
                  <a:pt x="529" y="63"/>
                </a:lnTo>
                <a:lnTo>
                  <a:pt x="516" y="56"/>
                </a:lnTo>
                <a:lnTo>
                  <a:pt x="503" y="50"/>
                </a:lnTo>
                <a:lnTo>
                  <a:pt x="488" y="46"/>
                </a:lnTo>
                <a:lnTo>
                  <a:pt x="482" y="43"/>
                </a:lnTo>
                <a:lnTo>
                  <a:pt x="474" y="42"/>
                </a:lnTo>
                <a:lnTo>
                  <a:pt x="459" y="40"/>
                </a:lnTo>
                <a:lnTo>
                  <a:pt x="442" y="38"/>
                </a:lnTo>
                <a:lnTo>
                  <a:pt x="434" y="38"/>
                </a:lnTo>
                <a:lnTo>
                  <a:pt x="419" y="38"/>
                </a:lnTo>
                <a:lnTo>
                  <a:pt x="403" y="40"/>
                </a:lnTo>
                <a:lnTo>
                  <a:pt x="388" y="43"/>
                </a:lnTo>
                <a:lnTo>
                  <a:pt x="375" y="48"/>
                </a:lnTo>
                <a:lnTo>
                  <a:pt x="360" y="53"/>
                </a:lnTo>
                <a:lnTo>
                  <a:pt x="347" y="58"/>
                </a:lnTo>
                <a:lnTo>
                  <a:pt x="336" y="65"/>
                </a:lnTo>
                <a:lnTo>
                  <a:pt x="324" y="73"/>
                </a:lnTo>
                <a:lnTo>
                  <a:pt x="313" y="81"/>
                </a:lnTo>
                <a:lnTo>
                  <a:pt x="303" y="89"/>
                </a:lnTo>
                <a:lnTo>
                  <a:pt x="295" y="99"/>
                </a:lnTo>
                <a:lnTo>
                  <a:pt x="291" y="104"/>
                </a:lnTo>
                <a:lnTo>
                  <a:pt x="283" y="115"/>
                </a:lnTo>
                <a:lnTo>
                  <a:pt x="276" y="127"/>
                </a:lnTo>
                <a:lnTo>
                  <a:pt x="275" y="132"/>
                </a:lnTo>
                <a:lnTo>
                  <a:pt x="272" y="138"/>
                </a:lnTo>
                <a:lnTo>
                  <a:pt x="268" y="150"/>
                </a:lnTo>
                <a:lnTo>
                  <a:pt x="267" y="160"/>
                </a:lnTo>
                <a:lnTo>
                  <a:pt x="250" y="161"/>
                </a:lnTo>
                <a:lnTo>
                  <a:pt x="237" y="165"/>
                </a:lnTo>
                <a:lnTo>
                  <a:pt x="224" y="168"/>
                </a:lnTo>
                <a:lnTo>
                  <a:pt x="212" y="173"/>
                </a:lnTo>
                <a:lnTo>
                  <a:pt x="201" y="178"/>
                </a:lnTo>
                <a:lnTo>
                  <a:pt x="191" y="184"/>
                </a:lnTo>
                <a:lnTo>
                  <a:pt x="181" y="191"/>
                </a:lnTo>
                <a:lnTo>
                  <a:pt x="176" y="194"/>
                </a:lnTo>
                <a:lnTo>
                  <a:pt x="168" y="203"/>
                </a:lnTo>
                <a:lnTo>
                  <a:pt x="163" y="207"/>
                </a:lnTo>
                <a:lnTo>
                  <a:pt x="157" y="216"/>
                </a:lnTo>
                <a:lnTo>
                  <a:pt x="150" y="226"/>
                </a:lnTo>
                <a:lnTo>
                  <a:pt x="147" y="230"/>
                </a:lnTo>
                <a:lnTo>
                  <a:pt x="142" y="240"/>
                </a:lnTo>
                <a:lnTo>
                  <a:pt x="138" y="250"/>
                </a:lnTo>
                <a:lnTo>
                  <a:pt x="135" y="262"/>
                </a:lnTo>
                <a:lnTo>
                  <a:pt x="135" y="267"/>
                </a:lnTo>
                <a:lnTo>
                  <a:pt x="135" y="278"/>
                </a:lnTo>
                <a:lnTo>
                  <a:pt x="135" y="290"/>
                </a:lnTo>
                <a:lnTo>
                  <a:pt x="137" y="301"/>
                </a:lnTo>
                <a:lnTo>
                  <a:pt x="140" y="311"/>
                </a:lnTo>
                <a:lnTo>
                  <a:pt x="143" y="321"/>
                </a:lnTo>
                <a:lnTo>
                  <a:pt x="147" y="326"/>
                </a:lnTo>
                <a:lnTo>
                  <a:pt x="152" y="336"/>
                </a:lnTo>
                <a:lnTo>
                  <a:pt x="158" y="344"/>
                </a:lnTo>
                <a:lnTo>
                  <a:pt x="165" y="352"/>
                </a:lnTo>
                <a:lnTo>
                  <a:pt x="173" y="360"/>
                </a:lnTo>
                <a:lnTo>
                  <a:pt x="183" y="367"/>
                </a:lnTo>
                <a:lnTo>
                  <a:pt x="193" y="373"/>
                </a:lnTo>
                <a:lnTo>
                  <a:pt x="203" y="380"/>
                </a:lnTo>
                <a:lnTo>
                  <a:pt x="212" y="385"/>
                </a:lnTo>
                <a:lnTo>
                  <a:pt x="224" y="390"/>
                </a:lnTo>
                <a:lnTo>
                  <a:pt x="237" y="393"/>
                </a:lnTo>
                <a:lnTo>
                  <a:pt x="249" y="396"/>
                </a:lnTo>
                <a:lnTo>
                  <a:pt x="255" y="396"/>
                </a:lnTo>
                <a:lnTo>
                  <a:pt x="253" y="405"/>
                </a:lnTo>
                <a:lnTo>
                  <a:pt x="240" y="403"/>
                </a:lnTo>
                <a:lnTo>
                  <a:pt x="229" y="400"/>
                </a:lnTo>
                <a:lnTo>
                  <a:pt x="216" y="395"/>
                </a:lnTo>
                <a:lnTo>
                  <a:pt x="204" y="390"/>
                </a:lnTo>
                <a:lnTo>
                  <a:pt x="193" y="385"/>
                </a:lnTo>
                <a:lnTo>
                  <a:pt x="183" y="378"/>
                </a:lnTo>
                <a:lnTo>
                  <a:pt x="173" y="370"/>
                </a:lnTo>
                <a:lnTo>
                  <a:pt x="163" y="362"/>
                </a:lnTo>
                <a:lnTo>
                  <a:pt x="155" y="354"/>
                </a:lnTo>
                <a:lnTo>
                  <a:pt x="148" y="344"/>
                </a:lnTo>
                <a:lnTo>
                  <a:pt x="142" y="334"/>
                </a:lnTo>
                <a:lnTo>
                  <a:pt x="138" y="329"/>
                </a:lnTo>
                <a:lnTo>
                  <a:pt x="134" y="319"/>
                </a:lnTo>
                <a:lnTo>
                  <a:pt x="130" y="308"/>
                </a:lnTo>
                <a:lnTo>
                  <a:pt x="129" y="303"/>
                </a:lnTo>
                <a:lnTo>
                  <a:pt x="127" y="291"/>
                </a:lnTo>
                <a:lnTo>
                  <a:pt x="125" y="278"/>
                </a:lnTo>
                <a:lnTo>
                  <a:pt x="127" y="267"/>
                </a:lnTo>
                <a:lnTo>
                  <a:pt x="127" y="260"/>
                </a:lnTo>
                <a:lnTo>
                  <a:pt x="130" y="249"/>
                </a:lnTo>
                <a:lnTo>
                  <a:pt x="134" y="237"/>
                </a:lnTo>
                <a:lnTo>
                  <a:pt x="138" y="226"/>
                </a:lnTo>
                <a:lnTo>
                  <a:pt x="145" y="216"/>
                </a:lnTo>
                <a:lnTo>
                  <a:pt x="153" y="206"/>
                </a:lnTo>
                <a:lnTo>
                  <a:pt x="157" y="201"/>
                </a:lnTo>
                <a:lnTo>
                  <a:pt x="166" y="193"/>
                </a:lnTo>
                <a:lnTo>
                  <a:pt x="170" y="188"/>
                </a:lnTo>
                <a:lnTo>
                  <a:pt x="181" y="181"/>
                </a:lnTo>
                <a:lnTo>
                  <a:pt x="191" y="173"/>
                </a:lnTo>
                <a:lnTo>
                  <a:pt x="198" y="170"/>
                </a:lnTo>
                <a:lnTo>
                  <a:pt x="209" y="165"/>
                </a:lnTo>
                <a:lnTo>
                  <a:pt x="222" y="160"/>
                </a:lnTo>
                <a:lnTo>
                  <a:pt x="235" y="157"/>
                </a:lnTo>
                <a:lnTo>
                  <a:pt x="249" y="153"/>
                </a:lnTo>
                <a:lnTo>
                  <a:pt x="260" y="152"/>
                </a:lnTo>
                <a:lnTo>
                  <a:pt x="260" y="148"/>
                </a:lnTo>
                <a:lnTo>
                  <a:pt x="265" y="135"/>
                </a:lnTo>
                <a:lnTo>
                  <a:pt x="267" y="129"/>
                </a:lnTo>
                <a:lnTo>
                  <a:pt x="273" y="117"/>
                </a:lnTo>
                <a:lnTo>
                  <a:pt x="276" y="111"/>
                </a:lnTo>
                <a:lnTo>
                  <a:pt x="283" y="99"/>
                </a:lnTo>
                <a:lnTo>
                  <a:pt x="293" y="89"/>
                </a:lnTo>
                <a:lnTo>
                  <a:pt x="298" y="84"/>
                </a:lnTo>
                <a:lnTo>
                  <a:pt x="308" y="74"/>
                </a:lnTo>
                <a:lnTo>
                  <a:pt x="319" y="66"/>
                </a:lnTo>
                <a:lnTo>
                  <a:pt x="331" y="58"/>
                </a:lnTo>
                <a:lnTo>
                  <a:pt x="344" y="50"/>
                </a:lnTo>
                <a:lnTo>
                  <a:pt x="357" y="45"/>
                </a:lnTo>
                <a:lnTo>
                  <a:pt x="372" y="40"/>
                </a:lnTo>
                <a:lnTo>
                  <a:pt x="387" y="35"/>
                </a:lnTo>
                <a:lnTo>
                  <a:pt x="403" y="32"/>
                </a:lnTo>
                <a:lnTo>
                  <a:pt x="418" y="30"/>
                </a:lnTo>
                <a:lnTo>
                  <a:pt x="434" y="30"/>
                </a:lnTo>
                <a:lnTo>
                  <a:pt x="442" y="30"/>
                </a:lnTo>
                <a:lnTo>
                  <a:pt x="459" y="32"/>
                </a:lnTo>
                <a:lnTo>
                  <a:pt x="467" y="32"/>
                </a:lnTo>
                <a:lnTo>
                  <a:pt x="475" y="33"/>
                </a:lnTo>
                <a:lnTo>
                  <a:pt x="483" y="35"/>
                </a:lnTo>
                <a:lnTo>
                  <a:pt x="498" y="40"/>
                </a:lnTo>
                <a:lnTo>
                  <a:pt x="513" y="45"/>
                </a:lnTo>
                <a:lnTo>
                  <a:pt x="520" y="48"/>
                </a:lnTo>
                <a:lnTo>
                  <a:pt x="534" y="55"/>
                </a:lnTo>
                <a:lnTo>
                  <a:pt x="541" y="60"/>
                </a:lnTo>
                <a:lnTo>
                  <a:pt x="552" y="68"/>
                </a:lnTo>
                <a:lnTo>
                  <a:pt x="564" y="76"/>
                </a:lnTo>
                <a:lnTo>
                  <a:pt x="569" y="81"/>
                </a:lnTo>
                <a:lnTo>
                  <a:pt x="579" y="92"/>
                </a:lnTo>
                <a:lnTo>
                  <a:pt x="584" y="97"/>
                </a:lnTo>
                <a:lnTo>
                  <a:pt x="592" y="109"/>
                </a:lnTo>
                <a:lnTo>
                  <a:pt x="595" y="115"/>
                </a:lnTo>
                <a:lnTo>
                  <a:pt x="598" y="120"/>
                </a:lnTo>
                <a:lnTo>
                  <a:pt x="602" y="127"/>
                </a:lnTo>
                <a:lnTo>
                  <a:pt x="607" y="140"/>
                </a:lnTo>
                <a:lnTo>
                  <a:pt x="608" y="147"/>
                </a:lnTo>
                <a:lnTo>
                  <a:pt x="612" y="158"/>
                </a:lnTo>
                <a:lnTo>
                  <a:pt x="620" y="161"/>
                </a:lnTo>
                <a:lnTo>
                  <a:pt x="630" y="165"/>
                </a:lnTo>
                <a:lnTo>
                  <a:pt x="640" y="170"/>
                </a:lnTo>
                <a:lnTo>
                  <a:pt x="649" y="175"/>
                </a:lnTo>
                <a:lnTo>
                  <a:pt x="659" y="181"/>
                </a:lnTo>
                <a:lnTo>
                  <a:pt x="667" y="188"/>
                </a:lnTo>
                <a:lnTo>
                  <a:pt x="676" y="196"/>
                </a:lnTo>
                <a:lnTo>
                  <a:pt x="682" y="203"/>
                </a:lnTo>
                <a:lnTo>
                  <a:pt x="689" y="211"/>
                </a:lnTo>
                <a:lnTo>
                  <a:pt x="695" y="219"/>
                </a:lnTo>
                <a:lnTo>
                  <a:pt x="700" y="229"/>
                </a:lnTo>
                <a:lnTo>
                  <a:pt x="704" y="239"/>
                </a:lnTo>
                <a:lnTo>
                  <a:pt x="707" y="249"/>
                </a:lnTo>
                <a:lnTo>
                  <a:pt x="710" y="258"/>
                </a:lnTo>
                <a:lnTo>
                  <a:pt x="712" y="268"/>
                </a:lnTo>
                <a:lnTo>
                  <a:pt x="712" y="278"/>
                </a:lnTo>
                <a:lnTo>
                  <a:pt x="712" y="285"/>
                </a:lnTo>
                <a:lnTo>
                  <a:pt x="712" y="291"/>
                </a:lnTo>
                <a:lnTo>
                  <a:pt x="709" y="303"/>
                </a:lnTo>
                <a:lnTo>
                  <a:pt x="705" y="314"/>
                </a:lnTo>
                <a:lnTo>
                  <a:pt x="702" y="326"/>
                </a:lnTo>
                <a:lnTo>
                  <a:pt x="695" y="336"/>
                </a:lnTo>
                <a:lnTo>
                  <a:pt x="689" y="345"/>
                </a:lnTo>
                <a:lnTo>
                  <a:pt x="682" y="355"/>
                </a:lnTo>
                <a:lnTo>
                  <a:pt x="672" y="364"/>
                </a:lnTo>
                <a:lnTo>
                  <a:pt x="664" y="372"/>
                </a:lnTo>
                <a:lnTo>
                  <a:pt x="653" y="380"/>
                </a:lnTo>
                <a:lnTo>
                  <a:pt x="641" y="387"/>
                </a:lnTo>
                <a:lnTo>
                  <a:pt x="630" y="391"/>
                </a:lnTo>
                <a:lnTo>
                  <a:pt x="618" y="396"/>
                </a:lnTo>
                <a:lnTo>
                  <a:pt x="605" y="401"/>
                </a:lnTo>
                <a:lnTo>
                  <a:pt x="592" y="405"/>
                </a:lnTo>
                <a:lnTo>
                  <a:pt x="579" y="406"/>
                </a:lnTo>
                <a:lnTo>
                  <a:pt x="577" y="408"/>
                </a:lnTo>
                <a:close/>
                <a:moveTo>
                  <a:pt x="135" y="341"/>
                </a:moveTo>
                <a:lnTo>
                  <a:pt x="119" y="341"/>
                </a:lnTo>
                <a:lnTo>
                  <a:pt x="119" y="339"/>
                </a:lnTo>
                <a:lnTo>
                  <a:pt x="111" y="339"/>
                </a:lnTo>
                <a:lnTo>
                  <a:pt x="104" y="337"/>
                </a:lnTo>
                <a:lnTo>
                  <a:pt x="92" y="334"/>
                </a:lnTo>
                <a:lnTo>
                  <a:pt x="81" y="331"/>
                </a:lnTo>
                <a:lnTo>
                  <a:pt x="69" y="326"/>
                </a:lnTo>
                <a:lnTo>
                  <a:pt x="60" y="321"/>
                </a:lnTo>
                <a:lnTo>
                  <a:pt x="50" y="314"/>
                </a:lnTo>
                <a:lnTo>
                  <a:pt x="42" y="308"/>
                </a:lnTo>
                <a:lnTo>
                  <a:pt x="33" y="299"/>
                </a:lnTo>
                <a:lnTo>
                  <a:pt x="25" y="291"/>
                </a:lnTo>
                <a:lnTo>
                  <a:pt x="19" y="283"/>
                </a:lnTo>
                <a:lnTo>
                  <a:pt x="15" y="278"/>
                </a:lnTo>
                <a:lnTo>
                  <a:pt x="10" y="268"/>
                </a:lnTo>
                <a:lnTo>
                  <a:pt x="9" y="263"/>
                </a:lnTo>
                <a:lnTo>
                  <a:pt x="5" y="252"/>
                </a:lnTo>
                <a:lnTo>
                  <a:pt x="2" y="242"/>
                </a:lnTo>
                <a:lnTo>
                  <a:pt x="0" y="230"/>
                </a:lnTo>
                <a:lnTo>
                  <a:pt x="0" y="224"/>
                </a:lnTo>
                <a:lnTo>
                  <a:pt x="0" y="219"/>
                </a:lnTo>
                <a:lnTo>
                  <a:pt x="2" y="207"/>
                </a:lnTo>
                <a:lnTo>
                  <a:pt x="4" y="198"/>
                </a:lnTo>
                <a:lnTo>
                  <a:pt x="7" y="186"/>
                </a:lnTo>
                <a:lnTo>
                  <a:pt x="12" y="176"/>
                </a:lnTo>
                <a:lnTo>
                  <a:pt x="17" y="168"/>
                </a:lnTo>
                <a:lnTo>
                  <a:pt x="23" y="158"/>
                </a:lnTo>
                <a:lnTo>
                  <a:pt x="30" y="150"/>
                </a:lnTo>
                <a:lnTo>
                  <a:pt x="38" y="143"/>
                </a:lnTo>
                <a:lnTo>
                  <a:pt x="46" y="135"/>
                </a:lnTo>
                <a:lnTo>
                  <a:pt x="56" y="130"/>
                </a:lnTo>
                <a:lnTo>
                  <a:pt x="66" y="124"/>
                </a:lnTo>
                <a:lnTo>
                  <a:pt x="76" y="119"/>
                </a:lnTo>
                <a:lnTo>
                  <a:pt x="86" y="115"/>
                </a:lnTo>
                <a:lnTo>
                  <a:pt x="97" y="112"/>
                </a:lnTo>
                <a:lnTo>
                  <a:pt x="112" y="109"/>
                </a:lnTo>
                <a:lnTo>
                  <a:pt x="112" y="107"/>
                </a:lnTo>
                <a:lnTo>
                  <a:pt x="115" y="96"/>
                </a:lnTo>
                <a:lnTo>
                  <a:pt x="120" y="84"/>
                </a:lnTo>
                <a:lnTo>
                  <a:pt x="127" y="73"/>
                </a:lnTo>
                <a:lnTo>
                  <a:pt x="132" y="63"/>
                </a:lnTo>
                <a:lnTo>
                  <a:pt x="140" y="53"/>
                </a:lnTo>
                <a:lnTo>
                  <a:pt x="148" y="45"/>
                </a:lnTo>
                <a:lnTo>
                  <a:pt x="158" y="37"/>
                </a:lnTo>
                <a:lnTo>
                  <a:pt x="166" y="28"/>
                </a:lnTo>
                <a:lnTo>
                  <a:pt x="178" y="22"/>
                </a:lnTo>
                <a:lnTo>
                  <a:pt x="189" y="17"/>
                </a:lnTo>
                <a:lnTo>
                  <a:pt x="201" y="12"/>
                </a:lnTo>
                <a:lnTo>
                  <a:pt x="212" y="7"/>
                </a:lnTo>
                <a:lnTo>
                  <a:pt x="226" y="4"/>
                </a:lnTo>
                <a:lnTo>
                  <a:pt x="239" y="2"/>
                </a:lnTo>
                <a:lnTo>
                  <a:pt x="252" y="0"/>
                </a:lnTo>
                <a:lnTo>
                  <a:pt x="258" y="0"/>
                </a:lnTo>
                <a:lnTo>
                  <a:pt x="280" y="2"/>
                </a:lnTo>
                <a:lnTo>
                  <a:pt x="298" y="5"/>
                </a:lnTo>
                <a:lnTo>
                  <a:pt x="319" y="12"/>
                </a:lnTo>
                <a:lnTo>
                  <a:pt x="339" y="22"/>
                </a:lnTo>
                <a:lnTo>
                  <a:pt x="344" y="23"/>
                </a:lnTo>
                <a:lnTo>
                  <a:pt x="339" y="32"/>
                </a:lnTo>
                <a:lnTo>
                  <a:pt x="321" y="22"/>
                </a:lnTo>
                <a:lnTo>
                  <a:pt x="301" y="15"/>
                </a:lnTo>
                <a:lnTo>
                  <a:pt x="283" y="10"/>
                </a:lnTo>
                <a:lnTo>
                  <a:pt x="265" y="9"/>
                </a:lnTo>
                <a:lnTo>
                  <a:pt x="258" y="9"/>
                </a:lnTo>
                <a:lnTo>
                  <a:pt x="245" y="10"/>
                </a:lnTo>
                <a:lnTo>
                  <a:pt x="234" y="10"/>
                </a:lnTo>
                <a:lnTo>
                  <a:pt x="221" y="14"/>
                </a:lnTo>
                <a:lnTo>
                  <a:pt x="209" y="17"/>
                </a:lnTo>
                <a:lnTo>
                  <a:pt x="198" y="22"/>
                </a:lnTo>
                <a:lnTo>
                  <a:pt x="188" y="27"/>
                </a:lnTo>
                <a:lnTo>
                  <a:pt x="176" y="33"/>
                </a:lnTo>
                <a:lnTo>
                  <a:pt x="168" y="40"/>
                </a:lnTo>
                <a:lnTo>
                  <a:pt x="158" y="46"/>
                </a:lnTo>
                <a:lnTo>
                  <a:pt x="150" y="55"/>
                </a:lnTo>
                <a:lnTo>
                  <a:pt x="143" y="63"/>
                </a:lnTo>
                <a:lnTo>
                  <a:pt x="137" y="73"/>
                </a:lnTo>
                <a:lnTo>
                  <a:pt x="130" y="83"/>
                </a:lnTo>
                <a:lnTo>
                  <a:pt x="127" y="92"/>
                </a:lnTo>
                <a:lnTo>
                  <a:pt x="122" y="104"/>
                </a:lnTo>
                <a:lnTo>
                  <a:pt x="120" y="109"/>
                </a:lnTo>
                <a:lnTo>
                  <a:pt x="119" y="117"/>
                </a:lnTo>
                <a:lnTo>
                  <a:pt x="106" y="119"/>
                </a:lnTo>
                <a:lnTo>
                  <a:pt x="94" y="122"/>
                </a:lnTo>
                <a:lnTo>
                  <a:pt x="84" y="125"/>
                </a:lnTo>
                <a:lnTo>
                  <a:pt x="74" y="129"/>
                </a:lnTo>
                <a:lnTo>
                  <a:pt x="65" y="134"/>
                </a:lnTo>
                <a:lnTo>
                  <a:pt x="56" y="140"/>
                </a:lnTo>
                <a:lnTo>
                  <a:pt x="48" y="145"/>
                </a:lnTo>
                <a:lnTo>
                  <a:pt x="40" y="153"/>
                </a:lnTo>
                <a:lnTo>
                  <a:pt x="33" y="160"/>
                </a:lnTo>
                <a:lnTo>
                  <a:pt x="27" y="168"/>
                </a:lnTo>
                <a:lnTo>
                  <a:pt x="22" y="176"/>
                </a:lnTo>
                <a:lnTo>
                  <a:pt x="17" y="186"/>
                </a:lnTo>
                <a:lnTo>
                  <a:pt x="14" y="194"/>
                </a:lnTo>
                <a:lnTo>
                  <a:pt x="12" y="204"/>
                </a:lnTo>
                <a:lnTo>
                  <a:pt x="10" y="209"/>
                </a:lnTo>
                <a:lnTo>
                  <a:pt x="10" y="219"/>
                </a:lnTo>
                <a:lnTo>
                  <a:pt x="9" y="224"/>
                </a:lnTo>
                <a:lnTo>
                  <a:pt x="10" y="229"/>
                </a:lnTo>
                <a:lnTo>
                  <a:pt x="10" y="240"/>
                </a:lnTo>
                <a:lnTo>
                  <a:pt x="14" y="250"/>
                </a:lnTo>
                <a:lnTo>
                  <a:pt x="17" y="260"/>
                </a:lnTo>
                <a:lnTo>
                  <a:pt x="20" y="268"/>
                </a:lnTo>
                <a:lnTo>
                  <a:pt x="25" y="278"/>
                </a:lnTo>
                <a:lnTo>
                  <a:pt x="32" y="286"/>
                </a:lnTo>
                <a:lnTo>
                  <a:pt x="38" y="295"/>
                </a:lnTo>
                <a:lnTo>
                  <a:pt x="46" y="301"/>
                </a:lnTo>
                <a:lnTo>
                  <a:pt x="55" y="308"/>
                </a:lnTo>
                <a:lnTo>
                  <a:pt x="65" y="314"/>
                </a:lnTo>
                <a:lnTo>
                  <a:pt x="73" y="319"/>
                </a:lnTo>
                <a:lnTo>
                  <a:pt x="84" y="322"/>
                </a:lnTo>
                <a:lnTo>
                  <a:pt x="94" y="326"/>
                </a:lnTo>
                <a:lnTo>
                  <a:pt x="106" y="329"/>
                </a:lnTo>
                <a:lnTo>
                  <a:pt x="117" y="331"/>
                </a:lnTo>
                <a:lnTo>
                  <a:pt x="124" y="331"/>
                </a:lnTo>
                <a:lnTo>
                  <a:pt x="127" y="329"/>
                </a:lnTo>
                <a:lnTo>
                  <a:pt x="129" y="331"/>
                </a:lnTo>
                <a:lnTo>
                  <a:pt x="130" y="331"/>
                </a:lnTo>
                <a:lnTo>
                  <a:pt x="130" y="334"/>
                </a:lnTo>
                <a:lnTo>
                  <a:pt x="135" y="341"/>
                </a:lnTo>
                <a:close/>
              </a:path>
            </a:pathLst>
          </a:custGeom>
          <a:solidFill>
            <a:schemeClr val="bg1"/>
          </a:solidFill>
          <a:ln w="3175">
            <a:solidFill>
              <a:srgbClr val="0076B1"/>
            </a:solidFill>
            <a:round/>
            <a:headEnd/>
            <a:tailEnd/>
          </a:ln>
        </p:spPr>
        <p:txBody>
          <a:bodyPr vert="horz" wrap="square" lIns="91440" tIns="45720" rIns="91440" bIns="45720" numCol="1" anchor="t" anchorCtr="0" compatLnSpc="1">
            <a:prstTxWarp prst="textNoShape">
              <a:avLst/>
            </a:prstTxWarp>
          </a:bodyPr>
          <a:lstStyle/>
          <a:p>
            <a:pPr fontAlgn="ctr"/>
            <a:endParaRPr lang="en-US" altLang="zh-CN" sz="8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66" name="Freeform 586"/>
          <p:cNvSpPr>
            <a:spLocks noEditPoints="1"/>
          </p:cNvSpPr>
          <p:nvPr/>
        </p:nvSpPr>
        <p:spPr bwMode="auto">
          <a:xfrm>
            <a:off x="769244" y="1721666"/>
            <a:ext cx="90604" cy="107698"/>
          </a:xfrm>
          <a:custGeom>
            <a:avLst/>
            <a:gdLst/>
            <a:ahLst/>
            <a:cxnLst>
              <a:cxn ang="0">
                <a:pos x="62" y="64"/>
              </a:cxn>
              <a:cxn ang="0">
                <a:pos x="0" y="64"/>
              </a:cxn>
              <a:cxn ang="0">
                <a:pos x="0" y="0"/>
              </a:cxn>
              <a:cxn ang="0">
                <a:pos x="62" y="0"/>
              </a:cxn>
              <a:cxn ang="0">
                <a:pos x="62" y="64"/>
              </a:cxn>
              <a:cxn ang="0">
                <a:pos x="10" y="54"/>
              </a:cxn>
              <a:cxn ang="0">
                <a:pos x="52" y="54"/>
              </a:cxn>
              <a:cxn ang="0">
                <a:pos x="52" y="10"/>
              </a:cxn>
              <a:cxn ang="0">
                <a:pos x="10" y="10"/>
              </a:cxn>
              <a:cxn ang="0">
                <a:pos x="10" y="54"/>
              </a:cxn>
            </a:cxnLst>
            <a:rect l="0" t="0" r="r" b="b"/>
            <a:pathLst>
              <a:path w="62" h="64">
                <a:moveTo>
                  <a:pt x="62" y="64"/>
                </a:moveTo>
                <a:lnTo>
                  <a:pt x="0" y="64"/>
                </a:lnTo>
                <a:lnTo>
                  <a:pt x="0" y="0"/>
                </a:lnTo>
                <a:lnTo>
                  <a:pt x="62" y="0"/>
                </a:lnTo>
                <a:lnTo>
                  <a:pt x="62" y="64"/>
                </a:lnTo>
                <a:close/>
                <a:moveTo>
                  <a:pt x="10" y="54"/>
                </a:moveTo>
                <a:lnTo>
                  <a:pt x="52" y="54"/>
                </a:lnTo>
                <a:lnTo>
                  <a:pt x="52" y="10"/>
                </a:lnTo>
                <a:lnTo>
                  <a:pt x="10" y="10"/>
                </a:lnTo>
                <a:lnTo>
                  <a:pt x="10" y="54"/>
                </a:lnTo>
                <a:close/>
              </a:path>
            </a:pathLst>
          </a:custGeom>
          <a:solidFill>
            <a:schemeClr val="bg1"/>
          </a:solidFill>
          <a:ln w="3175">
            <a:solidFill>
              <a:srgbClr val="0076B1"/>
            </a:solidFill>
            <a:round/>
            <a:headEnd/>
            <a:tailEnd/>
          </a:ln>
        </p:spPr>
        <p:txBody>
          <a:bodyPr vert="horz" wrap="square" lIns="91440" tIns="45720" rIns="91440" bIns="45720" numCol="1" anchor="t" anchorCtr="0" compatLnSpc="1">
            <a:prstTxWarp prst="textNoShape">
              <a:avLst/>
            </a:prstTxWarp>
          </a:bodyPr>
          <a:lstStyle/>
          <a:p>
            <a:pPr fontAlgn="ctr"/>
            <a:endParaRPr lang="en-US" altLang="zh-CN" sz="8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67" name="Freeform 587"/>
          <p:cNvSpPr>
            <a:spLocks noEditPoints="1"/>
          </p:cNvSpPr>
          <p:nvPr/>
        </p:nvSpPr>
        <p:spPr bwMode="auto">
          <a:xfrm>
            <a:off x="868616" y="1587043"/>
            <a:ext cx="90604" cy="242320"/>
          </a:xfrm>
          <a:custGeom>
            <a:avLst/>
            <a:gdLst/>
            <a:ahLst/>
            <a:cxnLst>
              <a:cxn ang="0">
                <a:pos x="62" y="144"/>
              </a:cxn>
              <a:cxn ang="0">
                <a:pos x="0" y="144"/>
              </a:cxn>
              <a:cxn ang="0">
                <a:pos x="0" y="0"/>
              </a:cxn>
              <a:cxn ang="0">
                <a:pos x="62" y="0"/>
              </a:cxn>
              <a:cxn ang="0">
                <a:pos x="62" y="144"/>
              </a:cxn>
              <a:cxn ang="0">
                <a:pos x="10" y="134"/>
              </a:cxn>
              <a:cxn ang="0">
                <a:pos x="52" y="134"/>
              </a:cxn>
              <a:cxn ang="0">
                <a:pos x="52" y="10"/>
              </a:cxn>
              <a:cxn ang="0">
                <a:pos x="10" y="10"/>
              </a:cxn>
              <a:cxn ang="0">
                <a:pos x="10" y="134"/>
              </a:cxn>
            </a:cxnLst>
            <a:rect l="0" t="0" r="r" b="b"/>
            <a:pathLst>
              <a:path w="62" h="144">
                <a:moveTo>
                  <a:pt x="62" y="144"/>
                </a:moveTo>
                <a:lnTo>
                  <a:pt x="0" y="144"/>
                </a:lnTo>
                <a:lnTo>
                  <a:pt x="0" y="0"/>
                </a:lnTo>
                <a:lnTo>
                  <a:pt x="62" y="0"/>
                </a:lnTo>
                <a:lnTo>
                  <a:pt x="62" y="144"/>
                </a:lnTo>
                <a:close/>
                <a:moveTo>
                  <a:pt x="10" y="134"/>
                </a:moveTo>
                <a:lnTo>
                  <a:pt x="52" y="134"/>
                </a:lnTo>
                <a:lnTo>
                  <a:pt x="52" y="10"/>
                </a:lnTo>
                <a:lnTo>
                  <a:pt x="10" y="10"/>
                </a:lnTo>
                <a:lnTo>
                  <a:pt x="10" y="134"/>
                </a:lnTo>
                <a:close/>
              </a:path>
            </a:pathLst>
          </a:custGeom>
          <a:solidFill>
            <a:schemeClr val="bg1"/>
          </a:solidFill>
          <a:ln w="3175">
            <a:solidFill>
              <a:srgbClr val="0076B1"/>
            </a:solidFill>
            <a:round/>
            <a:headEnd/>
            <a:tailEnd/>
          </a:ln>
        </p:spPr>
        <p:txBody>
          <a:bodyPr vert="horz" wrap="square" lIns="91440" tIns="45720" rIns="91440" bIns="45720" numCol="1" anchor="t" anchorCtr="0" compatLnSpc="1">
            <a:prstTxWarp prst="textNoShape">
              <a:avLst/>
            </a:prstTxWarp>
          </a:bodyPr>
          <a:lstStyle/>
          <a:p>
            <a:pPr fontAlgn="ctr"/>
            <a:endParaRPr lang="en-US" altLang="zh-CN" sz="8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68" name="Freeform 588"/>
          <p:cNvSpPr>
            <a:spLocks noEditPoints="1"/>
          </p:cNvSpPr>
          <p:nvPr/>
        </p:nvSpPr>
        <p:spPr bwMode="auto">
          <a:xfrm>
            <a:off x="967987" y="1664450"/>
            <a:ext cx="93526" cy="164913"/>
          </a:xfrm>
          <a:custGeom>
            <a:avLst/>
            <a:gdLst/>
            <a:ahLst/>
            <a:cxnLst>
              <a:cxn ang="0">
                <a:pos x="64" y="98"/>
              </a:cxn>
              <a:cxn ang="0">
                <a:pos x="0" y="98"/>
              </a:cxn>
              <a:cxn ang="0">
                <a:pos x="0" y="0"/>
              </a:cxn>
              <a:cxn ang="0">
                <a:pos x="64" y="0"/>
              </a:cxn>
              <a:cxn ang="0">
                <a:pos x="64" y="98"/>
              </a:cxn>
              <a:cxn ang="0">
                <a:pos x="10" y="88"/>
              </a:cxn>
              <a:cxn ang="0">
                <a:pos x="52" y="88"/>
              </a:cxn>
              <a:cxn ang="0">
                <a:pos x="52" y="10"/>
              </a:cxn>
              <a:cxn ang="0">
                <a:pos x="10" y="10"/>
              </a:cxn>
              <a:cxn ang="0">
                <a:pos x="10" y="88"/>
              </a:cxn>
            </a:cxnLst>
            <a:rect l="0" t="0" r="r" b="b"/>
            <a:pathLst>
              <a:path w="64" h="98">
                <a:moveTo>
                  <a:pt x="64" y="98"/>
                </a:moveTo>
                <a:lnTo>
                  <a:pt x="0" y="98"/>
                </a:lnTo>
                <a:lnTo>
                  <a:pt x="0" y="0"/>
                </a:lnTo>
                <a:lnTo>
                  <a:pt x="64" y="0"/>
                </a:lnTo>
                <a:lnTo>
                  <a:pt x="64" y="98"/>
                </a:lnTo>
                <a:close/>
                <a:moveTo>
                  <a:pt x="10" y="88"/>
                </a:moveTo>
                <a:lnTo>
                  <a:pt x="52" y="88"/>
                </a:lnTo>
                <a:lnTo>
                  <a:pt x="52" y="10"/>
                </a:lnTo>
                <a:lnTo>
                  <a:pt x="10" y="10"/>
                </a:lnTo>
                <a:lnTo>
                  <a:pt x="10" y="88"/>
                </a:lnTo>
                <a:close/>
              </a:path>
            </a:pathLst>
          </a:custGeom>
          <a:solidFill>
            <a:schemeClr val="bg1"/>
          </a:solidFill>
          <a:ln w="3175">
            <a:solidFill>
              <a:srgbClr val="0076B1"/>
            </a:solidFill>
            <a:round/>
            <a:headEnd/>
            <a:tailEnd/>
          </a:ln>
        </p:spPr>
        <p:txBody>
          <a:bodyPr vert="horz" wrap="square" lIns="91440" tIns="45720" rIns="91440" bIns="45720" numCol="1" anchor="t" anchorCtr="0" compatLnSpc="1">
            <a:prstTxWarp prst="textNoShape">
              <a:avLst/>
            </a:prstTxWarp>
          </a:bodyPr>
          <a:lstStyle/>
          <a:p>
            <a:pPr fontAlgn="ctr"/>
            <a:endParaRPr lang="en-US" altLang="zh-CN" sz="8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69" name="Freeform 589"/>
          <p:cNvSpPr>
            <a:spLocks noEditPoints="1"/>
          </p:cNvSpPr>
          <p:nvPr/>
        </p:nvSpPr>
        <p:spPr bwMode="auto">
          <a:xfrm>
            <a:off x="1067359" y="1539925"/>
            <a:ext cx="93526" cy="289439"/>
          </a:xfrm>
          <a:custGeom>
            <a:avLst/>
            <a:gdLst/>
            <a:ahLst/>
            <a:cxnLst>
              <a:cxn ang="0">
                <a:pos x="64" y="172"/>
              </a:cxn>
              <a:cxn ang="0">
                <a:pos x="0" y="172"/>
              </a:cxn>
              <a:cxn ang="0">
                <a:pos x="0" y="0"/>
              </a:cxn>
              <a:cxn ang="0">
                <a:pos x="64" y="0"/>
              </a:cxn>
              <a:cxn ang="0">
                <a:pos x="64" y="172"/>
              </a:cxn>
              <a:cxn ang="0">
                <a:pos x="12" y="162"/>
              </a:cxn>
              <a:cxn ang="0">
                <a:pos x="54" y="162"/>
              </a:cxn>
              <a:cxn ang="0">
                <a:pos x="54" y="10"/>
              </a:cxn>
              <a:cxn ang="0">
                <a:pos x="12" y="10"/>
              </a:cxn>
              <a:cxn ang="0">
                <a:pos x="12" y="162"/>
              </a:cxn>
            </a:cxnLst>
            <a:rect l="0" t="0" r="r" b="b"/>
            <a:pathLst>
              <a:path w="64" h="172">
                <a:moveTo>
                  <a:pt x="64" y="172"/>
                </a:moveTo>
                <a:lnTo>
                  <a:pt x="0" y="172"/>
                </a:lnTo>
                <a:lnTo>
                  <a:pt x="0" y="0"/>
                </a:lnTo>
                <a:lnTo>
                  <a:pt x="64" y="0"/>
                </a:lnTo>
                <a:lnTo>
                  <a:pt x="64" y="172"/>
                </a:lnTo>
                <a:close/>
                <a:moveTo>
                  <a:pt x="12" y="162"/>
                </a:moveTo>
                <a:lnTo>
                  <a:pt x="54" y="162"/>
                </a:lnTo>
                <a:lnTo>
                  <a:pt x="54" y="10"/>
                </a:lnTo>
                <a:lnTo>
                  <a:pt x="12" y="10"/>
                </a:lnTo>
                <a:lnTo>
                  <a:pt x="12" y="162"/>
                </a:lnTo>
                <a:close/>
              </a:path>
            </a:pathLst>
          </a:custGeom>
          <a:solidFill>
            <a:schemeClr val="bg1"/>
          </a:solidFill>
          <a:ln w="3175">
            <a:solidFill>
              <a:srgbClr val="0076B1"/>
            </a:solidFill>
            <a:round/>
            <a:headEnd/>
            <a:tailEnd/>
          </a:ln>
        </p:spPr>
        <p:txBody>
          <a:bodyPr vert="horz" wrap="square" lIns="91440" tIns="45720" rIns="91440" bIns="45720" numCol="1" anchor="t" anchorCtr="0" compatLnSpc="1">
            <a:prstTxWarp prst="textNoShape">
              <a:avLst/>
            </a:prstTxWarp>
          </a:bodyPr>
          <a:lstStyle/>
          <a:p>
            <a:pPr fontAlgn="ctr"/>
            <a:endParaRPr lang="en-US" altLang="zh-CN" sz="8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70" name="Rectangle 14"/>
          <p:cNvSpPr/>
          <p:nvPr/>
        </p:nvSpPr>
        <p:spPr>
          <a:xfrm>
            <a:off x="1867225" y="5580406"/>
            <a:ext cx="4699988" cy="557118"/>
          </a:xfrm>
          <a:prstGeom prst="rect">
            <a:avLst/>
          </a:prstGeom>
          <a:noFill/>
          <a:ln w="9525" cap="flat" cmpd="sng" algn="ctr">
            <a:solidFill>
              <a:sysClr val="windowText" lastClr="000000">
                <a:lumMod val="50000"/>
                <a:lumOff val="50000"/>
              </a:sysClr>
            </a:solidFill>
            <a:prstDash val="sysDash"/>
          </a:ln>
          <a:effectLst/>
        </p:spPr>
        <p:txBody>
          <a:bodyPr wrap="none" lIns="121901" tIns="60951" rIns="60951" bIns="60951" rtlCol="0" anchor="ctr"/>
          <a:lstStyle/>
          <a:p>
            <a:pPr algn="r" defTabSz="1219149" fontAlgn="ctr">
              <a:defRPr/>
            </a:pPr>
            <a:endParaRPr lang="en-US" sz="900" kern="0" dirty="0">
              <a:solidFill>
                <a:sysClr val="window" lastClr="FFFFFF"/>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471" name="组合 208"/>
          <p:cNvGrpSpPr/>
          <p:nvPr/>
        </p:nvGrpSpPr>
        <p:grpSpPr>
          <a:xfrm>
            <a:off x="2102077" y="5656287"/>
            <a:ext cx="133289" cy="226415"/>
            <a:chOff x="-5919788" y="1187814"/>
            <a:chExt cx="689824" cy="754749"/>
          </a:xfrm>
          <a:solidFill>
            <a:sysClr val="windowText" lastClr="000000">
              <a:lumMod val="50000"/>
              <a:lumOff val="50000"/>
            </a:sysClr>
          </a:solidFill>
        </p:grpSpPr>
        <p:sp>
          <p:nvSpPr>
            <p:cNvPr id="733" name="Freeform 100"/>
            <p:cNvSpPr>
              <a:spLocks noEditPoints="1"/>
            </p:cNvSpPr>
            <p:nvPr/>
          </p:nvSpPr>
          <p:spPr bwMode="auto">
            <a:xfrm>
              <a:off x="-5862979" y="1187814"/>
              <a:ext cx="584321" cy="568090"/>
            </a:xfrm>
            <a:custGeom>
              <a:avLst/>
              <a:gdLst/>
              <a:ahLst/>
              <a:cxnLst>
                <a:cxn ang="0">
                  <a:pos x="260" y="192"/>
                </a:cxn>
                <a:cxn ang="0">
                  <a:pos x="268" y="190"/>
                </a:cxn>
                <a:cxn ang="0">
                  <a:pos x="278" y="180"/>
                </a:cxn>
                <a:cxn ang="0">
                  <a:pos x="280" y="22"/>
                </a:cxn>
                <a:cxn ang="0">
                  <a:pos x="278" y="12"/>
                </a:cxn>
                <a:cxn ang="0">
                  <a:pos x="268" y="2"/>
                </a:cxn>
                <a:cxn ang="0">
                  <a:pos x="28" y="0"/>
                </a:cxn>
                <a:cxn ang="0">
                  <a:pos x="20" y="2"/>
                </a:cxn>
                <a:cxn ang="0">
                  <a:pos x="8" y="12"/>
                </a:cxn>
                <a:cxn ang="0">
                  <a:pos x="8" y="172"/>
                </a:cxn>
                <a:cxn ang="0">
                  <a:pos x="8" y="180"/>
                </a:cxn>
                <a:cxn ang="0">
                  <a:pos x="20" y="190"/>
                </a:cxn>
                <a:cxn ang="0">
                  <a:pos x="28" y="192"/>
                </a:cxn>
                <a:cxn ang="0">
                  <a:pos x="22" y="26"/>
                </a:cxn>
                <a:cxn ang="0">
                  <a:pos x="26" y="18"/>
                </a:cxn>
                <a:cxn ang="0">
                  <a:pos x="32" y="16"/>
                </a:cxn>
                <a:cxn ang="0">
                  <a:pos x="256" y="16"/>
                </a:cxn>
                <a:cxn ang="0">
                  <a:pos x="262" y="18"/>
                </a:cxn>
                <a:cxn ang="0">
                  <a:pos x="264" y="26"/>
                </a:cxn>
                <a:cxn ang="0">
                  <a:pos x="264" y="166"/>
                </a:cxn>
                <a:cxn ang="0">
                  <a:pos x="262" y="172"/>
                </a:cxn>
                <a:cxn ang="0">
                  <a:pos x="256" y="174"/>
                </a:cxn>
                <a:cxn ang="0">
                  <a:pos x="32" y="174"/>
                </a:cxn>
                <a:cxn ang="0">
                  <a:pos x="26" y="172"/>
                </a:cxn>
                <a:cxn ang="0">
                  <a:pos x="22" y="166"/>
                </a:cxn>
                <a:cxn ang="0">
                  <a:pos x="250" y="208"/>
                </a:cxn>
                <a:cxn ang="0">
                  <a:pos x="38" y="208"/>
                </a:cxn>
                <a:cxn ang="0">
                  <a:pos x="22" y="210"/>
                </a:cxn>
                <a:cxn ang="0">
                  <a:pos x="10" y="216"/>
                </a:cxn>
                <a:cxn ang="0">
                  <a:pos x="2" y="226"/>
                </a:cxn>
                <a:cxn ang="0">
                  <a:pos x="0" y="238"/>
                </a:cxn>
                <a:cxn ang="0">
                  <a:pos x="0" y="250"/>
                </a:cxn>
                <a:cxn ang="0">
                  <a:pos x="2" y="262"/>
                </a:cxn>
                <a:cxn ang="0">
                  <a:pos x="10" y="272"/>
                </a:cxn>
                <a:cxn ang="0">
                  <a:pos x="22" y="278"/>
                </a:cxn>
                <a:cxn ang="0">
                  <a:pos x="38" y="280"/>
                </a:cxn>
                <a:cxn ang="0">
                  <a:pos x="250" y="280"/>
                </a:cxn>
                <a:cxn ang="0">
                  <a:pos x="266" y="278"/>
                </a:cxn>
                <a:cxn ang="0">
                  <a:pos x="278" y="272"/>
                </a:cxn>
                <a:cxn ang="0">
                  <a:pos x="286" y="262"/>
                </a:cxn>
                <a:cxn ang="0">
                  <a:pos x="288" y="250"/>
                </a:cxn>
                <a:cxn ang="0">
                  <a:pos x="288" y="238"/>
                </a:cxn>
                <a:cxn ang="0">
                  <a:pos x="286" y="226"/>
                </a:cxn>
                <a:cxn ang="0">
                  <a:pos x="278" y="216"/>
                </a:cxn>
                <a:cxn ang="0">
                  <a:pos x="266" y="210"/>
                </a:cxn>
                <a:cxn ang="0">
                  <a:pos x="250" y="208"/>
                </a:cxn>
                <a:cxn ang="0">
                  <a:pos x="248" y="258"/>
                </a:cxn>
                <a:cxn ang="0">
                  <a:pos x="242" y="256"/>
                </a:cxn>
                <a:cxn ang="0">
                  <a:pos x="234" y="248"/>
                </a:cxn>
                <a:cxn ang="0">
                  <a:pos x="234" y="244"/>
                </a:cxn>
                <a:cxn ang="0">
                  <a:pos x="238" y="234"/>
                </a:cxn>
                <a:cxn ang="0">
                  <a:pos x="248" y="230"/>
                </a:cxn>
                <a:cxn ang="0">
                  <a:pos x="252" y="230"/>
                </a:cxn>
                <a:cxn ang="0">
                  <a:pos x="260" y="238"/>
                </a:cxn>
                <a:cxn ang="0">
                  <a:pos x="262" y="244"/>
                </a:cxn>
                <a:cxn ang="0">
                  <a:pos x="258" y="254"/>
                </a:cxn>
                <a:cxn ang="0">
                  <a:pos x="248" y="258"/>
                </a:cxn>
              </a:cxnLst>
              <a:rect l="0" t="0" r="r" b="b"/>
              <a:pathLst>
                <a:path w="288" h="280">
                  <a:moveTo>
                    <a:pt x="28" y="192"/>
                  </a:moveTo>
                  <a:lnTo>
                    <a:pt x="260" y="192"/>
                  </a:lnTo>
                  <a:lnTo>
                    <a:pt x="260" y="192"/>
                  </a:lnTo>
                  <a:lnTo>
                    <a:pt x="268" y="190"/>
                  </a:lnTo>
                  <a:lnTo>
                    <a:pt x="274" y="186"/>
                  </a:lnTo>
                  <a:lnTo>
                    <a:pt x="278" y="180"/>
                  </a:lnTo>
                  <a:lnTo>
                    <a:pt x="280" y="172"/>
                  </a:lnTo>
                  <a:lnTo>
                    <a:pt x="280" y="22"/>
                  </a:lnTo>
                  <a:lnTo>
                    <a:pt x="280" y="22"/>
                  </a:lnTo>
                  <a:lnTo>
                    <a:pt x="278" y="12"/>
                  </a:lnTo>
                  <a:lnTo>
                    <a:pt x="274" y="6"/>
                  </a:lnTo>
                  <a:lnTo>
                    <a:pt x="268" y="2"/>
                  </a:lnTo>
                  <a:lnTo>
                    <a:pt x="260" y="0"/>
                  </a:lnTo>
                  <a:lnTo>
                    <a:pt x="28" y="0"/>
                  </a:lnTo>
                  <a:lnTo>
                    <a:pt x="28" y="0"/>
                  </a:lnTo>
                  <a:lnTo>
                    <a:pt x="20" y="2"/>
                  </a:lnTo>
                  <a:lnTo>
                    <a:pt x="14" y="6"/>
                  </a:lnTo>
                  <a:lnTo>
                    <a:pt x="8" y="12"/>
                  </a:lnTo>
                  <a:lnTo>
                    <a:pt x="8" y="22"/>
                  </a:lnTo>
                  <a:lnTo>
                    <a:pt x="8" y="172"/>
                  </a:lnTo>
                  <a:lnTo>
                    <a:pt x="8" y="172"/>
                  </a:lnTo>
                  <a:lnTo>
                    <a:pt x="8" y="180"/>
                  </a:lnTo>
                  <a:lnTo>
                    <a:pt x="14" y="186"/>
                  </a:lnTo>
                  <a:lnTo>
                    <a:pt x="20" y="190"/>
                  </a:lnTo>
                  <a:lnTo>
                    <a:pt x="28" y="192"/>
                  </a:lnTo>
                  <a:lnTo>
                    <a:pt x="28" y="192"/>
                  </a:lnTo>
                  <a:close/>
                  <a:moveTo>
                    <a:pt x="22" y="26"/>
                  </a:moveTo>
                  <a:lnTo>
                    <a:pt x="22" y="26"/>
                  </a:lnTo>
                  <a:lnTo>
                    <a:pt x="24" y="22"/>
                  </a:lnTo>
                  <a:lnTo>
                    <a:pt x="26" y="18"/>
                  </a:lnTo>
                  <a:lnTo>
                    <a:pt x="28" y="16"/>
                  </a:lnTo>
                  <a:lnTo>
                    <a:pt x="32" y="16"/>
                  </a:lnTo>
                  <a:lnTo>
                    <a:pt x="256" y="16"/>
                  </a:lnTo>
                  <a:lnTo>
                    <a:pt x="256" y="16"/>
                  </a:lnTo>
                  <a:lnTo>
                    <a:pt x="258" y="16"/>
                  </a:lnTo>
                  <a:lnTo>
                    <a:pt x="262" y="18"/>
                  </a:lnTo>
                  <a:lnTo>
                    <a:pt x="264" y="22"/>
                  </a:lnTo>
                  <a:lnTo>
                    <a:pt x="264" y="26"/>
                  </a:lnTo>
                  <a:lnTo>
                    <a:pt x="264" y="166"/>
                  </a:lnTo>
                  <a:lnTo>
                    <a:pt x="264" y="166"/>
                  </a:lnTo>
                  <a:lnTo>
                    <a:pt x="264" y="168"/>
                  </a:lnTo>
                  <a:lnTo>
                    <a:pt x="262" y="172"/>
                  </a:lnTo>
                  <a:lnTo>
                    <a:pt x="258" y="174"/>
                  </a:lnTo>
                  <a:lnTo>
                    <a:pt x="256" y="174"/>
                  </a:lnTo>
                  <a:lnTo>
                    <a:pt x="32" y="174"/>
                  </a:lnTo>
                  <a:lnTo>
                    <a:pt x="32" y="174"/>
                  </a:lnTo>
                  <a:lnTo>
                    <a:pt x="28" y="174"/>
                  </a:lnTo>
                  <a:lnTo>
                    <a:pt x="26" y="172"/>
                  </a:lnTo>
                  <a:lnTo>
                    <a:pt x="24" y="168"/>
                  </a:lnTo>
                  <a:lnTo>
                    <a:pt x="22" y="166"/>
                  </a:lnTo>
                  <a:lnTo>
                    <a:pt x="22" y="26"/>
                  </a:lnTo>
                  <a:close/>
                  <a:moveTo>
                    <a:pt x="250" y="208"/>
                  </a:moveTo>
                  <a:lnTo>
                    <a:pt x="38" y="208"/>
                  </a:lnTo>
                  <a:lnTo>
                    <a:pt x="38" y="208"/>
                  </a:lnTo>
                  <a:lnTo>
                    <a:pt x="30" y="208"/>
                  </a:lnTo>
                  <a:lnTo>
                    <a:pt x="22" y="210"/>
                  </a:lnTo>
                  <a:lnTo>
                    <a:pt x="16" y="212"/>
                  </a:lnTo>
                  <a:lnTo>
                    <a:pt x="10" y="216"/>
                  </a:lnTo>
                  <a:lnTo>
                    <a:pt x="6" y="222"/>
                  </a:lnTo>
                  <a:lnTo>
                    <a:pt x="2" y="226"/>
                  </a:lnTo>
                  <a:lnTo>
                    <a:pt x="0" y="232"/>
                  </a:lnTo>
                  <a:lnTo>
                    <a:pt x="0" y="238"/>
                  </a:lnTo>
                  <a:lnTo>
                    <a:pt x="0" y="250"/>
                  </a:lnTo>
                  <a:lnTo>
                    <a:pt x="0" y="250"/>
                  </a:lnTo>
                  <a:lnTo>
                    <a:pt x="0" y="256"/>
                  </a:lnTo>
                  <a:lnTo>
                    <a:pt x="2" y="262"/>
                  </a:lnTo>
                  <a:lnTo>
                    <a:pt x="6" y="266"/>
                  </a:lnTo>
                  <a:lnTo>
                    <a:pt x="10" y="272"/>
                  </a:lnTo>
                  <a:lnTo>
                    <a:pt x="16" y="276"/>
                  </a:lnTo>
                  <a:lnTo>
                    <a:pt x="22" y="278"/>
                  </a:lnTo>
                  <a:lnTo>
                    <a:pt x="30" y="280"/>
                  </a:lnTo>
                  <a:lnTo>
                    <a:pt x="38" y="280"/>
                  </a:lnTo>
                  <a:lnTo>
                    <a:pt x="250" y="280"/>
                  </a:lnTo>
                  <a:lnTo>
                    <a:pt x="250" y="280"/>
                  </a:lnTo>
                  <a:lnTo>
                    <a:pt x="258" y="280"/>
                  </a:lnTo>
                  <a:lnTo>
                    <a:pt x="266" y="278"/>
                  </a:lnTo>
                  <a:lnTo>
                    <a:pt x="272" y="276"/>
                  </a:lnTo>
                  <a:lnTo>
                    <a:pt x="278" y="272"/>
                  </a:lnTo>
                  <a:lnTo>
                    <a:pt x="282" y="266"/>
                  </a:lnTo>
                  <a:lnTo>
                    <a:pt x="286" y="262"/>
                  </a:lnTo>
                  <a:lnTo>
                    <a:pt x="288" y="256"/>
                  </a:lnTo>
                  <a:lnTo>
                    <a:pt x="288" y="250"/>
                  </a:lnTo>
                  <a:lnTo>
                    <a:pt x="288" y="238"/>
                  </a:lnTo>
                  <a:lnTo>
                    <a:pt x="288" y="238"/>
                  </a:lnTo>
                  <a:lnTo>
                    <a:pt x="288" y="232"/>
                  </a:lnTo>
                  <a:lnTo>
                    <a:pt x="286" y="226"/>
                  </a:lnTo>
                  <a:lnTo>
                    <a:pt x="282" y="222"/>
                  </a:lnTo>
                  <a:lnTo>
                    <a:pt x="278" y="216"/>
                  </a:lnTo>
                  <a:lnTo>
                    <a:pt x="272" y="212"/>
                  </a:lnTo>
                  <a:lnTo>
                    <a:pt x="266" y="210"/>
                  </a:lnTo>
                  <a:lnTo>
                    <a:pt x="258" y="208"/>
                  </a:lnTo>
                  <a:lnTo>
                    <a:pt x="250" y="208"/>
                  </a:lnTo>
                  <a:lnTo>
                    <a:pt x="250" y="208"/>
                  </a:lnTo>
                  <a:close/>
                  <a:moveTo>
                    <a:pt x="248" y="258"/>
                  </a:moveTo>
                  <a:lnTo>
                    <a:pt x="248" y="258"/>
                  </a:lnTo>
                  <a:lnTo>
                    <a:pt x="242" y="256"/>
                  </a:lnTo>
                  <a:lnTo>
                    <a:pt x="238" y="254"/>
                  </a:lnTo>
                  <a:lnTo>
                    <a:pt x="234" y="248"/>
                  </a:lnTo>
                  <a:lnTo>
                    <a:pt x="234" y="244"/>
                  </a:lnTo>
                  <a:lnTo>
                    <a:pt x="234" y="244"/>
                  </a:lnTo>
                  <a:lnTo>
                    <a:pt x="234" y="238"/>
                  </a:lnTo>
                  <a:lnTo>
                    <a:pt x="238" y="234"/>
                  </a:lnTo>
                  <a:lnTo>
                    <a:pt x="242" y="230"/>
                  </a:lnTo>
                  <a:lnTo>
                    <a:pt x="248" y="230"/>
                  </a:lnTo>
                  <a:lnTo>
                    <a:pt x="248" y="230"/>
                  </a:lnTo>
                  <a:lnTo>
                    <a:pt x="252" y="230"/>
                  </a:lnTo>
                  <a:lnTo>
                    <a:pt x="258" y="234"/>
                  </a:lnTo>
                  <a:lnTo>
                    <a:pt x="260" y="238"/>
                  </a:lnTo>
                  <a:lnTo>
                    <a:pt x="262" y="244"/>
                  </a:lnTo>
                  <a:lnTo>
                    <a:pt x="262" y="244"/>
                  </a:lnTo>
                  <a:lnTo>
                    <a:pt x="260" y="248"/>
                  </a:lnTo>
                  <a:lnTo>
                    <a:pt x="258" y="254"/>
                  </a:lnTo>
                  <a:lnTo>
                    <a:pt x="252" y="256"/>
                  </a:lnTo>
                  <a:lnTo>
                    <a:pt x="248" y="258"/>
                  </a:lnTo>
                  <a:lnTo>
                    <a:pt x="248" y="258"/>
                  </a:lnTo>
                  <a:close/>
                </a:path>
              </a:pathLst>
            </a:custGeom>
            <a:grp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0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34" name="Freeform 101"/>
            <p:cNvSpPr>
              <a:spLocks/>
            </p:cNvSpPr>
            <p:nvPr/>
          </p:nvSpPr>
          <p:spPr bwMode="auto">
            <a:xfrm>
              <a:off x="-5793997" y="1244623"/>
              <a:ext cx="442299" cy="275929"/>
            </a:xfrm>
            <a:custGeom>
              <a:avLst/>
              <a:gdLst/>
              <a:ahLst/>
              <a:cxnLst>
                <a:cxn ang="0">
                  <a:pos x="0" y="130"/>
                </a:cxn>
                <a:cxn ang="0">
                  <a:pos x="0" y="130"/>
                </a:cxn>
                <a:cxn ang="0">
                  <a:pos x="2" y="134"/>
                </a:cxn>
                <a:cxn ang="0">
                  <a:pos x="6" y="136"/>
                </a:cxn>
                <a:cxn ang="0">
                  <a:pos x="212" y="136"/>
                </a:cxn>
                <a:cxn ang="0">
                  <a:pos x="212" y="136"/>
                </a:cxn>
                <a:cxn ang="0">
                  <a:pos x="216" y="134"/>
                </a:cxn>
                <a:cxn ang="0">
                  <a:pos x="218" y="130"/>
                </a:cxn>
                <a:cxn ang="0">
                  <a:pos x="218" y="6"/>
                </a:cxn>
                <a:cxn ang="0">
                  <a:pos x="218" y="6"/>
                </a:cxn>
                <a:cxn ang="0">
                  <a:pos x="216" y="2"/>
                </a:cxn>
                <a:cxn ang="0">
                  <a:pos x="212" y="0"/>
                </a:cxn>
                <a:cxn ang="0">
                  <a:pos x="6" y="0"/>
                </a:cxn>
                <a:cxn ang="0">
                  <a:pos x="6" y="0"/>
                </a:cxn>
                <a:cxn ang="0">
                  <a:pos x="2" y="2"/>
                </a:cxn>
                <a:cxn ang="0">
                  <a:pos x="0" y="6"/>
                </a:cxn>
                <a:cxn ang="0">
                  <a:pos x="0" y="130"/>
                </a:cxn>
              </a:cxnLst>
              <a:rect l="0" t="0" r="r" b="b"/>
              <a:pathLst>
                <a:path w="218" h="136">
                  <a:moveTo>
                    <a:pt x="0" y="130"/>
                  </a:moveTo>
                  <a:lnTo>
                    <a:pt x="0" y="130"/>
                  </a:lnTo>
                  <a:lnTo>
                    <a:pt x="2" y="134"/>
                  </a:lnTo>
                  <a:lnTo>
                    <a:pt x="6" y="136"/>
                  </a:lnTo>
                  <a:lnTo>
                    <a:pt x="212" y="136"/>
                  </a:lnTo>
                  <a:lnTo>
                    <a:pt x="212" y="136"/>
                  </a:lnTo>
                  <a:lnTo>
                    <a:pt x="216" y="134"/>
                  </a:lnTo>
                  <a:lnTo>
                    <a:pt x="218" y="130"/>
                  </a:lnTo>
                  <a:lnTo>
                    <a:pt x="218" y="6"/>
                  </a:lnTo>
                  <a:lnTo>
                    <a:pt x="218" y="6"/>
                  </a:lnTo>
                  <a:lnTo>
                    <a:pt x="216" y="2"/>
                  </a:lnTo>
                  <a:lnTo>
                    <a:pt x="212" y="0"/>
                  </a:lnTo>
                  <a:lnTo>
                    <a:pt x="6" y="0"/>
                  </a:lnTo>
                  <a:lnTo>
                    <a:pt x="6" y="0"/>
                  </a:lnTo>
                  <a:lnTo>
                    <a:pt x="2" y="2"/>
                  </a:lnTo>
                  <a:lnTo>
                    <a:pt x="0" y="6"/>
                  </a:lnTo>
                  <a:lnTo>
                    <a:pt x="0" y="130"/>
                  </a:lnTo>
                  <a:close/>
                </a:path>
              </a:pathLst>
            </a:custGeom>
            <a:grp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0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35" name="Freeform 102"/>
            <p:cNvSpPr>
              <a:spLocks/>
            </p:cNvSpPr>
            <p:nvPr/>
          </p:nvSpPr>
          <p:spPr bwMode="auto">
            <a:xfrm>
              <a:off x="-5672263" y="1784309"/>
              <a:ext cx="190716" cy="158254"/>
            </a:xfrm>
            <a:custGeom>
              <a:avLst/>
              <a:gdLst/>
              <a:ahLst/>
              <a:cxnLst>
                <a:cxn ang="0">
                  <a:pos x="86" y="36"/>
                </a:cxn>
                <a:cxn ang="0">
                  <a:pos x="56" y="36"/>
                </a:cxn>
                <a:cxn ang="0">
                  <a:pos x="56" y="0"/>
                </a:cxn>
                <a:cxn ang="0">
                  <a:pos x="38" y="0"/>
                </a:cxn>
                <a:cxn ang="0">
                  <a:pos x="38" y="36"/>
                </a:cxn>
                <a:cxn ang="0">
                  <a:pos x="8" y="36"/>
                </a:cxn>
                <a:cxn ang="0">
                  <a:pos x="8" y="36"/>
                </a:cxn>
                <a:cxn ang="0">
                  <a:pos x="6" y="38"/>
                </a:cxn>
                <a:cxn ang="0">
                  <a:pos x="4" y="38"/>
                </a:cxn>
                <a:cxn ang="0">
                  <a:pos x="2" y="42"/>
                </a:cxn>
                <a:cxn ang="0">
                  <a:pos x="0" y="44"/>
                </a:cxn>
                <a:cxn ang="0">
                  <a:pos x="0" y="70"/>
                </a:cxn>
                <a:cxn ang="0">
                  <a:pos x="0" y="70"/>
                </a:cxn>
                <a:cxn ang="0">
                  <a:pos x="2" y="72"/>
                </a:cxn>
                <a:cxn ang="0">
                  <a:pos x="4" y="76"/>
                </a:cxn>
                <a:cxn ang="0">
                  <a:pos x="6" y="78"/>
                </a:cxn>
                <a:cxn ang="0">
                  <a:pos x="8" y="78"/>
                </a:cxn>
                <a:cxn ang="0">
                  <a:pos x="86" y="78"/>
                </a:cxn>
                <a:cxn ang="0">
                  <a:pos x="86" y="78"/>
                </a:cxn>
                <a:cxn ang="0">
                  <a:pos x="88" y="78"/>
                </a:cxn>
                <a:cxn ang="0">
                  <a:pos x="92" y="76"/>
                </a:cxn>
                <a:cxn ang="0">
                  <a:pos x="94" y="72"/>
                </a:cxn>
                <a:cxn ang="0">
                  <a:pos x="94" y="70"/>
                </a:cxn>
                <a:cxn ang="0">
                  <a:pos x="94" y="44"/>
                </a:cxn>
                <a:cxn ang="0">
                  <a:pos x="94" y="44"/>
                </a:cxn>
                <a:cxn ang="0">
                  <a:pos x="94" y="42"/>
                </a:cxn>
                <a:cxn ang="0">
                  <a:pos x="92" y="38"/>
                </a:cxn>
                <a:cxn ang="0">
                  <a:pos x="88" y="38"/>
                </a:cxn>
                <a:cxn ang="0">
                  <a:pos x="86" y="36"/>
                </a:cxn>
                <a:cxn ang="0">
                  <a:pos x="86" y="36"/>
                </a:cxn>
              </a:cxnLst>
              <a:rect l="0" t="0" r="r" b="b"/>
              <a:pathLst>
                <a:path w="94" h="78">
                  <a:moveTo>
                    <a:pt x="86" y="36"/>
                  </a:moveTo>
                  <a:lnTo>
                    <a:pt x="56" y="36"/>
                  </a:lnTo>
                  <a:lnTo>
                    <a:pt x="56" y="0"/>
                  </a:lnTo>
                  <a:lnTo>
                    <a:pt x="38" y="0"/>
                  </a:lnTo>
                  <a:lnTo>
                    <a:pt x="38" y="36"/>
                  </a:lnTo>
                  <a:lnTo>
                    <a:pt x="8" y="36"/>
                  </a:lnTo>
                  <a:lnTo>
                    <a:pt x="8" y="36"/>
                  </a:lnTo>
                  <a:lnTo>
                    <a:pt x="6" y="38"/>
                  </a:lnTo>
                  <a:lnTo>
                    <a:pt x="4" y="38"/>
                  </a:lnTo>
                  <a:lnTo>
                    <a:pt x="2" y="42"/>
                  </a:lnTo>
                  <a:lnTo>
                    <a:pt x="0" y="44"/>
                  </a:lnTo>
                  <a:lnTo>
                    <a:pt x="0" y="70"/>
                  </a:lnTo>
                  <a:lnTo>
                    <a:pt x="0" y="70"/>
                  </a:lnTo>
                  <a:lnTo>
                    <a:pt x="2" y="72"/>
                  </a:lnTo>
                  <a:lnTo>
                    <a:pt x="4" y="76"/>
                  </a:lnTo>
                  <a:lnTo>
                    <a:pt x="6" y="78"/>
                  </a:lnTo>
                  <a:lnTo>
                    <a:pt x="8" y="78"/>
                  </a:lnTo>
                  <a:lnTo>
                    <a:pt x="86" y="78"/>
                  </a:lnTo>
                  <a:lnTo>
                    <a:pt x="86" y="78"/>
                  </a:lnTo>
                  <a:lnTo>
                    <a:pt x="88" y="78"/>
                  </a:lnTo>
                  <a:lnTo>
                    <a:pt x="92" y="76"/>
                  </a:lnTo>
                  <a:lnTo>
                    <a:pt x="94" y="72"/>
                  </a:lnTo>
                  <a:lnTo>
                    <a:pt x="94" y="70"/>
                  </a:lnTo>
                  <a:lnTo>
                    <a:pt x="94" y="44"/>
                  </a:lnTo>
                  <a:lnTo>
                    <a:pt x="94" y="44"/>
                  </a:lnTo>
                  <a:lnTo>
                    <a:pt x="94" y="42"/>
                  </a:lnTo>
                  <a:lnTo>
                    <a:pt x="92" y="38"/>
                  </a:lnTo>
                  <a:lnTo>
                    <a:pt x="88" y="38"/>
                  </a:lnTo>
                  <a:lnTo>
                    <a:pt x="86" y="36"/>
                  </a:lnTo>
                  <a:lnTo>
                    <a:pt x="86" y="36"/>
                  </a:lnTo>
                  <a:close/>
                </a:path>
              </a:pathLst>
            </a:custGeom>
            <a:grp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0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36" name="Freeform 103"/>
            <p:cNvSpPr>
              <a:spLocks noEditPoints="1"/>
            </p:cNvSpPr>
            <p:nvPr/>
          </p:nvSpPr>
          <p:spPr bwMode="auto">
            <a:xfrm>
              <a:off x="-5919788" y="1881696"/>
              <a:ext cx="689824" cy="36520"/>
            </a:xfrm>
            <a:custGeom>
              <a:avLst/>
              <a:gdLst/>
              <a:ahLst/>
              <a:cxnLst>
                <a:cxn ang="0">
                  <a:pos x="0" y="10"/>
                </a:cxn>
                <a:cxn ang="0">
                  <a:pos x="0" y="10"/>
                </a:cxn>
                <a:cxn ang="0">
                  <a:pos x="0" y="12"/>
                </a:cxn>
                <a:cxn ang="0">
                  <a:pos x="2" y="16"/>
                </a:cxn>
                <a:cxn ang="0">
                  <a:pos x="4" y="18"/>
                </a:cxn>
                <a:cxn ang="0">
                  <a:pos x="8" y="18"/>
                </a:cxn>
                <a:cxn ang="0">
                  <a:pos x="108" y="18"/>
                </a:cxn>
                <a:cxn ang="0">
                  <a:pos x="108" y="0"/>
                </a:cxn>
                <a:cxn ang="0">
                  <a:pos x="8" y="0"/>
                </a:cxn>
                <a:cxn ang="0">
                  <a:pos x="8" y="0"/>
                </a:cxn>
                <a:cxn ang="0">
                  <a:pos x="4" y="0"/>
                </a:cxn>
                <a:cxn ang="0">
                  <a:pos x="2" y="2"/>
                </a:cxn>
                <a:cxn ang="0">
                  <a:pos x="0" y="6"/>
                </a:cxn>
                <a:cxn ang="0">
                  <a:pos x="0" y="10"/>
                </a:cxn>
                <a:cxn ang="0">
                  <a:pos x="0" y="10"/>
                </a:cxn>
                <a:cxn ang="0">
                  <a:pos x="330" y="0"/>
                </a:cxn>
                <a:cxn ang="0">
                  <a:pos x="230" y="0"/>
                </a:cxn>
                <a:cxn ang="0">
                  <a:pos x="230" y="18"/>
                </a:cxn>
                <a:cxn ang="0">
                  <a:pos x="330" y="18"/>
                </a:cxn>
                <a:cxn ang="0">
                  <a:pos x="330" y="18"/>
                </a:cxn>
                <a:cxn ang="0">
                  <a:pos x="334" y="18"/>
                </a:cxn>
                <a:cxn ang="0">
                  <a:pos x="336" y="16"/>
                </a:cxn>
                <a:cxn ang="0">
                  <a:pos x="338" y="12"/>
                </a:cxn>
                <a:cxn ang="0">
                  <a:pos x="340" y="10"/>
                </a:cxn>
                <a:cxn ang="0">
                  <a:pos x="340" y="10"/>
                </a:cxn>
                <a:cxn ang="0">
                  <a:pos x="338" y="6"/>
                </a:cxn>
                <a:cxn ang="0">
                  <a:pos x="336" y="2"/>
                </a:cxn>
                <a:cxn ang="0">
                  <a:pos x="334" y="0"/>
                </a:cxn>
                <a:cxn ang="0">
                  <a:pos x="330" y="0"/>
                </a:cxn>
                <a:cxn ang="0">
                  <a:pos x="330" y="0"/>
                </a:cxn>
              </a:cxnLst>
              <a:rect l="0" t="0" r="r" b="b"/>
              <a:pathLst>
                <a:path w="340" h="18">
                  <a:moveTo>
                    <a:pt x="0" y="10"/>
                  </a:moveTo>
                  <a:lnTo>
                    <a:pt x="0" y="10"/>
                  </a:lnTo>
                  <a:lnTo>
                    <a:pt x="0" y="12"/>
                  </a:lnTo>
                  <a:lnTo>
                    <a:pt x="2" y="16"/>
                  </a:lnTo>
                  <a:lnTo>
                    <a:pt x="4" y="18"/>
                  </a:lnTo>
                  <a:lnTo>
                    <a:pt x="8" y="18"/>
                  </a:lnTo>
                  <a:lnTo>
                    <a:pt x="108" y="18"/>
                  </a:lnTo>
                  <a:lnTo>
                    <a:pt x="108" y="0"/>
                  </a:lnTo>
                  <a:lnTo>
                    <a:pt x="8" y="0"/>
                  </a:lnTo>
                  <a:lnTo>
                    <a:pt x="8" y="0"/>
                  </a:lnTo>
                  <a:lnTo>
                    <a:pt x="4" y="0"/>
                  </a:lnTo>
                  <a:lnTo>
                    <a:pt x="2" y="2"/>
                  </a:lnTo>
                  <a:lnTo>
                    <a:pt x="0" y="6"/>
                  </a:lnTo>
                  <a:lnTo>
                    <a:pt x="0" y="10"/>
                  </a:lnTo>
                  <a:lnTo>
                    <a:pt x="0" y="10"/>
                  </a:lnTo>
                  <a:close/>
                  <a:moveTo>
                    <a:pt x="330" y="0"/>
                  </a:moveTo>
                  <a:lnTo>
                    <a:pt x="230" y="0"/>
                  </a:lnTo>
                  <a:lnTo>
                    <a:pt x="230" y="18"/>
                  </a:lnTo>
                  <a:lnTo>
                    <a:pt x="330" y="18"/>
                  </a:lnTo>
                  <a:lnTo>
                    <a:pt x="330" y="18"/>
                  </a:lnTo>
                  <a:lnTo>
                    <a:pt x="334" y="18"/>
                  </a:lnTo>
                  <a:lnTo>
                    <a:pt x="336" y="16"/>
                  </a:lnTo>
                  <a:lnTo>
                    <a:pt x="338" y="12"/>
                  </a:lnTo>
                  <a:lnTo>
                    <a:pt x="340" y="10"/>
                  </a:lnTo>
                  <a:lnTo>
                    <a:pt x="340" y="10"/>
                  </a:lnTo>
                  <a:lnTo>
                    <a:pt x="338" y="6"/>
                  </a:lnTo>
                  <a:lnTo>
                    <a:pt x="336" y="2"/>
                  </a:lnTo>
                  <a:lnTo>
                    <a:pt x="334" y="0"/>
                  </a:lnTo>
                  <a:lnTo>
                    <a:pt x="330" y="0"/>
                  </a:lnTo>
                  <a:lnTo>
                    <a:pt x="330" y="0"/>
                  </a:lnTo>
                  <a:close/>
                </a:path>
              </a:pathLst>
            </a:custGeom>
            <a:grp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0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472" name="组合 69"/>
          <p:cNvGrpSpPr/>
          <p:nvPr/>
        </p:nvGrpSpPr>
        <p:grpSpPr>
          <a:xfrm>
            <a:off x="2230862" y="5817338"/>
            <a:ext cx="292059" cy="190330"/>
            <a:chOff x="2058658" y="5338306"/>
            <a:chExt cx="482888" cy="227950"/>
          </a:xfrm>
        </p:grpSpPr>
        <p:sp>
          <p:nvSpPr>
            <p:cNvPr id="720" name="Freeform 67"/>
            <p:cNvSpPr>
              <a:spLocks noEditPoints="1"/>
            </p:cNvSpPr>
            <p:nvPr/>
          </p:nvSpPr>
          <p:spPr bwMode="auto">
            <a:xfrm>
              <a:off x="2076592" y="5430648"/>
              <a:ext cx="69562" cy="60751"/>
            </a:xfrm>
            <a:custGeom>
              <a:avLst/>
              <a:gdLst/>
              <a:ahLst/>
              <a:cxnLst>
                <a:cxn ang="0">
                  <a:pos x="122" y="106"/>
                </a:cxn>
                <a:cxn ang="0">
                  <a:pos x="112" y="110"/>
                </a:cxn>
                <a:cxn ang="0">
                  <a:pos x="108" y="120"/>
                </a:cxn>
                <a:cxn ang="0">
                  <a:pos x="108" y="126"/>
                </a:cxn>
                <a:cxn ang="0">
                  <a:pos x="116" y="134"/>
                </a:cxn>
                <a:cxn ang="0">
                  <a:pos x="122" y="134"/>
                </a:cxn>
                <a:cxn ang="0">
                  <a:pos x="132" y="130"/>
                </a:cxn>
                <a:cxn ang="0">
                  <a:pos x="136" y="120"/>
                </a:cxn>
                <a:cxn ang="0">
                  <a:pos x="136" y="114"/>
                </a:cxn>
                <a:cxn ang="0">
                  <a:pos x="128" y="106"/>
                </a:cxn>
                <a:cxn ang="0">
                  <a:pos x="122" y="106"/>
                </a:cxn>
                <a:cxn ang="0">
                  <a:pos x="68" y="106"/>
                </a:cxn>
                <a:cxn ang="0">
                  <a:pos x="58" y="110"/>
                </a:cxn>
                <a:cxn ang="0">
                  <a:pos x="54" y="120"/>
                </a:cxn>
                <a:cxn ang="0">
                  <a:pos x="54" y="126"/>
                </a:cxn>
                <a:cxn ang="0">
                  <a:pos x="62" y="134"/>
                </a:cxn>
                <a:cxn ang="0">
                  <a:pos x="68" y="134"/>
                </a:cxn>
                <a:cxn ang="0">
                  <a:pos x="78" y="130"/>
                </a:cxn>
                <a:cxn ang="0">
                  <a:pos x="82" y="120"/>
                </a:cxn>
                <a:cxn ang="0">
                  <a:pos x="82" y="114"/>
                </a:cxn>
                <a:cxn ang="0">
                  <a:pos x="74" y="106"/>
                </a:cxn>
                <a:cxn ang="0">
                  <a:pos x="68" y="106"/>
                </a:cxn>
                <a:cxn ang="0">
                  <a:pos x="14" y="106"/>
                </a:cxn>
                <a:cxn ang="0">
                  <a:pos x="4" y="110"/>
                </a:cxn>
                <a:cxn ang="0">
                  <a:pos x="0" y="120"/>
                </a:cxn>
                <a:cxn ang="0">
                  <a:pos x="2" y="126"/>
                </a:cxn>
                <a:cxn ang="0">
                  <a:pos x="10" y="134"/>
                </a:cxn>
                <a:cxn ang="0">
                  <a:pos x="14" y="134"/>
                </a:cxn>
                <a:cxn ang="0">
                  <a:pos x="26" y="130"/>
                </a:cxn>
                <a:cxn ang="0">
                  <a:pos x="30" y="120"/>
                </a:cxn>
                <a:cxn ang="0">
                  <a:pos x="28" y="114"/>
                </a:cxn>
                <a:cxn ang="0">
                  <a:pos x="20" y="106"/>
                </a:cxn>
                <a:cxn ang="0">
                  <a:pos x="14" y="106"/>
                </a:cxn>
                <a:cxn ang="0">
                  <a:pos x="14" y="30"/>
                </a:cxn>
                <a:cxn ang="0">
                  <a:pos x="26" y="26"/>
                </a:cxn>
                <a:cxn ang="0">
                  <a:pos x="30" y="14"/>
                </a:cxn>
                <a:cxn ang="0">
                  <a:pos x="28" y="10"/>
                </a:cxn>
                <a:cxn ang="0">
                  <a:pos x="20" y="2"/>
                </a:cxn>
                <a:cxn ang="0">
                  <a:pos x="14" y="0"/>
                </a:cxn>
                <a:cxn ang="0">
                  <a:pos x="4" y="4"/>
                </a:cxn>
                <a:cxn ang="0">
                  <a:pos x="0" y="14"/>
                </a:cxn>
                <a:cxn ang="0">
                  <a:pos x="2" y="20"/>
                </a:cxn>
                <a:cxn ang="0">
                  <a:pos x="10" y="28"/>
                </a:cxn>
                <a:cxn ang="0">
                  <a:pos x="14" y="30"/>
                </a:cxn>
                <a:cxn ang="0">
                  <a:pos x="14" y="82"/>
                </a:cxn>
                <a:cxn ang="0">
                  <a:pos x="26" y="78"/>
                </a:cxn>
                <a:cxn ang="0">
                  <a:pos x="30" y="68"/>
                </a:cxn>
                <a:cxn ang="0">
                  <a:pos x="28" y="62"/>
                </a:cxn>
                <a:cxn ang="0">
                  <a:pos x="20" y="54"/>
                </a:cxn>
                <a:cxn ang="0">
                  <a:pos x="14" y="54"/>
                </a:cxn>
                <a:cxn ang="0">
                  <a:pos x="4" y="58"/>
                </a:cxn>
                <a:cxn ang="0">
                  <a:pos x="0" y="68"/>
                </a:cxn>
                <a:cxn ang="0">
                  <a:pos x="2" y="74"/>
                </a:cxn>
                <a:cxn ang="0">
                  <a:pos x="10" y="82"/>
                </a:cxn>
                <a:cxn ang="0">
                  <a:pos x="14" y="82"/>
                </a:cxn>
              </a:cxnLst>
              <a:rect l="0" t="0" r="r" b="b"/>
              <a:pathLst>
                <a:path w="136" h="134">
                  <a:moveTo>
                    <a:pt x="122" y="106"/>
                  </a:moveTo>
                  <a:lnTo>
                    <a:pt x="122" y="106"/>
                  </a:lnTo>
                  <a:lnTo>
                    <a:pt x="116" y="106"/>
                  </a:lnTo>
                  <a:lnTo>
                    <a:pt x="112" y="110"/>
                  </a:lnTo>
                  <a:lnTo>
                    <a:pt x="108" y="114"/>
                  </a:lnTo>
                  <a:lnTo>
                    <a:pt x="108" y="120"/>
                  </a:lnTo>
                  <a:lnTo>
                    <a:pt x="108" y="120"/>
                  </a:lnTo>
                  <a:lnTo>
                    <a:pt x="108" y="126"/>
                  </a:lnTo>
                  <a:lnTo>
                    <a:pt x="112" y="130"/>
                  </a:lnTo>
                  <a:lnTo>
                    <a:pt x="116" y="134"/>
                  </a:lnTo>
                  <a:lnTo>
                    <a:pt x="122" y="134"/>
                  </a:lnTo>
                  <a:lnTo>
                    <a:pt x="122" y="134"/>
                  </a:lnTo>
                  <a:lnTo>
                    <a:pt x="128" y="134"/>
                  </a:lnTo>
                  <a:lnTo>
                    <a:pt x="132" y="130"/>
                  </a:lnTo>
                  <a:lnTo>
                    <a:pt x="136" y="126"/>
                  </a:lnTo>
                  <a:lnTo>
                    <a:pt x="136" y="120"/>
                  </a:lnTo>
                  <a:lnTo>
                    <a:pt x="136" y="120"/>
                  </a:lnTo>
                  <a:lnTo>
                    <a:pt x="136" y="114"/>
                  </a:lnTo>
                  <a:lnTo>
                    <a:pt x="132" y="110"/>
                  </a:lnTo>
                  <a:lnTo>
                    <a:pt x="128" y="106"/>
                  </a:lnTo>
                  <a:lnTo>
                    <a:pt x="122" y="106"/>
                  </a:lnTo>
                  <a:lnTo>
                    <a:pt x="122" y="106"/>
                  </a:lnTo>
                  <a:close/>
                  <a:moveTo>
                    <a:pt x="68" y="106"/>
                  </a:moveTo>
                  <a:lnTo>
                    <a:pt x="68" y="106"/>
                  </a:lnTo>
                  <a:lnTo>
                    <a:pt x="62" y="106"/>
                  </a:lnTo>
                  <a:lnTo>
                    <a:pt x="58" y="110"/>
                  </a:lnTo>
                  <a:lnTo>
                    <a:pt x="54" y="114"/>
                  </a:lnTo>
                  <a:lnTo>
                    <a:pt x="54" y="120"/>
                  </a:lnTo>
                  <a:lnTo>
                    <a:pt x="54" y="120"/>
                  </a:lnTo>
                  <a:lnTo>
                    <a:pt x="54" y="126"/>
                  </a:lnTo>
                  <a:lnTo>
                    <a:pt x="58" y="130"/>
                  </a:lnTo>
                  <a:lnTo>
                    <a:pt x="62" y="134"/>
                  </a:lnTo>
                  <a:lnTo>
                    <a:pt x="68" y="134"/>
                  </a:lnTo>
                  <a:lnTo>
                    <a:pt x="68" y="134"/>
                  </a:lnTo>
                  <a:lnTo>
                    <a:pt x="74" y="134"/>
                  </a:lnTo>
                  <a:lnTo>
                    <a:pt x="78" y="130"/>
                  </a:lnTo>
                  <a:lnTo>
                    <a:pt x="82" y="126"/>
                  </a:lnTo>
                  <a:lnTo>
                    <a:pt x="82" y="120"/>
                  </a:lnTo>
                  <a:lnTo>
                    <a:pt x="82" y="120"/>
                  </a:lnTo>
                  <a:lnTo>
                    <a:pt x="82" y="114"/>
                  </a:lnTo>
                  <a:lnTo>
                    <a:pt x="78" y="110"/>
                  </a:lnTo>
                  <a:lnTo>
                    <a:pt x="74" y="106"/>
                  </a:lnTo>
                  <a:lnTo>
                    <a:pt x="68" y="106"/>
                  </a:lnTo>
                  <a:lnTo>
                    <a:pt x="68" y="106"/>
                  </a:lnTo>
                  <a:close/>
                  <a:moveTo>
                    <a:pt x="14" y="106"/>
                  </a:moveTo>
                  <a:lnTo>
                    <a:pt x="14" y="106"/>
                  </a:lnTo>
                  <a:lnTo>
                    <a:pt x="10" y="106"/>
                  </a:lnTo>
                  <a:lnTo>
                    <a:pt x="4" y="110"/>
                  </a:lnTo>
                  <a:lnTo>
                    <a:pt x="2" y="114"/>
                  </a:lnTo>
                  <a:lnTo>
                    <a:pt x="0" y="120"/>
                  </a:lnTo>
                  <a:lnTo>
                    <a:pt x="0" y="120"/>
                  </a:lnTo>
                  <a:lnTo>
                    <a:pt x="2" y="126"/>
                  </a:lnTo>
                  <a:lnTo>
                    <a:pt x="4" y="130"/>
                  </a:lnTo>
                  <a:lnTo>
                    <a:pt x="10" y="134"/>
                  </a:lnTo>
                  <a:lnTo>
                    <a:pt x="14" y="134"/>
                  </a:lnTo>
                  <a:lnTo>
                    <a:pt x="14" y="134"/>
                  </a:lnTo>
                  <a:lnTo>
                    <a:pt x="20" y="134"/>
                  </a:lnTo>
                  <a:lnTo>
                    <a:pt x="26" y="130"/>
                  </a:lnTo>
                  <a:lnTo>
                    <a:pt x="28" y="126"/>
                  </a:lnTo>
                  <a:lnTo>
                    <a:pt x="30" y="120"/>
                  </a:lnTo>
                  <a:lnTo>
                    <a:pt x="30" y="120"/>
                  </a:lnTo>
                  <a:lnTo>
                    <a:pt x="28" y="114"/>
                  </a:lnTo>
                  <a:lnTo>
                    <a:pt x="26" y="110"/>
                  </a:lnTo>
                  <a:lnTo>
                    <a:pt x="20" y="106"/>
                  </a:lnTo>
                  <a:lnTo>
                    <a:pt x="14" y="106"/>
                  </a:lnTo>
                  <a:lnTo>
                    <a:pt x="14" y="106"/>
                  </a:lnTo>
                  <a:close/>
                  <a:moveTo>
                    <a:pt x="14" y="30"/>
                  </a:moveTo>
                  <a:lnTo>
                    <a:pt x="14" y="30"/>
                  </a:lnTo>
                  <a:lnTo>
                    <a:pt x="20" y="28"/>
                  </a:lnTo>
                  <a:lnTo>
                    <a:pt x="26" y="26"/>
                  </a:lnTo>
                  <a:lnTo>
                    <a:pt x="28" y="20"/>
                  </a:lnTo>
                  <a:lnTo>
                    <a:pt x="30" y="14"/>
                  </a:lnTo>
                  <a:lnTo>
                    <a:pt x="30" y="14"/>
                  </a:lnTo>
                  <a:lnTo>
                    <a:pt x="28" y="10"/>
                  </a:lnTo>
                  <a:lnTo>
                    <a:pt x="26" y="4"/>
                  </a:lnTo>
                  <a:lnTo>
                    <a:pt x="20" y="2"/>
                  </a:lnTo>
                  <a:lnTo>
                    <a:pt x="14" y="0"/>
                  </a:lnTo>
                  <a:lnTo>
                    <a:pt x="14" y="0"/>
                  </a:lnTo>
                  <a:lnTo>
                    <a:pt x="10" y="2"/>
                  </a:lnTo>
                  <a:lnTo>
                    <a:pt x="4" y="4"/>
                  </a:lnTo>
                  <a:lnTo>
                    <a:pt x="2" y="10"/>
                  </a:lnTo>
                  <a:lnTo>
                    <a:pt x="0" y="14"/>
                  </a:lnTo>
                  <a:lnTo>
                    <a:pt x="0" y="14"/>
                  </a:lnTo>
                  <a:lnTo>
                    <a:pt x="2" y="20"/>
                  </a:lnTo>
                  <a:lnTo>
                    <a:pt x="4" y="26"/>
                  </a:lnTo>
                  <a:lnTo>
                    <a:pt x="10" y="28"/>
                  </a:lnTo>
                  <a:lnTo>
                    <a:pt x="14" y="30"/>
                  </a:lnTo>
                  <a:lnTo>
                    <a:pt x="14" y="30"/>
                  </a:lnTo>
                  <a:close/>
                  <a:moveTo>
                    <a:pt x="14" y="82"/>
                  </a:moveTo>
                  <a:lnTo>
                    <a:pt x="14" y="82"/>
                  </a:lnTo>
                  <a:lnTo>
                    <a:pt x="20" y="82"/>
                  </a:lnTo>
                  <a:lnTo>
                    <a:pt x="26" y="78"/>
                  </a:lnTo>
                  <a:lnTo>
                    <a:pt x="28" y="74"/>
                  </a:lnTo>
                  <a:lnTo>
                    <a:pt x="30" y="68"/>
                  </a:lnTo>
                  <a:lnTo>
                    <a:pt x="30" y="68"/>
                  </a:lnTo>
                  <a:lnTo>
                    <a:pt x="28" y="62"/>
                  </a:lnTo>
                  <a:lnTo>
                    <a:pt x="26" y="58"/>
                  </a:lnTo>
                  <a:lnTo>
                    <a:pt x="20" y="54"/>
                  </a:lnTo>
                  <a:lnTo>
                    <a:pt x="14" y="54"/>
                  </a:lnTo>
                  <a:lnTo>
                    <a:pt x="14" y="54"/>
                  </a:lnTo>
                  <a:lnTo>
                    <a:pt x="10" y="54"/>
                  </a:lnTo>
                  <a:lnTo>
                    <a:pt x="4" y="58"/>
                  </a:lnTo>
                  <a:lnTo>
                    <a:pt x="2" y="62"/>
                  </a:lnTo>
                  <a:lnTo>
                    <a:pt x="0" y="68"/>
                  </a:lnTo>
                  <a:lnTo>
                    <a:pt x="0" y="68"/>
                  </a:lnTo>
                  <a:lnTo>
                    <a:pt x="2" y="74"/>
                  </a:lnTo>
                  <a:lnTo>
                    <a:pt x="4" y="78"/>
                  </a:lnTo>
                  <a:lnTo>
                    <a:pt x="10" y="82"/>
                  </a:lnTo>
                  <a:lnTo>
                    <a:pt x="14" y="82"/>
                  </a:lnTo>
                  <a:lnTo>
                    <a:pt x="14" y="82"/>
                  </a:lnTo>
                  <a:close/>
                </a:path>
              </a:pathLst>
            </a:custGeom>
            <a:solidFill>
              <a:sysClr val="windowText" lastClr="000000">
                <a:lumMod val="50000"/>
                <a:lumOff val="50000"/>
              </a:sysClr>
            </a:solid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0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21" name="Freeform 13"/>
            <p:cNvSpPr>
              <a:spLocks noEditPoints="1"/>
            </p:cNvSpPr>
            <p:nvPr/>
          </p:nvSpPr>
          <p:spPr bwMode="auto">
            <a:xfrm>
              <a:off x="2058658" y="5338306"/>
              <a:ext cx="482888" cy="91285"/>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solidFill>
              <a:sysClr val="windowText" lastClr="000000">
                <a:lumMod val="50000"/>
                <a:lumOff val="50000"/>
              </a:sysClr>
            </a:solid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0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22" name="Freeform 66"/>
            <p:cNvSpPr>
              <a:spLocks noEditPoints="1"/>
            </p:cNvSpPr>
            <p:nvPr/>
          </p:nvSpPr>
          <p:spPr bwMode="auto">
            <a:xfrm>
              <a:off x="2071988" y="5484650"/>
              <a:ext cx="94113" cy="81605"/>
            </a:xfrm>
            <a:custGeom>
              <a:avLst/>
              <a:gdLst/>
              <a:ahLst/>
              <a:cxnLst>
                <a:cxn ang="0">
                  <a:pos x="168" y="120"/>
                </a:cxn>
                <a:cxn ang="0">
                  <a:pos x="172" y="120"/>
                </a:cxn>
                <a:cxn ang="0">
                  <a:pos x="180" y="114"/>
                </a:cxn>
                <a:cxn ang="0">
                  <a:pos x="180" y="14"/>
                </a:cxn>
                <a:cxn ang="0">
                  <a:pos x="180" y="8"/>
                </a:cxn>
                <a:cxn ang="0">
                  <a:pos x="172" y="2"/>
                </a:cxn>
                <a:cxn ang="0">
                  <a:pos x="18" y="0"/>
                </a:cxn>
                <a:cxn ang="0">
                  <a:pos x="14" y="2"/>
                </a:cxn>
                <a:cxn ang="0">
                  <a:pos x="6" y="8"/>
                </a:cxn>
                <a:cxn ang="0">
                  <a:pos x="6" y="108"/>
                </a:cxn>
                <a:cxn ang="0">
                  <a:pos x="6" y="114"/>
                </a:cxn>
                <a:cxn ang="0">
                  <a:pos x="14" y="120"/>
                </a:cxn>
                <a:cxn ang="0">
                  <a:pos x="18" y="120"/>
                </a:cxn>
                <a:cxn ang="0">
                  <a:pos x="16" y="18"/>
                </a:cxn>
                <a:cxn ang="0">
                  <a:pos x="22" y="12"/>
                </a:cxn>
                <a:cxn ang="0">
                  <a:pos x="162" y="12"/>
                </a:cxn>
                <a:cxn ang="0">
                  <a:pos x="168" y="18"/>
                </a:cxn>
                <a:cxn ang="0">
                  <a:pos x="168" y="102"/>
                </a:cxn>
                <a:cxn ang="0">
                  <a:pos x="162" y="106"/>
                </a:cxn>
                <a:cxn ang="0">
                  <a:pos x="22" y="106"/>
                </a:cxn>
                <a:cxn ang="0">
                  <a:pos x="16" y="102"/>
                </a:cxn>
                <a:cxn ang="0">
                  <a:pos x="160" y="132"/>
                </a:cxn>
                <a:cxn ang="0">
                  <a:pos x="24" y="132"/>
                </a:cxn>
                <a:cxn ang="0">
                  <a:pos x="8" y="138"/>
                </a:cxn>
                <a:cxn ang="0">
                  <a:pos x="0" y="152"/>
                </a:cxn>
                <a:cxn ang="0">
                  <a:pos x="0" y="160"/>
                </a:cxn>
                <a:cxn ang="0">
                  <a:pos x="8" y="174"/>
                </a:cxn>
                <a:cxn ang="0">
                  <a:pos x="24" y="180"/>
                </a:cxn>
                <a:cxn ang="0">
                  <a:pos x="160" y="180"/>
                </a:cxn>
                <a:cxn ang="0">
                  <a:pos x="178" y="174"/>
                </a:cxn>
                <a:cxn ang="0">
                  <a:pos x="184" y="160"/>
                </a:cxn>
                <a:cxn ang="0">
                  <a:pos x="184" y="152"/>
                </a:cxn>
                <a:cxn ang="0">
                  <a:pos x="178" y="138"/>
                </a:cxn>
                <a:cxn ang="0">
                  <a:pos x="160" y="132"/>
                </a:cxn>
                <a:cxn ang="0">
                  <a:pos x="156" y="164"/>
                </a:cxn>
                <a:cxn ang="0">
                  <a:pos x="152" y="164"/>
                </a:cxn>
                <a:cxn ang="0">
                  <a:pos x="146" y="158"/>
                </a:cxn>
                <a:cxn ang="0">
                  <a:pos x="146" y="154"/>
                </a:cxn>
                <a:cxn ang="0">
                  <a:pos x="148" y="148"/>
                </a:cxn>
                <a:cxn ang="0">
                  <a:pos x="156" y="144"/>
                </a:cxn>
                <a:cxn ang="0">
                  <a:pos x="160" y="146"/>
                </a:cxn>
                <a:cxn ang="0">
                  <a:pos x="164" y="152"/>
                </a:cxn>
                <a:cxn ang="0">
                  <a:pos x="166" y="154"/>
                </a:cxn>
                <a:cxn ang="0">
                  <a:pos x="162" y="162"/>
                </a:cxn>
                <a:cxn ang="0">
                  <a:pos x="156" y="164"/>
                </a:cxn>
              </a:cxnLst>
              <a:rect l="0" t="0" r="r" b="b"/>
              <a:pathLst>
                <a:path w="184" h="180">
                  <a:moveTo>
                    <a:pt x="18" y="120"/>
                  </a:moveTo>
                  <a:lnTo>
                    <a:pt x="168" y="120"/>
                  </a:lnTo>
                  <a:lnTo>
                    <a:pt x="168" y="120"/>
                  </a:lnTo>
                  <a:lnTo>
                    <a:pt x="172" y="120"/>
                  </a:lnTo>
                  <a:lnTo>
                    <a:pt x="176" y="118"/>
                  </a:lnTo>
                  <a:lnTo>
                    <a:pt x="180" y="114"/>
                  </a:lnTo>
                  <a:lnTo>
                    <a:pt x="180" y="108"/>
                  </a:lnTo>
                  <a:lnTo>
                    <a:pt x="180" y="14"/>
                  </a:lnTo>
                  <a:lnTo>
                    <a:pt x="180" y="14"/>
                  </a:lnTo>
                  <a:lnTo>
                    <a:pt x="180" y="8"/>
                  </a:lnTo>
                  <a:lnTo>
                    <a:pt x="176" y="4"/>
                  </a:lnTo>
                  <a:lnTo>
                    <a:pt x="172" y="2"/>
                  </a:lnTo>
                  <a:lnTo>
                    <a:pt x="168" y="0"/>
                  </a:lnTo>
                  <a:lnTo>
                    <a:pt x="18" y="0"/>
                  </a:lnTo>
                  <a:lnTo>
                    <a:pt x="18" y="0"/>
                  </a:lnTo>
                  <a:lnTo>
                    <a:pt x="14" y="2"/>
                  </a:lnTo>
                  <a:lnTo>
                    <a:pt x="8" y="4"/>
                  </a:lnTo>
                  <a:lnTo>
                    <a:pt x="6" y="8"/>
                  </a:lnTo>
                  <a:lnTo>
                    <a:pt x="6" y="14"/>
                  </a:lnTo>
                  <a:lnTo>
                    <a:pt x="6" y="108"/>
                  </a:lnTo>
                  <a:lnTo>
                    <a:pt x="6" y="108"/>
                  </a:lnTo>
                  <a:lnTo>
                    <a:pt x="6" y="114"/>
                  </a:lnTo>
                  <a:lnTo>
                    <a:pt x="8" y="118"/>
                  </a:lnTo>
                  <a:lnTo>
                    <a:pt x="14" y="120"/>
                  </a:lnTo>
                  <a:lnTo>
                    <a:pt x="18" y="120"/>
                  </a:lnTo>
                  <a:lnTo>
                    <a:pt x="18" y="120"/>
                  </a:lnTo>
                  <a:close/>
                  <a:moveTo>
                    <a:pt x="16" y="18"/>
                  </a:moveTo>
                  <a:lnTo>
                    <a:pt x="16" y="18"/>
                  </a:lnTo>
                  <a:lnTo>
                    <a:pt x="18" y="14"/>
                  </a:lnTo>
                  <a:lnTo>
                    <a:pt x="22" y="12"/>
                  </a:lnTo>
                  <a:lnTo>
                    <a:pt x="162" y="12"/>
                  </a:lnTo>
                  <a:lnTo>
                    <a:pt x="162" y="12"/>
                  </a:lnTo>
                  <a:lnTo>
                    <a:pt x="166" y="14"/>
                  </a:lnTo>
                  <a:lnTo>
                    <a:pt x="168" y="18"/>
                  </a:lnTo>
                  <a:lnTo>
                    <a:pt x="168" y="102"/>
                  </a:lnTo>
                  <a:lnTo>
                    <a:pt x="168" y="102"/>
                  </a:lnTo>
                  <a:lnTo>
                    <a:pt x="166" y="106"/>
                  </a:lnTo>
                  <a:lnTo>
                    <a:pt x="162" y="106"/>
                  </a:lnTo>
                  <a:lnTo>
                    <a:pt x="22" y="106"/>
                  </a:lnTo>
                  <a:lnTo>
                    <a:pt x="22" y="106"/>
                  </a:lnTo>
                  <a:lnTo>
                    <a:pt x="18" y="106"/>
                  </a:lnTo>
                  <a:lnTo>
                    <a:pt x="16" y="102"/>
                  </a:lnTo>
                  <a:lnTo>
                    <a:pt x="16" y="18"/>
                  </a:lnTo>
                  <a:close/>
                  <a:moveTo>
                    <a:pt x="160" y="132"/>
                  </a:moveTo>
                  <a:lnTo>
                    <a:pt x="24" y="132"/>
                  </a:lnTo>
                  <a:lnTo>
                    <a:pt x="24" y="132"/>
                  </a:lnTo>
                  <a:lnTo>
                    <a:pt x="16" y="132"/>
                  </a:lnTo>
                  <a:lnTo>
                    <a:pt x="8" y="138"/>
                  </a:lnTo>
                  <a:lnTo>
                    <a:pt x="2" y="144"/>
                  </a:lnTo>
                  <a:lnTo>
                    <a:pt x="0" y="152"/>
                  </a:lnTo>
                  <a:lnTo>
                    <a:pt x="0" y="160"/>
                  </a:lnTo>
                  <a:lnTo>
                    <a:pt x="0" y="160"/>
                  </a:lnTo>
                  <a:lnTo>
                    <a:pt x="2" y="168"/>
                  </a:lnTo>
                  <a:lnTo>
                    <a:pt x="8" y="174"/>
                  </a:lnTo>
                  <a:lnTo>
                    <a:pt x="16" y="178"/>
                  </a:lnTo>
                  <a:lnTo>
                    <a:pt x="24" y="180"/>
                  </a:lnTo>
                  <a:lnTo>
                    <a:pt x="160" y="180"/>
                  </a:lnTo>
                  <a:lnTo>
                    <a:pt x="160" y="180"/>
                  </a:lnTo>
                  <a:lnTo>
                    <a:pt x="170" y="178"/>
                  </a:lnTo>
                  <a:lnTo>
                    <a:pt x="178" y="174"/>
                  </a:lnTo>
                  <a:lnTo>
                    <a:pt x="184" y="168"/>
                  </a:lnTo>
                  <a:lnTo>
                    <a:pt x="184" y="160"/>
                  </a:lnTo>
                  <a:lnTo>
                    <a:pt x="184" y="152"/>
                  </a:lnTo>
                  <a:lnTo>
                    <a:pt x="184" y="152"/>
                  </a:lnTo>
                  <a:lnTo>
                    <a:pt x="184" y="144"/>
                  </a:lnTo>
                  <a:lnTo>
                    <a:pt x="178" y="138"/>
                  </a:lnTo>
                  <a:lnTo>
                    <a:pt x="170" y="132"/>
                  </a:lnTo>
                  <a:lnTo>
                    <a:pt x="160" y="132"/>
                  </a:lnTo>
                  <a:lnTo>
                    <a:pt x="160" y="132"/>
                  </a:lnTo>
                  <a:close/>
                  <a:moveTo>
                    <a:pt x="156" y="164"/>
                  </a:moveTo>
                  <a:lnTo>
                    <a:pt x="156" y="164"/>
                  </a:lnTo>
                  <a:lnTo>
                    <a:pt x="152" y="164"/>
                  </a:lnTo>
                  <a:lnTo>
                    <a:pt x="148" y="162"/>
                  </a:lnTo>
                  <a:lnTo>
                    <a:pt x="146" y="158"/>
                  </a:lnTo>
                  <a:lnTo>
                    <a:pt x="146" y="154"/>
                  </a:lnTo>
                  <a:lnTo>
                    <a:pt x="146" y="154"/>
                  </a:lnTo>
                  <a:lnTo>
                    <a:pt x="146" y="152"/>
                  </a:lnTo>
                  <a:lnTo>
                    <a:pt x="148" y="148"/>
                  </a:lnTo>
                  <a:lnTo>
                    <a:pt x="152" y="146"/>
                  </a:lnTo>
                  <a:lnTo>
                    <a:pt x="156" y="144"/>
                  </a:lnTo>
                  <a:lnTo>
                    <a:pt x="156" y="144"/>
                  </a:lnTo>
                  <a:lnTo>
                    <a:pt x="160" y="146"/>
                  </a:lnTo>
                  <a:lnTo>
                    <a:pt x="162" y="148"/>
                  </a:lnTo>
                  <a:lnTo>
                    <a:pt x="164" y="152"/>
                  </a:lnTo>
                  <a:lnTo>
                    <a:pt x="166" y="154"/>
                  </a:lnTo>
                  <a:lnTo>
                    <a:pt x="166" y="154"/>
                  </a:lnTo>
                  <a:lnTo>
                    <a:pt x="164" y="158"/>
                  </a:lnTo>
                  <a:lnTo>
                    <a:pt x="162" y="162"/>
                  </a:lnTo>
                  <a:lnTo>
                    <a:pt x="160" y="164"/>
                  </a:lnTo>
                  <a:lnTo>
                    <a:pt x="156" y="164"/>
                  </a:lnTo>
                  <a:lnTo>
                    <a:pt x="156" y="164"/>
                  </a:lnTo>
                  <a:close/>
                </a:path>
              </a:pathLst>
            </a:custGeom>
            <a:solidFill>
              <a:sysClr val="windowText" lastClr="000000">
                <a:lumMod val="50000"/>
                <a:lumOff val="50000"/>
              </a:sysClr>
            </a:solid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0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23" name="Freeform 68"/>
            <p:cNvSpPr>
              <a:spLocks/>
            </p:cNvSpPr>
            <p:nvPr/>
          </p:nvSpPr>
          <p:spPr bwMode="auto">
            <a:xfrm>
              <a:off x="2205315" y="5493718"/>
              <a:ext cx="69562" cy="36269"/>
            </a:xfrm>
            <a:custGeom>
              <a:avLst/>
              <a:gdLst/>
              <a:ahLst/>
              <a:cxnLst>
                <a:cxn ang="0">
                  <a:pos x="0" y="78"/>
                </a:cxn>
                <a:cxn ang="0">
                  <a:pos x="0" y="78"/>
                </a:cxn>
                <a:cxn ang="0">
                  <a:pos x="0" y="80"/>
                </a:cxn>
                <a:cxn ang="0">
                  <a:pos x="2" y="80"/>
                </a:cxn>
                <a:cxn ang="0">
                  <a:pos x="134" y="80"/>
                </a:cxn>
                <a:cxn ang="0">
                  <a:pos x="134" y="80"/>
                </a:cxn>
                <a:cxn ang="0">
                  <a:pos x="136" y="80"/>
                </a:cxn>
                <a:cxn ang="0">
                  <a:pos x="136" y="78"/>
                </a:cxn>
                <a:cxn ang="0">
                  <a:pos x="136" y="2"/>
                </a:cxn>
                <a:cxn ang="0">
                  <a:pos x="136" y="2"/>
                </a:cxn>
                <a:cxn ang="0">
                  <a:pos x="136" y="0"/>
                </a:cxn>
                <a:cxn ang="0">
                  <a:pos x="134" y="0"/>
                </a:cxn>
                <a:cxn ang="0">
                  <a:pos x="2" y="0"/>
                </a:cxn>
                <a:cxn ang="0">
                  <a:pos x="2" y="0"/>
                </a:cxn>
                <a:cxn ang="0">
                  <a:pos x="0" y="0"/>
                </a:cxn>
                <a:cxn ang="0">
                  <a:pos x="0" y="2"/>
                </a:cxn>
                <a:cxn ang="0">
                  <a:pos x="0" y="78"/>
                </a:cxn>
              </a:cxnLst>
              <a:rect l="0" t="0" r="r" b="b"/>
              <a:pathLst>
                <a:path w="136" h="80">
                  <a:moveTo>
                    <a:pt x="0" y="78"/>
                  </a:moveTo>
                  <a:lnTo>
                    <a:pt x="0" y="78"/>
                  </a:lnTo>
                  <a:lnTo>
                    <a:pt x="0" y="80"/>
                  </a:lnTo>
                  <a:lnTo>
                    <a:pt x="2" y="80"/>
                  </a:lnTo>
                  <a:lnTo>
                    <a:pt x="134" y="80"/>
                  </a:lnTo>
                  <a:lnTo>
                    <a:pt x="134" y="80"/>
                  </a:lnTo>
                  <a:lnTo>
                    <a:pt x="136" y="80"/>
                  </a:lnTo>
                  <a:lnTo>
                    <a:pt x="136" y="78"/>
                  </a:lnTo>
                  <a:lnTo>
                    <a:pt x="136" y="2"/>
                  </a:lnTo>
                  <a:lnTo>
                    <a:pt x="136" y="2"/>
                  </a:lnTo>
                  <a:lnTo>
                    <a:pt x="136" y="0"/>
                  </a:lnTo>
                  <a:lnTo>
                    <a:pt x="134" y="0"/>
                  </a:lnTo>
                  <a:lnTo>
                    <a:pt x="2" y="0"/>
                  </a:lnTo>
                  <a:lnTo>
                    <a:pt x="2" y="0"/>
                  </a:lnTo>
                  <a:lnTo>
                    <a:pt x="0" y="0"/>
                  </a:lnTo>
                  <a:lnTo>
                    <a:pt x="0" y="2"/>
                  </a:lnTo>
                  <a:lnTo>
                    <a:pt x="0" y="78"/>
                  </a:lnTo>
                  <a:close/>
                </a:path>
              </a:pathLst>
            </a:custGeom>
            <a:solidFill>
              <a:sysClr val="windowText" lastClr="000000">
                <a:lumMod val="50000"/>
                <a:lumOff val="50000"/>
              </a:sysClr>
            </a:solid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0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24" name="Freeform 69"/>
            <p:cNvSpPr>
              <a:spLocks noEditPoints="1"/>
            </p:cNvSpPr>
            <p:nvPr/>
          </p:nvSpPr>
          <p:spPr bwMode="auto">
            <a:xfrm>
              <a:off x="2193040" y="5485557"/>
              <a:ext cx="94113" cy="80699"/>
            </a:xfrm>
            <a:custGeom>
              <a:avLst/>
              <a:gdLst/>
              <a:ahLst/>
              <a:cxnLst>
                <a:cxn ang="0">
                  <a:pos x="168" y="120"/>
                </a:cxn>
                <a:cxn ang="0">
                  <a:pos x="172" y="118"/>
                </a:cxn>
                <a:cxn ang="0">
                  <a:pos x="180" y="112"/>
                </a:cxn>
                <a:cxn ang="0">
                  <a:pos x="180" y="12"/>
                </a:cxn>
                <a:cxn ang="0">
                  <a:pos x="180" y="8"/>
                </a:cxn>
                <a:cxn ang="0">
                  <a:pos x="172" y="0"/>
                </a:cxn>
                <a:cxn ang="0">
                  <a:pos x="18" y="0"/>
                </a:cxn>
                <a:cxn ang="0">
                  <a:pos x="12" y="0"/>
                </a:cxn>
                <a:cxn ang="0">
                  <a:pos x="6" y="8"/>
                </a:cxn>
                <a:cxn ang="0">
                  <a:pos x="4" y="106"/>
                </a:cxn>
                <a:cxn ang="0">
                  <a:pos x="6" y="112"/>
                </a:cxn>
                <a:cxn ang="0">
                  <a:pos x="12" y="118"/>
                </a:cxn>
                <a:cxn ang="0">
                  <a:pos x="18" y="120"/>
                </a:cxn>
                <a:cxn ang="0">
                  <a:pos x="16" y="16"/>
                </a:cxn>
                <a:cxn ang="0">
                  <a:pos x="22" y="10"/>
                </a:cxn>
                <a:cxn ang="0">
                  <a:pos x="162" y="10"/>
                </a:cxn>
                <a:cxn ang="0">
                  <a:pos x="168" y="16"/>
                </a:cxn>
                <a:cxn ang="0">
                  <a:pos x="168" y="100"/>
                </a:cxn>
                <a:cxn ang="0">
                  <a:pos x="162" y="106"/>
                </a:cxn>
                <a:cxn ang="0">
                  <a:pos x="22" y="106"/>
                </a:cxn>
                <a:cxn ang="0">
                  <a:pos x="16" y="100"/>
                </a:cxn>
                <a:cxn ang="0">
                  <a:pos x="160" y="130"/>
                </a:cxn>
                <a:cxn ang="0">
                  <a:pos x="24" y="130"/>
                </a:cxn>
                <a:cxn ang="0">
                  <a:pos x="8" y="136"/>
                </a:cxn>
                <a:cxn ang="0">
                  <a:pos x="0" y="150"/>
                </a:cxn>
                <a:cxn ang="0">
                  <a:pos x="0" y="158"/>
                </a:cxn>
                <a:cxn ang="0">
                  <a:pos x="8" y="172"/>
                </a:cxn>
                <a:cxn ang="0">
                  <a:pos x="24" y="178"/>
                </a:cxn>
                <a:cxn ang="0">
                  <a:pos x="160" y="178"/>
                </a:cxn>
                <a:cxn ang="0">
                  <a:pos x="178" y="172"/>
                </a:cxn>
                <a:cxn ang="0">
                  <a:pos x="184" y="158"/>
                </a:cxn>
                <a:cxn ang="0">
                  <a:pos x="184" y="150"/>
                </a:cxn>
                <a:cxn ang="0">
                  <a:pos x="178" y="136"/>
                </a:cxn>
                <a:cxn ang="0">
                  <a:pos x="160" y="130"/>
                </a:cxn>
                <a:cxn ang="0">
                  <a:pos x="156" y="164"/>
                </a:cxn>
                <a:cxn ang="0">
                  <a:pos x="152" y="162"/>
                </a:cxn>
                <a:cxn ang="0">
                  <a:pos x="146" y="158"/>
                </a:cxn>
                <a:cxn ang="0">
                  <a:pos x="146" y="154"/>
                </a:cxn>
                <a:cxn ang="0">
                  <a:pos x="148" y="146"/>
                </a:cxn>
                <a:cxn ang="0">
                  <a:pos x="156" y="144"/>
                </a:cxn>
                <a:cxn ang="0">
                  <a:pos x="158" y="144"/>
                </a:cxn>
                <a:cxn ang="0">
                  <a:pos x="164" y="150"/>
                </a:cxn>
                <a:cxn ang="0">
                  <a:pos x="164" y="154"/>
                </a:cxn>
                <a:cxn ang="0">
                  <a:pos x="162" y="160"/>
                </a:cxn>
                <a:cxn ang="0">
                  <a:pos x="156" y="164"/>
                </a:cxn>
              </a:cxnLst>
              <a:rect l="0" t="0" r="r" b="b"/>
              <a:pathLst>
                <a:path w="184" h="178">
                  <a:moveTo>
                    <a:pt x="18" y="120"/>
                  </a:moveTo>
                  <a:lnTo>
                    <a:pt x="168" y="120"/>
                  </a:lnTo>
                  <a:lnTo>
                    <a:pt x="168" y="120"/>
                  </a:lnTo>
                  <a:lnTo>
                    <a:pt x="172" y="118"/>
                  </a:lnTo>
                  <a:lnTo>
                    <a:pt x="176" y="116"/>
                  </a:lnTo>
                  <a:lnTo>
                    <a:pt x="180" y="112"/>
                  </a:lnTo>
                  <a:lnTo>
                    <a:pt x="180" y="106"/>
                  </a:lnTo>
                  <a:lnTo>
                    <a:pt x="180" y="12"/>
                  </a:lnTo>
                  <a:lnTo>
                    <a:pt x="180" y="12"/>
                  </a:lnTo>
                  <a:lnTo>
                    <a:pt x="180" y="8"/>
                  </a:lnTo>
                  <a:lnTo>
                    <a:pt x="176" y="4"/>
                  </a:lnTo>
                  <a:lnTo>
                    <a:pt x="172" y="0"/>
                  </a:lnTo>
                  <a:lnTo>
                    <a:pt x="168" y="0"/>
                  </a:lnTo>
                  <a:lnTo>
                    <a:pt x="18" y="0"/>
                  </a:lnTo>
                  <a:lnTo>
                    <a:pt x="18" y="0"/>
                  </a:lnTo>
                  <a:lnTo>
                    <a:pt x="12" y="0"/>
                  </a:lnTo>
                  <a:lnTo>
                    <a:pt x="8" y="4"/>
                  </a:lnTo>
                  <a:lnTo>
                    <a:pt x="6" y="8"/>
                  </a:lnTo>
                  <a:lnTo>
                    <a:pt x="4" y="12"/>
                  </a:lnTo>
                  <a:lnTo>
                    <a:pt x="4" y="106"/>
                  </a:lnTo>
                  <a:lnTo>
                    <a:pt x="4" y="106"/>
                  </a:lnTo>
                  <a:lnTo>
                    <a:pt x="6" y="112"/>
                  </a:lnTo>
                  <a:lnTo>
                    <a:pt x="8" y="116"/>
                  </a:lnTo>
                  <a:lnTo>
                    <a:pt x="12" y="118"/>
                  </a:lnTo>
                  <a:lnTo>
                    <a:pt x="18" y="120"/>
                  </a:lnTo>
                  <a:lnTo>
                    <a:pt x="18" y="120"/>
                  </a:lnTo>
                  <a:close/>
                  <a:moveTo>
                    <a:pt x="16" y="16"/>
                  </a:moveTo>
                  <a:lnTo>
                    <a:pt x="16" y="16"/>
                  </a:lnTo>
                  <a:lnTo>
                    <a:pt x="18" y="12"/>
                  </a:lnTo>
                  <a:lnTo>
                    <a:pt x="22" y="10"/>
                  </a:lnTo>
                  <a:lnTo>
                    <a:pt x="162" y="10"/>
                  </a:lnTo>
                  <a:lnTo>
                    <a:pt x="162" y="10"/>
                  </a:lnTo>
                  <a:lnTo>
                    <a:pt x="166" y="12"/>
                  </a:lnTo>
                  <a:lnTo>
                    <a:pt x="168" y="16"/>
                  </a:lnTo>
                  <a:lnTo>
                    <a:pt x="168" y="100"/>
                  </a:lnTo>
                  <a:lnTo>
                    <a:pt x="168" y="100"/>
                  </a:lnTo>
                  <a:lnTo>
                    <a:pt x="166" y="104"/>
                  </a:lnTo>
                  <a:lnTo>
                    <a:pt x="162" y="106"/>
                  </a:lnTo>
                  <a:lnTo>
                    <a:pt x="22" y="106"/>
                  </a:lnTo>
                  <a:lnTo>
                    <a:pt x="22" y="106"/>
                  </a:lnTo>
                  <a:lnTo>
                    <a:pt x="18" y="104"/>
                  </a:lnTo>
                  <a:lnTo>
                    <a:pt x="16" y="100"/>
                  </a:lnTo>
                  <a:lnTo>
                    <a:pt x="16" y="16"/>
                  </a:lnTo>
                  <a:close/>
                  <a:moveTo>
                    <a:pt x="160" y="130"/>
                  </a:moveTo>
                  <a:lnTo>
                    <a:pt x="24" y="130"/>
                  </a:lnTo>
                  <a:lnTo>
                    <a:pt x="24" y="130"/>
                  </a:lnTo>
                  <a:lnTo>
                    <a:pt x="16" y="132"/>
                  </a:lnTo>
                  <a:lnTo>
                    <a:pt x="8" y="136"/>
                  </a:lnTo>
                  <a:lnTo>
                    <a:pt x="2" y="142"/>
                  </a:lnTo>
                  <a:lnTo>
                    <a:pt x="0" y="150"/>
                  </a:lnTo>
                  <a:lnTo>
                    <a:pt x="0" y="158"/>
                  </a:lnTo>
                  <a:lnTo>
                    <a:pt x="0" y="158"/>
                  </a:lnTo>
                  <a:lnTo>
                    <a:pt x="2" y="166"/>
                  </a:lnTo>
                  <a:lnTo>
                    <a:pt x="8" y="172"/>
                  </a:lnTo>
                  <a:lnTo>
                    <a:pt x="16" y="176"/>
                  </a:lnTo>
                  <a:lnTo>
                    <a:pt x="24" y="178"/>
                  </a:lnTo>
                  <a:lnTo>
                    <a:pt x="160" y="178"/>
                  </a:lnTo>
                  <a:lnTo>
                    <a:pt x="160" y="178"/>
                  </a:lnTo>
                  <a:lnTo>
                    <a:pt x="170" y="176"/>
                  </a:lnTo>
                  <a:lnTo>
                    <a:pt x="178" y="172"/>
                  </a:lnTo>
                  <a:lnTo>
                    <a:pt x="182" y="166"/>
                  </a:lnTo>
                  <a:lnTo>
                    <a:pt x="184" y="158"/>
                  </a:lnTo>
                  <a:lnTo>
                    <a:pt x="184" y="150"/>
                  </a:lnTo>
                  <a:lnTo>
                    <a:pt x="184" y="150"/>
                  </a:lnTo>
                  <a:lnTo>
                    <a:pt x="182" y="142"/>
                  </a:lnTo>
                  <a:lnTo>
                    <a:pt x="178" y="136"/>
                  </a:lnTo>
                  <a:lnTo>
                    <a:pt x="170" y="132"/>
                  </a:lnTo>
                  <a:lnTo>
                    <a:pt x="160" y="130"/>
                  </a:lnTo>
                  <a:lnTo>
                    <a:pt x="160" y="130"/>
                  </a:lnTo>
                  <a:close/>
                  <a:moveTo>
                    <a:pt x="156" y="164"/>
                  </a:moveTo>
                  <a:lnTo>
                    <a:pt x="156" y="164"/>
                  </a:lnTo>
                  <a:lnTo>
                    <a:pt x="152" y="162"/>
                  </a:lnTo>
                  <a:lnTo>
                    <a:pt x="148" y="160"/>
                  </a:lnTo>
                  <a:lnTo>
                    <a:pt x="146" y="158"/>
                  </a:lnTo>
                  <a:lnTo>
                    <a:pt x="146" y="154"/>
                  </a:lnTo>
                  <a:lnTo>
                    <a:pt x="146" y="154"/>
                  </a:lnTo>
                  <a:lnTo>
                    <a:pt x="146" y="150"/>
                  </a:lnTo>
                  <a:lnTo>
                    <a:pt x="148" y="146"/>
                  </a:lnTo>
                  <a:lnTo>
                    <a:pt x="152" y="144"/>
                  </a:lnTo>
                  <a:lnTo>
                    <a:pt x="156" y="144"/>
                  </a:lnTo>
                  <a:lnTo>
                    <a:pt x="156" y="144"/>
                  </a:lnTo>
                  <a:lnTo>
                    <a:pt x="158" y="144"/>
                  </a:lnTo>
                  <a:lnTo>
                    <a:pt x="162" y="146"/>
                  </a:lnTo>
                  <a:lnTo>
                    <a:pt x="164" y="150"/>
                  </a:lnTo>
                  <a:lnTo>
                    <a:pt x="164" y="154"/>
                  </a:lnTo>
                  <a:lnTo>
                    <a:pt x="164" y="154"/>
                  </a:lnTo>
                  <a:lnTo>
                    <a:pt x="164" y="158"/>
                  </a:lnTo>
                  <a:lnTo>
                    <a:pt x="162" y="160"/>
                  </a:lnTo>
                  <a:lnTo>
                    <a:pt x="158" y="162"/>
                  </a:lnTo>
                  <a:lnTo>
                    <a:pt x="156" y="164"/>
                  </a:lnTo>
                  <a:lnTo>
                    <a:pt x="156" y="164"/>
                  </a:lnTo>
                  <a:close/>
                </a:path>
              </a:pathLst>
            </a:custGeom>
            <a:solidFill>
              <a:sysClr val="windowText" lastClr="000000">
                <a:lumMod val="50000"/>
                <a:lumOff val="50000"/>
              </a:sysClr>
            </a:solid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0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25" name="Freeform 67"/>
            <p:cNvSpPr>
              <a:spLocks noEditPoints="1"/>
            </p:cNvSpPr>
            <p:nvPr/>
          </p:nvSpPr>
          <p:spPr bwMode="auto">
            <a:xfrm>
              <a:off x="2193039" y="5436786"/>
              <a:ext cx="69562" cy="60751"/>
            </a:xfrm>
            <a:custGeom>
              <a:avLst/>
              <a:gdLst/>
              <a:ahLst/>
              <a:cxnLst>
                <a:cxn ang="0">
                  <a:pos x="122" y="106"/>
                </a:cxn>
                <a:cxn ang="0">
                  <a:pos x="112" y="110"/>
                </a:cxn>
                <a:cxn ang="0">
                  <a:pos x="108" y="120"/>
                </a:cxn>
                <a:cxn ang="0">
                  <a:pos x="108" y="126"/>
                </a:cxn>
                <a:cxn ang="0">
                  <a:pos x="116" y="134"/>
                </a:cxn>
                <a:cxn ang="0">
                  <a:pos x="122" y="134"/>
                </a:cxn>
                <a:cxn ang="0">
                  <a:pos x="132" y="130"/>
                </a:cxn>
                <a:cxn ang="0">
                  <a:pos x="136" y="120"/>
                </a:cxn>
                <a:cxn ang="0">
                  <a:pos x="136" y="114"/>
                </a:cxn>
                <a:cxn ang="0">
                  <a:pos x="128" y="106"/>
                </a:cxn>
                <a:cxn ang="0">
                  <a:pos x="122" y="106"/>
                </a:cxn>
                <a:cxn ang="0">
                  <a:pos x="68" y="106"/>
                </a:cxn>
                <a:cxn ang="0">
                  <a:pos x="58" y="110"/>
                </a:cxn>
                <a:cxn ang="0">
                  <a:pos x="54" y="120"/>
                </a:cxn>
                <a:cxn ang="0">
                  <a:pos x="54" y="126"/>
                </a:cxn>
                <a:cxn ang="0">
                  <a:pos x="62" y="134"/>
                </a:cxn>
                <a:cxn ang="0">
                  <a:pos x="68" y="134"/>
                </a:cxn>
                <a:cxn ang="0">
                  <a:pos x="78" y="130"/>
                </a:cxn>
                <a:cxn ang="0">
                  <a:pos x="82" y="120"/>
                </a:cxn>
                <a:cxn ang="0">
                  <a:pos x="82" y="114"/>
                </a:cxn>
                <a:cxn ang="0">
                  <a:pos x="74" y="106"/>
                </a:cxn>
                <a:cxn ang="0">
                  <a:pos x="68" y="106"/>
                </a:cxn>
                <a:cxn ang="0">
                  <a:pos x="14" y="106"/>
                </a:cxn>
                <a:cxn ang="0">
                  <a:pos x="4" y="110"/>
                </a:cxn>
                <a:cxn ang="0">
                  <a:pos x="0" y="120"/>
                </a:cxn>
                <a:cxn ang="0">
                  <a:pos x="2" y="126"/>
                </a:cxn>
                <a:cxn ang="0">
                  <a:pos x="10" y="134"/>
                </a:cxn>
                <a:cxn ang="0">
                  <a:pos x="14" y="134"/>
                </a:cxn>
                <a:cxn ang="0">
                  <a:pos x="26" y="130"/>
                </a:cxn>
                <a:cxn ang="0">
                  <a:pos x="30" y="120"/>
                </a:cxn>
                <a:cxn ang="0">
                  <a:pos x="28" y="114"/>
                </a:cxn>
                <a:cxn ang="0">
                  <a:pos x="20" y="106"/>
                </a:cxn>
                <a:cxn ang="0">
                  <a:pos x="14" y="106"/>
                </a:cxn>
                <a:cxn ang="0">
                  <a:pos x="14" y="30"/>
                </a:cxn>
                <a:cxn ang="0">
                  <a:pos x="26" y="26"/>
                </a:cxn>
                <a:cxn ang="0">
                  <a:pos x="30" y="14"/>
                </a:cxn>
                <a:cxn ang="0">
                  <a:pos x="28" y="10"/>
                </a:cxn>
                <a:cxn ang="0">
                  <a:pos x="20" y="2"/>
                </a:cxn>
                <a:cxn ang="0">
                  <a:pos x="14" y="0"/>
                </a:cxn>
                <a:cxn ang="0">
                  <a:pos x="4" y="4"/>
                </a:cxn>
                <a:cxn ang="0">
                  <a:pos x="0" y="14"/>
                </a:cxn>
                <a:cxn ang="0">
                  <a:pos x="2" y="20"/>
                </a:cxn>
                <a:cxn ang="0">
                  <a:pos x="10" y="28"/>
                </a:cxn>
                <a:cxn ang="0">
                  <a:pos x="14" y="30"/>
                </a:cxn>
                <a:cxn ang="0">
                  <a:pos x="14" y="82"/>
                </a:cxn>
                <a:cxn ang="0">
                  <a:pos x="26" y="78"/>
                </a:cxn>
                <a:cxn ang="0">
                  <a:pos x="30" y="68"/>
                </a:cxn>
                <a:cxn ang="0">
                  <a:pos x="28" y="62"/>
                </a:cxn>
                <a:cxn ang="0">
                  <a:pos x="20" y="54"/>
                </a:cxn>
                <a:cxn ang="0">
                  <a:pos x="14" y="54"/>
                </a:cxn>
                <a:cxn ang="0">
                  <a:pos x="4" y="58"/>
                </a:cxn>
                <a:cxn ang="0">
                  <a:pos x="0" y="68"/>
                </a:cxn>
                <a:cxn ang="0">
                  <a:pos x="2" y="74"/>
                </a:cxn>
                <a:cxn ang="0">
                  <a:pos x="10" y="82"/>
                </a:cxn>
                <a:cxn ang="0">
                  <a:pos x="14" y="82"/>
                </a:cxn>
              </a:cxnLst>
              <a:rect l="0" t="0" r="r" b="b"/>
              <a:pathLst>
                <a:path w="136" h="134">
                  <a:moveTo>
                    <a:pt x="122" y="106"/>
                  </a:moveTo>
                  <a:lnTo>
                    <a:pt x="122" y="106"/>
                  </a:lnTo>
                  <a:lnTo>
                    <a:pt x="116" y="106"/>
                  </a:lnTo>
                  <a:lnTo>
                    <a:pt x="112" y="110"/>
                  </a:lnTo>
                  <a:lnTo>
                    <a:pt x="108" y="114"/>
                  </a:lnTo>
                  <a:lnTo>
                    <a:pt x="108" y="120"/>
                  </a:lnTo>
                  <a:lnTo>
                    <a:pt x="108" y="120"/>
                  </a:lnTo>
                  <a:lnTo>
                    <a:pt x="108" y="126"/>
                  </a:lnTo>
                  <a:lnTo>
                    <a:pt x="112" y="130"/>
                  </a:lnTo>
                  <a:lnTo>
                    <a:pt x="116" y="134"/>
                  </a:lnTo>
                  <a:lnTo>
                    <a:pt x="122" y="134"/>
                  </a:lnTo>
                  <a:lnTo>
                    <a:pt x="122" y="134"/>
                  </a:lnTo>
                  <a:lnTo>
                    <a:pt x="128" y="134"/>
                  </a:lnTo>
                  <a:lnTo>
                    <a:pt x="132" y="130"/>
                  </a:lnTo>
                  <a:lnTo>
                    <a:pt x="136" y="126"/>
                  </a:lnTo>
                  <a:lnTo>
                    <a:pt x="136" y="120"/>
                  </a:lnTo>
                  <a:lnTo>
                    <a:pt x="136" y="120"/>
                  </a:lnTo>
                  <a:lnTo>
                    <a:pt x="136" y="114"/>
                  </a:lnTo>
                  <a:lnTo>
                    <a:pt x="132" y="110"/>
                  </a:lnTo>
                  <a:lnTo>
                    <a:pt x="128" y="106"/>
                  </a:lnTo>
                  <a:lnTo>
                    <a:pt x="122" y="106"/>
                  </a:lnTo>
                  <a:lnTo>
                    <a:pt x="122" y="106"/>
                  </a:lnTo>
                  <a:close/>
                  <a:moveTo>
                    <a:pt x="68" y="106"/>
                  </a:moveTo>
                  <a:lnTo>
                    <a:pt x="68" y="106"/>
                  </a:lnTo>
                  <a:lnTo>
                    <a:pt x="62" y="106"/>
                  </a:lnTo>
                  <a:lnTo>
                    <a:pt x="58" y="110"/>
                  </a:lnTo>
                  <a:lnTo>
                    <a:pt x="54" y="114"/>
                  </a:lnTo>
                  <a:lnTo>
                    <a:pt x="54" y="120"/>
                  </a:lnTo>
                  <a:lnTo>
                    <a:pt x="54" y="120"/>
                  </a:lnTo>
                  <a:lnTo>
                    <a:pt x="54" y="126"/>
                  </a:lnTo>
                  <a:lnTo>
                    <a:pt x="58" y="130"/>
                  </a:lnTo>
                  <a:lnTo>
                    <a:pt x="62" y="134"/>
                  </a:lnTo>
                  <a:lnTo>
                    <a:pt x="68" y="134"/>
                  </a:lnTo>
                  <a:lnTo>
                    <a:pt x="68" y="134"/>
                  </a:lnTo>
                  <a:lnTo>
                    <a:pt x="74" y="134"/>
                  </a:lnTo>
                  <a:lnTo>
                    <a:pt x="78" y="130"/>
                  </a:lnTo>
                  <a:lnTo>
                    <a:pt x="82" y="126"/>
                  </a:lnTo>
                  <a:lnTo>
                    <a:pt x="82" y="120"/>
                  </a:lnTo>
                  <a:lnTo>
                    <a:pt x="82" y="120"/>
                  </a:lnTo>
                  <a:lnTo>
                    <a:pt x="82" y="114"/>
                  </a:lnTo>
                  <a:lnTo>
                    <a:pt x="78" y="110"/>
                  </a:lnTo>
                  <a:lnTo>
                    <a:pt x="74" y="106"/>
                  </a:lnTo>
                  <a:lnTo>
                    <a:pt x="68" y="106"/>
                  </a:lnTo>
                  <a:lnTo>
                    <a:pt x="68" y="106"/>
                  </a:lnTo>
                  <a:close/>
                  <a:moveTo>
                    <a:pt x="14" y="106"/>
                  </a:moveTo>
                  <a:lnTo>
                    <a:pt x="14" y="106"/>
                  </a:lnTo>
                  <a:lnTo>
                    <a:pt x="10" y="106"/>
                  </a:lnTo>
                  <a:lnTo>
                    <a:pt x="4" y="110"/>
                  </a:lnTo>
                  <a:lnTo>
                    <a:pt x="2" y="114"/>
                  </a:lnTo>
                  <a:lnTo>
                    <a:pt x="0" y="120"/>
                  </a:lnTo>
                  <a:lnTo>
                    <a:pt x="0" y="120"/>
                  </a:lnTo>
                  <a:lnTo>
                    <a:pt x="2" y="126"/>
                  </a:lnTo>
                  <a:lnTo>
                    <a:pt x="4" y="130"/>
                  </a:lnTo>
                  <a:lnTo>
                    <a:pt x="10" y="134"/>
                  </a:lnTo>
                  <a:lnTo>
                    <a:pt x="14" y="134"/>
                  </a:lnTo>
                  <a:lnTo>
                    <a:pt x="14" y="134"/>
                  </a:lnTo>
                  <a:lnTo>
                    <a:pt x="20" y="134"/>
                  </a:lnTo>
                  <a:lnTo>
                    <a:pt x="26" y="130"/>
                  </a:lnTo>
                  <a:lnTo>
                    <a:pt x="28" y="126"/>
                  </a:lnTo>
                  <a:lnTo>
                    <a:pt x="30" y="120"/>
                  </a:lnTo>
                  <a:lnTo>
                    <a:pt x="30" y="120"/>
                  </a:lnTo>
                  <a:lnTo>
                    <a:pt x="28" y="114"/>
                  </a:lnTo>
                  <a:lnTo>
                    <a:pt x="26" y="110"/>
                  </a:lnTo>
                  <a:lnTo>
                    <a:pt x="20" y="106"/>
                  </a:lnTo>
                  <a:lnTo>
                    <a:pt x="14" y="106"/>
                  </a:lnTo>
                  <a:lnTo>
                    <a:pt x="14" y="106"/>
                  </a:lnTo>
                  <a:close/>
                  <a:moveTo>
                    <a:pt x="14" y="30"/>
                  </a:moveTo>
                  <a:lnTo>
                    <a:pt x="14" y="30"/>
                  </a:lnTo>
                  <a:lnTo>
                    <a:pt x="20" y="28"/>
                  </a:lnTo>
                  <a:lnTo>
                    <a:pt x="26" y="26"/>
                  </a:lnTo>
                  <a:lnTo>
                    <a:pt x="28" y="20"/>
                  </a:lnTo>
                  <a:lnTo>
                    <a:pt x="30" y="14"/>
                  </a:lnTo>
                  <a:lnTo>
                    <a:pt x="30" y="14"/>
                  </a:lnTo>
                  <a:lnTo>
                    <a:pt x="28" y="10"/>
                  </a:lnTo>
                  <a:lnTo>
                    <a:pt x="26" y="4"/>
                  </a:lnTo>
                  <a:lnTo>
                    <a:pt x="20" y="2"/>
                  </a:lnTo>
                  <a:lnTo>
                    <a:pt x="14" y="0"/>
                  </a:lnTo>
                  <a:lnTo>
                    <a:pt x="14" y="0"/>
                  </a:lnTo>
                  <a:lnTo>
                    <a:pt x="10" y="2"/>
                  </a:lnTo>
                  <a:lnTo>
                    <a:pt x="4" y="4"/>
                  </a:lnTo>
                  <a:lnTo>
                    <a:pt x="2" y="10"/>
                  </a:lnTo>
                  <a:lnTo>
                    <a:pt x="0" y="14"/>
                  </a:lnTo>
                  <a:lnTo>
                    <a:pt x="0" y="14"/>
                  </a:lnTo>
                  <a:lnTo>
                    <a:pt x="2" y="20"/>
                  </a:lnTo>
                  <a:lnTo>
                    <a:pt x="4" y="26"/>
                  </a:lnTo>
                  <a:lnTo>
                    <a:pt x="10" y="28"/>
                  </a:lnTo>
                  <a:lnTo>
                    <a:pt x="14" y="30"/>
                  </a:lnTo>
                  <a:lnTo>
                    <a:pt x="14" y="30"/>
                  </a:lnTo>
                  <a:close/>
                  <a:moveTo>
                    <a:pt x="14" y="82"/>
                  </a:moveTo>
                  <a:lnTo>
                    <a:pt x="14" y="82"/>
                  </a:lnTo>
                  <a:lnTo>
                    <a:pt x="20" y="82"/>
                  </a:lnTo>
                  <a:lnTo>
                    <a:pt x="26" y="78"/>
                  </a:lnTo>
                  <a:lnTo>
                    <a:pt x="28" y="74"/>
                  </a:lnTo>
                  <a:lnTo>
                    <a:pt x="30" y="68"/>
                  </a:lnTo>
                  <a:lnTo>
                    <a:pt x="30" y="68"/>
                  </a:lnTo>
                  <a:lnTo>
                    <a:pt x="28" y="62"/>
                  </a:lnTo>
                  <a:lnTo>
                    <a:pt x="26" y="58"/>
                  </a:lnTo>
                  <a:lnTo>
                    <a:pt x="20" y="54"/>
                  </a:lnTo>
                  <a:lnTo>
                    <a:pt x="14" y="54"/>
                  </a:lnTo>
                  <a:lnTo>
                    <a:pt x="14" y="54"/>
                  </a:lnTo>
                  <a:lnTo>
                    <a:pt x="10" y="54"/>
                  </a:lnTo>
                  <a:lnTo>
                    <a:pt x="4" y="58"/>
                  </a:lnTo>
                  <a:lnTo>
                    <a:pt x="2" y="62"/>
                  </a:lnTo>
                  <a:lnTo>
                    <a:pt x="0" y="68"/>
                  </a:lnTo>
                  <a:lnTo>
                    <a:pt x="0" y="68"/>
                  </a:lnTo>
                  <a:lnTo>
                    <a:pt x="2" y="74"/>
                  </a:lnTo>
                  <a:lnTo>
                    <a:pt x="4" y="78"/>
                  </a:lnTo>
                  <a:lnTo>
                    <a:pt x="10" y="82"/>
                  </a:lnTo>
                  <a:lnTo>
                    <a:pt x="14" y="82"/>
                  </a:lnTo>
                  <a:lnTo>
                    <a:pt x="14" y="82"/>
                  </a:lnTo>
                  <a:close/>
                </a:path>
              </a:pathLst>
            </a:custGeom>
            <a:solidFill>
              <a:sysClr val="windowText" lastClr="000000">
                <a:lumMod val="50000"/>
                <a:lumOff val="50000"/>
              </a:sysClr>
            </a:solid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0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26" name="Freeform 67"/>
            <p:cNvSpPr>
              <a:spLocks noEditPoints="1"/>
            </p:cNvSpPr>
            <p:nvPr/>
          </p:nvSpPr>
          <p:spPr bwMode="auto">
            <a:xfrm>
              <a:off x="2306841" y="5430648"/>
              <a:ext cx="69562" cy="60751"/>
            </a:xfrm>
            <a:custGeom>
              <a:avLst/>
              <a:gdLst/>
              <a:ahLst/>
              <a:cxnLst>
                <a:cxn ang="0">
                  <a:pos x="122" y="106"/>
                </a:cxn>
                <a:cxn ang="0">
                  <a:pos x="112" y="110"/>
                </a:cxn>
                <a:cxn ang="0">
                  <a:pos x="108" y="120"/>
                </a:cxn>
                <a:cxn ang="0">
                  <a:pos x="108" y="126"/>
                </a:cxn>
                <a:cxn ang="0">
                  <a:pos x="116" y="134"/>
                </a:cxn>
                <a:cxn ang="0">
                  <a:pos x="122" y="134"/>
                </a:cxn>
                <a:cxn ang="0">
                  <a:pos x="132" y="130"/>
                </a:cxn>
                <a:cxn ang="0">
                  <a:pos x="136" y="120"/>
                </a:cxn>
                <a:cxn ang="0">
                  <a:pos x="136" y="114"/>
                </a:cxn>
                <a:cxn ang="0">
                  <a:pos x="128" y="106"/>
                </a:cxn>
                <a:cxn ang="0">
                  <a:pos x="122" y="106"/>
                </a:cxn>
                <a:cxn ang="0">
                  <a:pos x="68" y="106"/>
                </a:cxn>
                <a:cxn ang="0">
                  <a:pos x="58" y="110"/>
                </a:cxn>
                <a:cxn ang="0">
                  <a:pos x="54" y="120"/>
                </a:cxn>
                <a:cxn ang="0">
                  <a:pos x="54" y="126"/>
                </a:cxn>
                <a:cxn ang="0">
                  <a:pos x="62" y="134"/>
                </a:cxn>
                <a:cxn ang="0">
                  <a:pos x="68" y="134"/>
                </a:cxn>
                <a:cxn ang="0">
                  <a:pos x="78" y="130"/>
                </a:cxn>
                <a:cxn ang="0">
                  <a:pos x="82" y="120"/>
                </a:cxn>
                <a:cxn ang="0">
                  <a:pos x="82" y="114"/>
                </a:cxn>
                <a:cxn ang="0">
                  <a:pos x="74" y="106"/>
                </a:cxn>
                <a:cxn ang="0">
                  <a:pos x="68" y="106"/>
                </a:cxn>
                <a:cxn ang="0">
                  <a:pos x="14" y="106"/>
                </a:cxn>
                <a:cxn ang="0">
                  <a:pos x="4" y="110"/>
                </a:cxn>
                <a:cxn ang="0">
                  <a:pos x="0" y="120"/>
                </a:cxn>
                <a:cxn ang="0">
                  <a:pos x="2" y="126"/>
                </a:cxn>
                <a:cxn ang="0">
                  <a:pos x="10" y="134"/>
                </a:cxn>
                <a:cxn ang="0">
                  <a:pos x="14" y="134"/>
                </a:cxn>
                <a:cxn ang="0">
                  <a:pos x="26" y="130"/>
                </a:cxn>
                <a:cxn ang="0">
                  <a:pos x="30" y="120"/>
                </a:cxn>
                <a:cxn ang="0">
                  <a:pos x="28" y="114"/>
                </a:cxn>
                <a:cxn ang="0">
                  <a:pos x="20" y="106"/>
                </a:cxn>
                <a:cxn ang="0">
                  <a:pos x="14" y="106"/>
                </a:cxn>
                <a:cxn ang="0">
                  <a:pos x="14" y="30"/>
                </a:cxn>
                <a:cxn ang="0">
                  <a:pos x="26" y="26"/>
                </a:cxn>
                <a:cxn ang="0">
                  <a:pos x="30" y="14"/>
                </a:cxn>
                <a:cxn ang="0">
                  <a:pos x="28" y="10"/>
                </a:cxn>
                <a:cxn ang="0">
                  <a:pos x="20" y="2"/>
                </a:cxn>
                <a:cxn ang="0">
                  <a:pos x="14" y="0"/>
                </a:cxn>
                <a:cxn ang="0">
                  <a:pos x="4" y="4"/>
                </a:cxn>
                <a:cxn ang="0">
                  <a:pos x="0" y="14"/>
                </a:cxn>
                <a:cxn ang="0">
                  <a:pos x="2" y="20"/>
                </a:cxn>
                <a:cxn ang="0">
                  <a:pos x="10" y="28"/>
                </a:cxn>
                <a:cxn ang="0">
                  <a:pos x="14" y="30"/>
                </a:cxn>
                <a:cxn ang="0">
                  <a:pos x="14" y="82"/>
                </a:cxn>
                <a:cxn ang="0">
                  <a:pos x="26" y="78"/>
                </a:cxn>
                <a:cxn ang="0">
                  <a:pos x="30" y="68"/>
                </a:cxn>
                <a:cxn ang="0">
                  <a:pos x="28" y="62"/>
                </a:cxn>
                <a:cxn ang="0">
                  <a:pos x="20" y="54"/>
                </a:cxn>
                <a:cxn ang="0">
                  <a:pos x="14" y="54"/>
                </a:cxn>
                <a:cxn ang="0">
                  <a:pos x="4" y="58"/>
                </a:cxn>
                <a:cxn ang="0">
                  <a:pos x="0" y="68"/>
                </a:cxn>
                <a:cxn ang="0">
                  <a:pos x="2" y="74"/>
                </a:cxn>
                <a:cxn ang="0">
                  <a:pos x="10" y="82"/>
                </a:cxn>
                <a:cxn ang="0">
                  <a:pos x="14" y="82"/>
                </a:cxn>
              </a:cxnLst>
              <a:rect l="0" t="0" r="r" b="b"/>
              <a:pathLst>
                <a:path w="136" h="134">
                  <a:moveTo>
                    <a:pt x="122" y="106"/>
                  </a:moveTo>
                  <a:lnTo>
                    <a:pt x="122" y="106"/>
                  </a:lnTo>
                  <a:lnTo>
                    <a:pt x="116" y="106"/>
                  </a:lnTo>
                  <a:lnTo>
                    <a:pt x="112" y="110"/>
                  </a:lnTo>
                  <a:lnTo>
                    <a:pt x="108" y="114"/>
                  </a:lnTo>
                  <a:lnTo>
                    <a:pt x="108" y="120"/>
                  </a:lnTo>
                  <a:lnTo>
                    <a:pt x="108" y="120"/>
                  </a:lnTo>
                  <a:lnTo>
                    <a:pt x="108" y="126"/>
                  </a:lnTo>
                  <a:lnTo>
                    <a:pt x="112" y="130"/>
                  </a:lnTo>
                  <a:lnTo>
                    <a:pt x="116" y="134"/>
                  </a:lnTo>
                  <a:lnTo>
                    <a:pt x="122" y="134"/>
                  </a:lnTo>
                  <a:lnTo>
                    <a:pt x="122" y="134"/>
                  </a:lnTo>
                  <a:lnTo>
                    <a:pt x="128" y="134"/>
                  </a:lnTo>
                  <a:lnTo>
                    <a:pt x="132" y="130"/>
                  </a:lnTo>
                  <a:lnTo>
                    <a:pt x="136" y="126"/>
                  </a:lnTo>
                  <a:lnTo>
                    <a:pt x="136" y="120"/>
                  </a:lnTo>
                  <a:lnTo>
                    <a:pt x="136" y="120"/>
                  </a:lnTo>
                  <a:lnTo>
                    <a:pt x="136" y="114"/>
                  </a:lnTo>
                  <a:lnTo>
                    <a:pt x="132" y="110"/>
                  </a:lnTo>
                  <a:lnTo>
                    <a:pt x="128" y="106"/>
                  </a:lnTo>
                  <a:lnTo>
                    <a:pt x="122" y="106"/>
                  </a:lnTo>
                  <a:lnTo>
                    <a:pt x="122" y="106"/>
                  </a:lnTo>
                  <a:close/>
                  <a:moveTo>
                    <a:pt x="68" y="106"/>
                  </a:moveTo>
                  <a:lnTo>
                    <a:pt x="68" y="106"/>
                  </a:lnTo>
                  <a:lnTo>
                    <a:pt x="62" y="106"/>
                  </a:lnTo>
                  <a:lnTo>
                    <a:pt x="58" y="110"/>
                  </a:lnTo>
                  <a:lnTo>
                    <a:pt x="54" y="114"/>
                  </a:lnTo>
                  <a:lnTo>
                    <a:pt x="54" y="120"/>
                  </a:lnTo>
                  <a:lnTo>
                    <a:pt x="54" y="120"/>
                  </a:lnTo>
                  <a:lnTo>
                    <a:pt x="54" y="126"/>
                  </a:lnTo>
                  <a:lnTo>
                    <a:pt x="58" y="130"/>
                  </a:lnTo>
                  <a:lnTo>
                    <a:pt x="62" y="134"/>
                  </a:lnTo>
                  <a:lnTo>
                    <a:pt x="68" y="134"/>
                  </a:lnTo>
                  <a:lnTo>
                    <a:pt x="68" y="134"/>
                  </a:lnTo>
                  <a:lnTo>
                    <a:pt x="74" y="134"/>
                  </a:lnTo>
                  <a:lnTo>
                    <a:pt x="78" y="130"/>
                  </a:lnTo>
                  <a:lnTo>
                    <a:pt x="82" y="126"/>
                  </a:lnTo>
                  <a:lnTo>
                    <a:pt x="82" y="120"/>
                  </a:lnTo>
                  <a:lnTo>
                    <a:pt x="82" y="120"/>
                  </a:lnTo>
                  <a:lnTo>
                    <a:pt x="82" y="114"/>
                  </a:lnTo>
                  <a:lnTo>
                    <a:pt x="78" y="110"/>
                  </a:lnTo>
                  <a:lnTo>
                    <a:pt x="74" y="106"/>
                  </a:lnTo>
                  <a:lnTo>
                    <a:pt x="68" y="106"/>
                  </a:lnTo>
                  <a:lnTo>
                    <a:pt x="68" y="106"/>
                  </a:lnTo>
                  <a:close/>
                  <a:moveTo>
                    <a:pt x="14" y="106"/>
                  </a:moveTo>
                  <a:lnTo>
                    <a:pt x="14" y="106"/>
                  </a:lnTo>
                  <a:lnTo>
                    <a:pt x="10" y="106"/>
                  </a:lnTo>
                  <a:lnTo>
                    <a:pt x="4" y="110"/>
                  </a:lnTo>
                  <a:lnTo>
                    <a:pt x="2" y="114"/>
                  </a:lnTo>
                  <a:lnTo>
                    <a:pt x="0" y="120"/>
                  </a:lnTo>
                  <a:lnTo>
                    <a:pt x="0" y="120"/>
                  </a:lnTo>
                  <a:lnTo>
                    <a:pt x="2" y="126"/>
                  </a:lnTo>
                  <a:lnTo>
                    <a:pt x="4" y="130"/>
                  </a:lnTo>
                  <a:lnTo>
                    <a:pt x="10" y="134"/>
                  </a:lnTo>
                  <a:lnTo>
                    <a:pt x="14" y="134"/>
                  </a:lnTo>
                  <a:lnTo>
                    <a:pt x="14" y="134"/>
                  </a:lnTo>
                  <a:lnTo>
                    <a:pt x="20" y="134"/>
                  </a:lnTo>
                  <a:lnTo>
                    <a:pt x="26" y="130"/>
                  </a:lnTo>
                  <a:lnTo>
                    <a:pt x="28" y="126"/>
                  </a:lnTo>
                  <a:lnTo>
                    <a:pt x="30" y="120"/>
                  </a:lnTo>
                  <a:lnTo>
                    <a:pt x="30" y="120"/>
                  </a:lnTo>
                  <a:lnTo>
                    <a:pt x="28" y="114"/>
                  </a:lnTo>
                  <a:lnTo>
                    <a:pt x="26" y="110"/>
                  </a:lnTo>
                  <a:lnTo>
                    <a:pt x="20" y="106"/>
                  </a:lnTo>
                  <a:lnTo>
                    <a:pt x="14" y="106"/>
                  </a:lnTo>
                  <a:lnTo>
                    <a:pt x="14" y="106"/>
                  </a:lnTo>
                  <a:close/>
                  <a:moveTo>
                    <a:pt x="14" y="30"/>
                  </a:moveTo>
                  <a:lnTo>
                    <a:pt x="14" y="30"/>
                  </a:lnTo>
                  <a:lnTo>
                    <a:pt x="20" y="28"/>
                  </a:lnTo>
                  <a:lnTo>
                    <a:pt x="26" y="26"/>
                  </a:lnTo>
                  <a:lnTo>
                    <a:pt x="28" y="20"/>
                  </a:lnTo>
                  <a:lnTo>
                    <a:pt x="30" y="14"/>
                  </a:lnTo>
                  <a:lnTo>
                    <a:pt x="30" y="14"/>
                  </a:lnTo>
                  <a:lnTo>
                    <a:pt x="28" y="10"/>
                  </a:lnTo>
                  <a:lnTo>
                    <a:pt x="26" y="4"/>
                  </a:lnTo>
                  <a:lnTo>
                    <a:pt x="20" y="2"/>
                  </a:lnTo>
                  <a:lnTo>
                    <a:pt x="14" y="0"/>
                  </a:lnTo>
                  <a:lnTo>
                    <a:pt x="14" y="0"/>
                  </a:lnTo>
                  <a:lnTo>
                    <a:pt x="10" y="2"/>
                  </a:lnTo>
                  <a:lnTo>
                    <a:pt x="4" y="4"/>
                  </a:lnTo>
                  <a:lnTo>
                    <a:pt x="2" y="10"/>
                  </a:lnTo>
                  <a:lnTo>
                    <a:pt x="0" y="14"/>
                  </a:lnTo>
                  <a:lnTo>
                    <a:pt x="0" y="14"/>
                  </a:lnTo>
                  <a:lnTo>
                    <a:pt x="2" y="20"/>
                  </a:lnTo>
                  <a:lnTo>
                    <a:pt x="4" y="26"/>
                  </a:lnTo>
                  <a:lnTo>
                    <a:pt x="10" y="28"/>
                  </a:lnTo>
                  <a:lnTo>
                    <a:pt x="14" y="30"/>
                  </a:lnTo>
                  <a:lnTo>
                    <a:pt x="14" y="30"/>
                  </a:lnTo>
                  <a:close/>
                  <a:moveTo>
                    <a:pt x="14" y="82"/>
                  </a:moveTo>
                  <a:lnTo>
                    <a:pt x="14" y="82"/>
                  </a:lnTo>
                  <a:lnTo>
                    <a:pt x="20" y="82"/>
                  </a:lnTo>
                  <a:lnTo>
                    <a:pt x="26" y="78"/>
                  </a:lnTo>
                  <a:lnTo>
                    <a:pt x="28" y="74"/>
                  </a:lnTo>
                  <a:lnTo>
                    <a:pt x="30" y="68"/>
                  </a:lnTo>
                  <a:lnTo>
                    <a:pt x="30" y="68"/>
                  </a:lnTo>
                  <a:lnTo>
                    <a:pt x="28" y="62"/>
                  </a:lnTo>
                  <a:lnTo>
                    <a:pt x="26" y="58"/>
                  </a:lnTo>
                  <a:lnTo>
                    <a:pt x="20" y="54"/>
                  </a:lnTo>
                  <a:lnTo>
                    <a:pt x="14" y="54"/>
                  </a:lnTo>
                  <a:lnTo>
                    <a:pt x="14" y="54"/>
                  </a:lnTo>
                  <a:lnTo>
                    <a:pt x="10" y="54"/>
                  </a:lnTo>
                  <a:lnTo>
                    <a:pt x="4" y="58"/>
                  </a:lnTo>
                  <a:lnTo>
                    <a:pt x="2" y="62"/>
                  </a:lnTo>
                  <a:lnTo>
                    <a:pt x="0" y="68"/>
                  </a:lnTo>
                  <a:lnTo>
                    <a:pt x="0" y="68"/>
                  </a:lnTo>
                  <a:lnTo>
                    <a:pt x="2" y="74"/>
                  </a:lnTo>
                  <a:lnTo>
                    <a:pt x="4" y="78"/>
                  </a:lnTo>
                  <a:lnTo>
                    <a:pt x="10" y="82"/>
                  </a:lnTo>
                  <a:lnTo>
                    <a:pt x="14" y="82"/>
                  </a:lnTo>
                  <a:lnTo>
                    <a:pt x="14" y="82"/>
                  </a:lnTo>
                  <a:close/>
                </a:path>
              </a:pathLst>
            </a:custGeom>
            <a:solidFill>
              <a:sysClr val="windowText" lastClr="000000">
                <a:lumMod val="50000"/>
                <a:lumOff val="50000"/>
              </a:sysClr>
            </a:solid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0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27" name="Freeform 65"/>
            <p:cNvSpPr>
              <a:spLocks/>
            </p:cNvSpPr>
            <p:nvPr/>
          </p:nvSpPr>
          <p:spPr bwMode="auto">
            <a:xfrm>
              <a:off x="2314513" y="5492811"/>
              <a:ext cx="70585" cy="37176"/>
            </a:xfrm>
            <a:custGeom>
              <a:avLst/>
              <a:gdLst/>
              <a:ahLst/>
              <a:cxnLst>
                <a:cxn ang="0">
                  <a:pos x="0" y="78"/>
                </a:cxn>
                <a:cxn ang="0">
                  <a:pos x="0" y="78"/>
                </a:cxn>
                <a:cxn ang="0">
                  <a:pos x="0" y="82"/>
                </a:cxn>
                <a:cxn ang="0">
                  <a:pos x="2" y="82"/>
                </a:cxn>
                <a:cxn ang="0">
                  <a:pos x="134" y="82"/>
                </a:cxn>
                <a:cxn ang="0">
                  <a:pos x="134" y="82"/>
                </a:cxn>
                <a:cxn ang="0">
                  <a:pos x="136" y="82"/>
                </a:cxn>
                <a:cxn ang="0">
                  <a:pos x="138" y="78"/>
                </a:cxn>
                <a:cxn ang="0">
                  <a:pos x="138" y="4"/>
                </a:cxn>
                <a:cxn ang="0">
                  <a:pos x="138" y="4"/>
                </a:cxn>
                <a:cxn ang="0">
                  <a:pos x="136" y="2"/>
                </a:cxn>
                <a:cxn ang="0">
                  <a:pos x="134" y="0"/>
                </a:cxn>
                <a:cxn ang="0">
                  <a:pos x="2" y="0"/>
                </a:cxn>
                <a:cxn ang="0">
                  <a:pos x="2" y="0"/>
                </a:cxn>
                <a:cxn ang="0">
                  <a:pos x="0" y="2"/>
                </a:cxn>
                <a:cxn ang="0">
                  <a:pos x="0" y="4"/>
                </a:cxn>
                <a:cxn ang="0">
                  <a:pos x="0" y="78"/>
                </a:cxn>
              </a:cxnLst>
              <a:rect l="0" t="0" r="r" b="b"/>
              <a:pathLst>
                <a:path w="138" h="82">
                  <a:moveTo>
                    <a:pt x="0" y="78"/>
                  </a:moveTo>
                  <a:lnTo>
                    <a:pt x="0" y="78"/>
                  </a:lnTo>
                  <a:lnTo>
                    <a:pt x="0" y="82"/>
                  </a:lnTo>
                  <a:lnTo>
                    <a:pt x="2" y="82"/>
                  </a:lnTo>
                  <a:lnTo>
                    <a:pt x="134" y="82"/>
                  </a:lnTo>
                  <a:lnTo>
                    <a:pt x="134" y="82"/>
                  </a:lnTo>
                  <a:lnTo>
                    <a:pt x="136" y="82"/>
                  </a:lnTo>
                  <a:lnTo>
                    <a:pt x="138" y="78"/>
                  </a:lnTo>
                  <a:lnTo>
                    <a:pt x="138" y="4"/>
                  </a:lnTo>
                  <a:lnTo>
                    <a:pt x="138" y="4"/>
                  </a:lnTo>
                  <a:lnTo>
                    <a:pt x="136" y="2"/>
                  </a:lnTo>
                  <a:lnTo>
                    <a:pt x="134" y="0"/>
                  </a:lnTo>
                  <a:lnTo>
                    <a:pt x="2" y="0"/>
                  </a:lnTo>
                  <a:lnTo>
                    <a:pt x="2" y="0"/>
                  </a:lnTo>
                  <a:lnTo>
                    <a:pt x="0" y="2"/>
                  </a:lnTo>
                  <a:lnTo>
                    <a:pt x="0" y="4"/>
                  </a:lnTo>
                  <a:lnTo>
                    <a:pt x="0" y="78"/>
                  </a:lnTo>
                  <a:close/>
                </a:path>
              </a:pathLst>
            </a:custGeom>
            <a:solidFill>
              <a:sysClr val="windowText" lastClr="000000">
                <a:lumMod val="50000"/>
                <a:lumOff val="50000"/>
              </a:sysClr>
            </a:solid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0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28" name="Freeform 66"/>
            <p:cNvSpPr>
              <a:spLocks noEditPoints="1"/>
            </p:cNvSpPr>
            <p:nvPr/>
          </p:nvSpPr>
          <p:spPr bwMode="auto">
            <a:xfrm>
              <a:off x="2302237" y="5484650"/>
              <a:ext cx="94113" cy="81605"/>
            </a:xfrm>
            <a:custGeom>
              <a:avLst/>
              <a:gdLst/>
              <a:ahLst/>
              <a:cxnLst>
                <a:cxn ang="0">
                  <a:pos x="168" y="120"/>
                </a:cxn>
                <a:cxn ang="0">
                  <a:pos x="172" y="120"/>
                </a:cxn>
                <a:cxn ang="0">
                  <a:pos x="180" y="114"/>
                </a:cxn>
                <a:cxn ang="0">
                  <a:pos x="180" y="14"/>
                </a:cxn>
                <a:cxn ang="0">
                  <a:pos x="180" y="8"/>
                </a:cxn>
                <a:cxn ang="0">
                  <a:pos x="172" y="2"/>
                </a:cxn>
                <a:cxn ang="0">
                  <a:pos x="18" y="0"/>
                </a:cxn>
                <a:cxn ang="0">
                  <a:pos x="14" y="2"/>
                </a:cxn>
                <a:cxn ang="0">
                  <a:pos x="6" y="8"/>
                </a:cxn>
                <a:cxn ang="0">
                  <a:pos x="6" y="108"/>
                </a:cxn>
                <a:cxn ang="0">
                  <a:pos x="6" y="114"/>
                </a:cxn>
                <a:cxn ang="0">
                  <a:pos x="14" y="120"/>
                </a:cxn>
                <a:cxn ang="0">
                  <a:pos x="18" y="120"/>
                </a:cxn>
                <a:cxn ang="0">
                  <a:pos x="16" y="18"/>
                </a:cxn>
                <a:cxn ang="0">
                  <a:pos x="22" y="12"/>
                </a:cxn>
                <a:cxn ang="0">
                  <a:pos x="162" y="12"/>
                </a:cxn>
                <a:cxn ang="0">
                  <a:pos x="168" y="18"/>
                </a:cxn>
                <a:cxn ang="0">
                  <a:pos x="168" y="102"/>
                </a:cxn>
                <a:cxn ang="0">
                  <a:pos x="162" y="106"/>
                </a:cxn>
                <a:cxn ang="0">
                  <a:pos x="22" y="106"/>
                </a:cxn>
                <a:cxn ang="0">
                  <a:pos x="16" y="102"/>
                </a:cxn>
                <a:cxn ang="0">
                  <a:pos x="160" y="132"/>
                </a:cxn>
                <a:cxn ang="0">
                  <a:pos x="24" y="132"/>
                </a:cxn>
                <a:cxn ang="0">
                  <a:pos x="8" y="138"/>
                </a:cxn>
                <a:cxn ang="0">
                  <a:pos x="0" y="152"/>
                </a:cxn>
                <a:cxn ang="0">
                  <a:pos x="0" y="160"/>
                </a:cxn>
                <a:cxn ang="0">
                  <a:pos x="8" y="174"/>
                </a:cxn>
                <a:cxn ang="0">
                  <a:pos x="24" y="180"/>
                </a:cxn>
                <a:cxn ang="0">
                  <a:pos x="160" y="180"/>
                </a:cxn>
                <a:cxn ang="0">
                  <a:pos x="178" y="174"/>
                </a:cxn>
                <a:cxn ang="0">
                  <a:pos x="184" y="160"/>
                </a:cxn>
                <a:cxn ang="0">
                  <a:pos x="184" y="152"/>
                </a:cxn>
                <a:cxn ang="0">
                  <a:pos x="178" y="138"/>
                </a:cxn>
                <a:cxn ang="0">
                  <a:pos x="160" y="132"/>
                </a:cxn>
                <a:cxn ang="0">
                  <a:pos x="156" y="164"/>
                </a:cxn>
                <a:cxn ang="0">
                  <a:pos x="152" y="164"/>
                </a:cxn>
                <a:cxn ang="0">
                  <a:pos x="146" y="158"/>
                </a:cxn>
                <a:cxn ang="0">
                  <a:pos x="146" y="154"/>
                </a:cxn>
                <a:cxn ang="0">
                  <a:pos x="148" y="148"/>
                </a:cxn>
                <a:cxn ang="0">
                  <a:pos x="156" y="144"/>
                </a:cxn>
                <a:cxn ang="0">
                  <a:pos x="160" y="146"/>
                </a:cxn>
                <a:cxn ang="0">
                  <a:pos x="164" y="152"/>
                </a:cxn>
                <a:cxn ang="0">
                  <a:pos x="166" y="154"/>
                </a:cxn>
                <a:cxn ang="0">
                  <a:pos x="162" y="162"/>
                </a:cxn>
                <a:cxn ang="0">
                  <a:pos x="156" y="164"/>
                </a:cxn>
              </a:cxnLst>
              <a:rect l="0" t="0" r="r" b="b"/>
              <a:pathLst>
                <a:path w="184" h="180">
                  <a:moveTo>
                    <a:pt x="18" y="120"/>
                  </a:moveTo>
                  <a:lnTo>
                    <a:pt x="168" y="120"/>
                  </a:lnTo>
                  <a:lnTo>
                    <a:pt x="168" y="120"/>
                  </a:lnTo>
                  <a:lnTo>
                    <a:pt x="172" y="120"/>
                  </a:lnTo>
                  <a:lnTo>
                    <a:pt x="176" y="118"/>
                  </a:lnTo>
                  <a:lnTo>
                    <a:pt x="180" y="114"/>
                  </a:lnTo>
                  <a:lnTo>
                    <a:pt x="180" y="108"/>
                  </a:lnTo>
                  <a:lnTo>
                    <a:pt x="180" y="14"/>
                  </a:lnTo>
                  <a:lnTo>
                    <a:pt x="180" y="14"/>
                  </a:lnTo>
                  <a:lnTo>
                    <a:pt x="180" y="8"/>
                  </a:lnTo>
                  <a:lnTo>
                    <a:pt x="176" y="4"/>
                  </a:lnTo>
                  <a:lnTo>
                    <a:pt x="172" y="2"/>
                  </a:lnTo>
                  <a:lnTo>
                    <a:pt x="168" y="0"/>
                  </a:lnTo>
                  <a:lnTo>
                    <a:pt x="18" y="0"/>
                  </a:lnTo>
                  <a:lnTo>
                    <a:pt x="18" y="0"/>
                  </a:lnTo>
                  <a:lnTo>
                    <a:pt x="14" y="2"/>
                  </a:lnTo>
                  <a:lnTo>
                    <a:pt x="8" y="4"/>
                  </a:lnTo>
                  <a:lnTo>
                    <a:pt x="6" y="8"/>
                  </a:lnTo>
                  <a:lnTo>
                    <a:pt x="6" y="14"/>
                  </a:lnTo>
                  <a:lnTo>
                    <a:pt x="6" y="108"/>
                  </a:lnTo>
                  <a:lnTo>
                    <a:pt x="6" y="108"/>
                  </a:lnTo>
                  <a:lnTo>
                    <a:pt x="6" y="114"/>
                  </a:lnTo>
                  <a:lnTo>
                    <a:pt x="8" y="118"/>
                  </a:lnTo>
                  <a:lnTo>
                    <a:pt x="14" y="120"/>
                  </a:lnTo>
                  <a:lnTo>
                    <a:pt x="18" y="120"/>
                  </a:lnTo>
                  <a:lnTo>
                    <a:pt x="18" y="120"/>
                  </a:lnTo>
                  <a:close/>
                  <a:moveTo>
                    <a:pt x="16" y="18"/>
                  </a:moveTo>
                  <a:lnTo>
                    <a:pt x="16" y="18"/>
                  </a:lnTo>
                  <a:lnTo>
                    <a:pt x="18" y="14"/>
                  </a:lnTo>
                  <a:lnTo>
                    <a:pt x="22" y="12"/>
                  </a:lnTo>
                  <a:lnTo>
                    <a:pt x="162" y="12"/>
                  </a:lnTo>
                  <a:lnTo>
                    <a:pt x="162" y="12"/>
                  </a:lnTo>
                  <a:lnTo>
                    <a:pt x="166" y="14"/>
                  </a:lnTo>
                  <a:lnTo>
                    <a:pt x="168" y="18"/>
                  </a:lnTo>
                  <a:lnTo>
                    <a:pt x="168" y="102"/>
                  </a:lnTo>
                  <a:lnTo>
                    <a:pt x="168" y="102"/>
                  </a:lnTo>
                  <a:lnTo>
                    <a:pt x="166" y="106"/>
                  </a:lnTo>
                  <a:lnTo>
                    <a:pt x="162" y="106"/>
                  </a:lnTo>
                  <a:lnTo>
                    <a:pt x="22" y="106"/>
                  </a:lnTo>
                  <a:lnTo>
                    <a:pt x="22" y="106"/>
                  </a:lnTo>
                  <a:lnTo>
                    <a:pt x="18" y="106"/>
                  </a:lnTo>
                  <a:lnTo>
                    <a:pt x="16" y="102"/>
                  </a:lnTo>
                  <a:lnTo>
                    <a:pt x="16" y="18"/>
                  </a:lnTo>
                  <a:close/>
                  <a:moveTo>
                    <a:pt x="160" y="132"/>
                  </a:moveTo>
                  <a:lnTo>
                    <a:pt x="24" y="132"/>
                  </a:lnTo>
                  <a:lnTo>
                    <a:pt x="24" y="132"/>
                  </a:lnTo>
                  <a:lnTo>
                    <a:pt x="16" y="132"/>
                  </a:lnTo>
                  <a:lnTo>
                    <a:pt x="8" y="138"/>
                  </a:lnTo>
                  <a:lnTo>
                    <a:pt x="2" y="144"/>
                  </a:lnTo>
                  <a:lnTo>
                    <a:pt x="0" y="152"/>
                  </a:lnTo>
                  <a:lnTo>
                    <a:pt x="0" y="160"/>
                  </a:lnTo>
                  <a:lnTo>
                    <a:pt x="0" y="160"/>
                  </a:lnTo>
                  <a:lnTo>
                    <a:pt x="2" y="168"/>
                  </a:lnTo>
                  <a:lnTo>
                    <a:pt x="8" y="174"/>
                  </a:lnTo>
                  <a:lnTo>
                    <a:pt x="16" y="178"/>
                  </a:lnTo>
                  <a:lnTo>
                    <a:pt x="24" y="180"/>
                  </a:lnTo>
                  <a:lnTo>
                    <a:pt x="160" y="180"/>
                  </a:lnTo>
                  <a:lnTo>
                    <a:pt x="160" y="180"/>
                  </a:lnTo>
                  <a:lnTo>
                    <a:pt x="170" y="178"/>
                  </a:lnTo>
                  <a:lnTo>
                    <a:pt x="178" y="174"/>
                  </a:lnTo>
                  <a:lnTo>
                    <a:pt x="184" y="168"/>
                  </a:lnTo>
                  <a:lnTo>
                    <a:pt x="184" y="160"/>
                  </a:lnTo>
                  <a:lnTo>
                    <a:pt x="184" y="152"/>
                  </a:lnTo>
                  <a:lnTo>
                    <a:pt x="184" y="152"/>
                  </a:lnTo>
                  <a:lnTo>
                    <a:pt x="184" y="144"/>
                  </a:lnTo>
                  <a:lnTo>
                    <a:pt x="178" y="138"/>
                  </a:lnTo>
                  <a:lnTo>
                    <a:pt x="170" y="132"/>
                  </a:lnTo>
                  <a:lnTo>
                    <a:pt x="160" y="132"/>
                  </a:lnTo>
                  <a:lnTo>
                    <a:pt x="160" y="132"/>
                  </a:lnTo>
                  <a:close/>
                  <a:moveTo>
                    <a:pt x="156" y="164"/>
                  </a:moveTo>
                  <a:lnTo>
                    <a:pt x="156" y="164"/>
                  </a:lnTo>
                  <a:lnTo>
                    <a:pt x="152" y="164"/>
                  </a:lnTo>
                  <a:lnTo>
                    <a:pt x="148" y="162"/>
                  </a:lnTo>
                  <a:lnTo>
                    <a:pt x="146" y="158"/>
                  </a:lnTo>
                  <a:lnTo>
                    <a:pt x="146" y="154"/>
                  </a:lnTo>
                  <a:lnTo>
                    <a:pt x="146" y="154"/>
                  </a:lnTo>
                  <a:lnTo>
                    <a:pt x="146" y="152"/>
                  </a:lnTo>
                  <a:lnTo>
                    <a:pt x="148" y="148"/>
                  </a:lnTo>
                  <a:lnTo>
                    <a:pt x="152" y="146"/>
                  </a:lnTo>
                  <a:lnTo>
                    <a:pt x="156" y="144"/>
                  </a:lnTo>
                  <a:lnTo>
                    <a:pt x="156" y="144"/>
                  </a:lnTo>
                  <a:lnTo>
                    <a:pt x="160" y="146"/>
                  </a:lnTo>
                  <a:lnTo>
                    <a:pt x="162" y="148"/>
                  </a:lnTo>
                  <a:lnTo>
                    <a:pt x="164" y="152"/>
                  </a:lnTo>
                  <a:lnTo>
                    <a:pt x="166" y="154"/>
                  </a:lnTo>
                  <a:lnTo>
                    <a:pt x="166" y="154"/>
                  </a:lnTo>
                  <a:lnTo>
                    <a:pt x="164" y="158"/>
                  </a:lnTo>
                  <a:lnTo>
                    <a:pt x="162" y="162"/>
                  </a:lnTo>
                  <a:lnTo>
                    <a:pt x="160" y="164"/>
                  </a:lnTo>
                  <a:lnTo>
                    <a:pt x="156" y="164"/>
                  </a:lnTo>
                  <a:lnTo>
                    <a:pt x="156" y="164"/>
                  </a:lnTo>
                  <a:close/>
                </a:path>
              </a:pathLst>
            </a:custGeom>
            <a:solidFill>
              <a:sysClr val="windowText" lastClr="000000">
                <a:lumMod val="50000"/>
                <a:lumOff val="50000"/>
              </a:sysClr>
            </a:solid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0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29" name="Freeform 68"/>
            <p:cNvSpPr>
              <a:spLocks/>
            </p:cNvSpPr>
            <p:nvPr/>
          </p:nvSpPr>
          <p:spPr bwMode="auto">
            <a:xfrm>
              <a:off x="2435564" y="5493718"/>
              <a:ext cx="69562" cy="36269"/>
            </a:xfrm>
            <a:custGeom>
              <a:avLst/>
              <a:gdLst/>
              <a:ahLst/>
              <a:cxnLst>
                <a:cxn ang="0">
                  <a:pos x="0" y="78"/>
                </a:cxn>
                <a:cxn ang="0">
                  <a:pos x="0" y="78"/>
                </a:cxn>
                <a:cxn ang="0">
                  <a:pos x="0" y="80"/>
                </a:cxn>
                <a:cxn ang="0">
                  <a:pos x="2" y="80"/>
                </a:cxn>
                <a:cxn ang="0">
                  <a:pos x="134" y="80"/>
                </a:cxn>
                <a:cxn ang="0">
                  <a:pos x="134" y="80"/>
                </a:cxn>
                <a:cxn ang="0">
                  <a:pos x="136" y="80"/>
                </a:cxn>
                <a:cxn ang="0">
                  <a:pos x="136" y="78"/>
                </a:cxn>
                <a:cxn ang="0">
                  <a:pos x="136" y="2"/>
                </a:cxn>
                <a:cxn ang="0">
                  <a:pos x="136" y="2"/>
                </a:cxn>
                <a:cxn ang="0">
                  <a:pos x="136" y="0"/>
                </a:cxn>
                <a:cxn ang="0">
                  <a:pos x="134" y="0"/>
                </a:cxn>
                <a:cxn ang="0">
                  <a:pos x="2" y="0"/>
                </a:cxn>
                <a:cxn ang="0">
                  <a:pos x="2" y="0"/>
                </a:cxn>
                <a:cxn ang="0">
                  <a:pos x="0" y="0"/>
                </a:cxn>
                <a:cxn ang="0">
                  <a:pos x="0" y="2"/>
                </a:cxn>
                <a:cxn ang="0">
                  <a:pos x="0" y="78"/>
                </a:cxn>
              </a:cxnLst>
              <a:rect l="0" t="0" r="r" b="b"/>
              <a:pathLst>
                <a:path w="136" h="80">
                  <a:moveTo>
                    <a:pt x="0" y="78"/>
                  </a:moveTo>
                  <a:lnTo>
                    <a:pt x="0" y="78"/>
                  </a:lnTo>
                  <a:lnTo>
                    <a:pt x="0" y="80"/>
                  </a:lnTo>
                  <a:lnTo>
                    <a:pt x="2" y="80"/>
                  </a:lnTo>
                  <a:lnTo>
                    <a:pt x="134" y="80"/>
                  </a:lnTo>
                  <a:lnTo>
                    <a:pt x="134" y="80"/>
                  </a:lnTo>
                  <a:lnTo>
                    <a:pt x="136" y="80"/>
                  </a:lnTo>
                  <a:lnTo>
                    <a:pt x="136" y="78"/>
                  </a:lnTo>
                  <a:lnTo>
                    <a:pt x="136" y="2"/>
                  </a:lnTo>
                  <a:lnTo>
                    <a:pt x="136" y="2"/>
                  </a:lnTo>
                  <a:lnTo>
                    <a:pt x="136" y="0"/>
                  </a:lnTo>
                  <a:lnTo>
                    <a:pt x="134" y="0"/>
                  </a:lnTo>
                  <a:lnTo>
                    <a:pt x="2" y="0"/>
                  </a:lnTo>
                  <a:lnTo>
                    <a:pt x="2" y="0"/>
                  </a:lnTo>
                  <a:lnTo>
                    <a:pt x="0" y="0"/>
                  </a:lnTo>
                  <a:lnTo>
                    <a:pt x="0" y="2"/>
                  </a:lnTo>
                  <a:lnTo>
                    <a:pt x="0" y="78"/>
                  </a:lnTo>
                  <a:close/>
                </a:path>
              </a:pathLst>
            </a:custGeom>
            <a:solidFill>
              <a:sysClr val="windowText" lastClr="000000">
                <a:lumMod val="50000"/>
                <a:lumOff val="50000"/>
              </a:sysClr>
            </a:solid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0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30" name="Freeform 69"/>
            <p:cNvSpPr>
              <a:spLocks noEditPoints="1"/>
            </p:cNvSpPr>
            <p:nvPr/>
          </p:nvSpPr>
          <p:spPr bwMode="auto">
            <a:xfrm>
              <a:off x="2423289" y="5485557"/>
              <a:ext cx="94113" cy="80699"/>
            </a:xfrm>
            <a:custGeom>
              <a:avLst/>
              <a:gdLst/>
              <a:ahLst/>
              <a:cxnLst>
                <a:cxn ang="0">
                  <a:pos x="168" y="120"/>
                </a:cxn>
                <a:cxn ang="0">
                  <a:pos x="172" y="118"/>
                </a:cxn>
                <a:cxn ang="0">
                  <a:pos x="180" y="112"/>
                </a:cxn>
                <a:cxn ang="0">
                  <a:pos x="180" y="12"/>
                </a:cxn>
                <a:cxn ang="0">
                  <a:pos x="180" y="8"/>
                </a:cxn>
                <a:cxn ang="0">
                  <a:pos x="172" y="0"/>
                </a:cxn>
                <a:cxn ang="0">
                  <a:pos x="18" y="0"/>
                </a:cxn>
                <a:cxn ang="0">
                  <a:pos x="12" y="0"/>
                </a:cxn>
                <a:cxn ang="0">
                  <a:pos x="6" y="8"/>
                </a:cxn>
                <a:cxn ang="0">
                  <a:pos x="4" y="106"/>
                </a:cxn>
                <a:cxn ang="0">
                  <a:pos x="6" y="112"/>
                </a:cxn>
                <a:cxn ang="0">
                  <a:pos x="12" y="118"/>
                </a:cxn>
                <a:cxn ang="0">
                  <a:pos x="18" y="120"/>
                </a:cxn>
                <a:cxn ang="0">
                  <a:pos x="16" y="16"/>
                </a:cxn>
                <a:cxn ang="0">
                  <a:pos x="22" y="10"/>
                </a:cxn>
                <a:cxn ang="0">
                  <a:pos x="162" y="10"/>
                </a:cxn>
                <a:cxn ang="0">
                  <a:pos x="168" y="16"/>
                </a:cxn>
                <a:cxn ang="0">
                  <a:pos x="168" y="100"/>
                </a:cxn>
                <a:cxn ang="0">
                  <a:pos x="162" y="106"/>
                </a:cxn>
                <a:cxn ang="0">
                  <a:pos x="22" y="106"/>
                </a:cxn>
                <a:cxn ang="0">
                  <a:pos x="16" y="100"/>
                </a:cxn>
                <a:cxn ang="0">
                  <a:pos x="160" y="130"/>
                </a:cxn>
                <a:cxn ang="0">
                  <a:pos x="24" y="130"/>
                </a:cxn>
                <a:cxn ang="0">
                  <a:pos x="8" y="136"/>
                </a:cxn>
                <a:cxn ang="0">
                  <a:pos x="0" y="150"/>
                </a:cxn>
                <a:cxn ang="0">
                  <a:pos x="0" y="158"/>
                </a:cxn>
                <a:cxn ang="0">
                  <a:pos x="8" y="172"/>
                </a:cxn>
                <a:cxn ang="0">
                  <a:pos x="24" y="178"/>
                </a:cxn>
                <a:cxn ang="0">
                  <a:pos x="160" y="178"/>
                </a:cxn>
                <a:cxn ang="0">
                  <a:pos x="178" y="172"/>
                </a:cxn>
                <a:cxn ang="0">
                  <a:pos x="184" y="158"/>
                </a:cxn>
                <a:cxn ang="0">
                  <a:pos x="184" y="150"/>
                </a:cxn>
                <a:cxn ang="0">
                  <a:pos x="178" y="136"/>
                </a:cxn>
                <a:cxn ang="0">
                  <a:pos x="160" y="130"/>
                </a:cxn>
                <a:cxn ang="0">
                  <a:pos x="156" y="164"/>
                </a:cxn>
                <a:cxn ang="0">
                  <a:pos x="152" y="162"/>
                </a:cxn>
                <a:cxn ang="0">
                  <a:pos x="146" y="158"/>
                </a:cxn>
                <a:cxn ang="0">
                  <a:pos x="146" y="154"/>
                </a:cxn>
                <a:cxn ang="0">
                  <a:pos x="148" y="146"/>
                </a:cxn>
                <a:cxn ang="0">
                  <a:pos x="156" y="144"/>
                </a:cxn>
                <a:cxn ang="0">
                  <a:pos x="158" y="144"/>
                </a:cxn>
                <a:cxn ang="0">
                  <a:pos x="164" y="150"/>
                </a:cxn>
                <a:cxn ang="0">
                  <a:pos x="164" y="154"/>
                </a:cxn>
                <a:cxn ang="0">
                  <a:pos x="162" y="160"/>
                </a:cxn>
                <a:cxn ang="0">
                  <a:pos x="156" y="164"/>
                </a:cxn>
              </a:cxnLst>
              <a:rect l="0" t="0" r="r" b="b"/>
              <a:pathLst>
                <a:path w="184" h="178">
                  <a:moveTo>
                    <a:pt x="18" y="120"/>
                  </a:moveTo>
                  <a:lnTo>
                    <a:pt x="168" y="120"/>
                  </a:lnTo>
                  <a:lnTo>
                    <a:pt x="168" y="120"/>
                  </a:lnTo>
                  <a:lnTo>
                    <a:pt x="172" y="118"/>
                  </a:lnTo>
                  <a:lnTo>
                    <a:pt x="176" y="116"/>
                  </a:lnTo>
                  <a:lnTo>
                    <a:pt x="180" y="112"/>
                  </a:lnTo>
                  <a:lnTo>
                    <a:pt x="180" y="106"/>
                  </a:lnTo>
                  <a:lnTo>
                    <a:pt x="180" y="12"/>
                  </a:lnTo>
                  <a:lnTo>
                    <a:pt x="180" y="12"/>
                  </a:lnTo>
                  <a:lnTo>
                    <a:pt x="180" y="8"/>
                  </a:lnTo>
                  <a:lnTo>
                    <a:pt x="176" y="4"/>
                  </a:lnTo>
                  <a:lnTo>
                    <a:pt x="172" y="0"/>
                  </a:lnTo>
                  <a:lnTo>
                    <a:pt x="168" y="0"/>
                  </a:lnTo>
                  <a:lnTo>
                    <a:pt x="18" y="0"/>
                  </a:lnTo>
                  <a:lnTo>
                    <a:pt x="18" y="0"/>
                  </a:lnTo>
                  <a:lnTo>
                    <a:pt x="12" y="0"/>
                  </a:lnTo>
                  <a:lnTo>
                    <a:pt x="8" y="4"/>
                  </a:lnTo>
                  <a:lnTo>
                    <a:pt x="6" y="8"/>
                  </a:lnTo>
                  <a:lnTo>
                    <a:pt x="4" y="12"/>
                  </a:lnTo>
                  <a:lnTo>
                    <a:pt x="4" y="106"/>
                  </a:lnTo>
                  <a:lnTo>
                    <a:pt x="4" y="106"/>
                  </a:lnTo>
                  <a:lnTo>
                    <a:pt x="6" y="112"/>
                  </a:lnTo>
                  <a:lnTo>
                    <a:pt x="8" y="116"/>
                  </a:lnTo>
                  <a:lnTo>
                    <a:pt x="12" y="118"/>
                  </a:lnTo>
                  <a:lnTo>
                    <a:pt x="18" y="120"/>
                  </a:lnTo>
                  <a:lnTo>
                    <a:pt x="18" y="120"/>
                  </a:lnTo>
                  <a:close/>
                  <a:moveTo>
                    <a:pt x="16" y="16"/>
                  </a:moveTo>
                  <a:lnTo>
                    <a:pt x="16" y="16"/>
                  </a:lnTo>
                  <a:lnTo>
                    <a:pt x="18" y="12"/>
                  </a:lnTo>
                  <a:lnTo>
                    <a:pt x="22" y="10"/>
                  </a:lnTo>
                  <a:lnTo>
                    <a:pt x="162" y="10"/>
                  </a:lnTo>
                  <a:lnTo>
                    <a:pt x="162" y="10"/>
                  </a:lnTo>
                  <a:lnTo>
                    <a:pt x="166" y="12"/>
                  </a:lnTo>
                  <a:lnTo>
                    <a:pt x="168" y="16"/>
                  </a:lnTo>
                  <a:lnTo>
                    <a:pt x="168" y="100"/>
                  </a:lnTo>
                  <a:lnTo>
                    <a:pt x="168" y="100"/>
                  </a:lnTo>
                  <a:lnTo>
                    <a:pt x="166" y="104"/>
                  </a:lnTo>
                  <a:lnTo>
                    <a:pt x="162" y="106"/>
                  </a:lnTo>
                  <a:lnTo>
                    <a:pt x="22" y="106"/>
                  </a:lnTo>
                  <a:lnTo>
                    <a:pt x="22" y="106"/>
                  </a:lnTo>
                  <a:lnTo>
                    <a:pt x="18" y="104"/>
                  </a:lnTo>
                  <a:lnTo>
                    <a:pt x="16" y="100"/>
                  </a:lnTo>
                  <a:lnTo>
                    <a:pt x="16" y="16"/>
                  </a:lnTo>
                  <a:close/>
                  <a:moveTo>
                    <a:pt x="160" y="130"/>
                  </a:moveTo>
                  <a:lnTo>
                    <a:pt x="24" y="130"/>
                  </a:lnTo>
                  <a:lnTo>
                    <a:pt x="24" y="130"/>
                  </a:lnTo>
                  <a:lnTo>
                    <a:pt x="16" y="132"/>
                  </a:lnTo>
                  <a:lnTo>
                    <a:pt x="8" y="136"/>
                  </a:lnTo>
                  <a:lnTo>
                    <a:pt x="2" y="142"/>
                  </a:lnTo>
                  <a:lnTo>
                    <a:pt x="0" y="150"/>
                  </a:lnTo>
                  <a:lnTo>
                    <a:pt x="0" y="158"/>
                  </a:lnTo>
                  <a:lnTo>
                    <a:pt x="0" y="158"/>
                  </a:lnTo>
                  <a:lnTo>
                    <a:pt x="2" y="166"/>
                  </a:lnTo>
                  <a:lnTo>
                    <a:pt x="8" y="172"/>
                  </a:lnTo>
                  <a:lnTo>
                    <a:pt x="16" y="176"/>
                  </a:lnTo>
                  <a:lnTo>
                    <a:pt x="24" y="178"/>
                  </a:lnTo>
                  <a:lnTo>
                    <a:pt x="160" y="178"/>
                  </a:lnTo>
                  <a:lnTo>
                    <a:pt x="160" y="178"/>
                  </a:lnTo>
                  <a:lnTo>
                    <a:pt x="170" y="176"/>
                  </a:lnTo>
                  <a:lnTo>
                    <a:pt x="178" y="172"/>
                  </a:lnTo>
                  <a:lnTo>
                    <a:pt x="182" y="166"/>
                  </a:lnTo>
                  <a:lnTo>
                    <a:pt x="184" y="158"/>
                  </a:lnTo>
                  <a:lnTo>
                    <a:pt x="184" y="150"/>
                  </a:lnTo>
                  <a:lnTo>
                    <a:pt x="184" y="150"/>
                  </a:lnTo>
                  <a:lnTo>
                    <a:pt x="182" y="142"/>
                  </a:lnTo>
                  <a:lnTo>
                    <a:pt x="178" y="136"/>
                  </a:lnTo>
                  <a:lnTo>
                    <a:pt x="170" y="132"/>
                  </a:lnTo>
                  <a:lnTo>
                    <a:pt x="160" y="130"/>
                  </a:lnTo>
                  <a:lnTo>
                    <a:pt x="160" y="130"/>
                  </a:lnTo>
                  <a:close/>
                  <a:moveTo>
                    <a:pt x="156" y="164"/>
                  </a:moveTo>
                  <a:lnTo>
                    <a:pt x="156" y="164"/>
                  </a:lnTo>
                  <a:lnTo>
                    <a:pt x="152" y="162"/>
                  </a:lnTo>
                  <a:lnTo>
                    <a:pt x="148" y="160"/>
                  </a:lnTo>
                  <a:lnTo>
                    <a:pt x="146" y="158"/>
                  </a:lnTo>
                  <a:lnTo>
                    <a:pt x="146" y="154"/>
                  </a:lnTo>
                  <a:lnTo>
                    <a:pt x="146" y="154"/>
                  </a:lnTo>
                  <a:lnTo>
                    <a:pt x="146" y="150"/>
                  </a:lnTo>
                  <a:lnTo>
                    <a:pt x="148" y="146"/>
                  </a:lnTo>
                  <a:lnTo>
                    <a:pt x="152" y="144"/>
                  </a:lnTo>
                  <a:lnTo>
                    <a:pt x="156" y="144"/>
                  </a:lnTo>
                  <a:lnTo>
                    <a:pt x="156" y="144"/>
                  </a:lnTo>
                  <a:lnTo>
                    <a:pt x="158" y="144"/>
                  </a:lnTo>
                  <a:lnTo>
                    <a:pt x="162" y="146"/>
                  </a:lnTo>
                  <a:lnTo>
                    <a:pt x="164" y="150"/>
                  </a:lnTo>
                  <a:lnTo>
                    <a:pt x="164" y="154"/>
                  </a:lnTo>
                  <a:lnTo>
                    <a:pt x="164" y="154"/>
                  </a:lnTo>
                  <a:lnTo>
                    <a:pt x="164" y="158"/>
                  </a:lnTo>
                  <a:lnTo>
                    <a:pt x="162" y="160"/>
                  </a:lnTo>
                  <a:lnTo>
                    <a:pt x="158" y="162"/>
                  </a:lnTo>
                  <a:lnTo>
                    <a:pt x="156" y="164"/>
                  </a:lnTo>
                  <a:lnTo>
                    <a:pt x="156" y="164"/>
                  </a:lnTo>
                  <a:close/>
                </a:path>
              </a:pathLst>
            </a:custGeom>
            <a:solidFill>
              <a:sysClr val="windowText" lastClr="000000">
                <a:lumMod val="50000"/>
                <a:lumOff val="50000"/>
              </a:sysClr>
            </a:solid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0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31" name="Freeform 67"/>
            <p:cNvSpPr>
              <a:spLocks noEditPoints="1"/>
            </p:cNvSpPr>
            <p:nvPr/>
          </p:nvSpPr>
          <p:spPr bwMode="auto">
            <a:xfrm>
              <a:off x="2423288" y="5434120"/>
              <a:ext cx="69562" cy="60751"/>
            </a:xfrm>
            <a:custGeom>
              <a:avLst/>
              <a:gdLst/>
              <a:ahLst/>
              <a:cxnLst>
                <a:cxn ang="0">
                  <a:pos x="122" y="106"/>
                </a:cxn>
                <a:cxn ang="0">
                  <a:pos x="112" y="110"/>
                </a:cxn>
                <a:cxn ang="0">
                  <a:pos x="108" y="120"/>
                </a:cxn>
                <a:cxn ang="0">
                  <a:pos x="108" y="126"/>
                </a:cxn>
                <a:cxn ang="0">
                  <a:pos x="116" y="134"/>
                </a:cxn>
                <a:cxn ang="0">
                  <a:pos x="122" y="134"/>
                </a:cxn>
                <a:cxn ang="0">
                  <a:pos x="132" y="130"/>
                </a:cxn>
                <a:cxn ang="0">
                  <a:pos x="136" y="120"/>
                </a:cxn>
                <a:cxn ang="0">
                  <a:pos x="136" y="114"/>
                </a:cxn>
                <a:cxn ang="0">
                  <a:pos x="128" y="106"/>
                </a:cxn>
                <a:cxn ang="0">
                  <a:pos x="122" y="106"/>
                </a:cxn>
                <a:cxn ang="0">
                  <a:pos x="68" y="106"/>
                </a:cxn>
                <a:cxn ang="0">
                  <a:pos x="58" y="110"/>
                </a:cxn>
                <a:cxn ang="0">
                  <a:pos x="54" y="120"/>
                </a:cxn>
                <a:cxn ang="0">
                  <a:pos x="54" y="126"/>
                </a:cxn>
                <a:cxn ang="0">
                  <a:pos x="62" y="134"/>
                </a:cxn>
                <a:cxn ang="0">
                  <a:pos x="68" y="134"/>
                </a:cxn>
                <a:cxn ang="0">
                  <a:pos x="78" y="130"/>
                </a:cxn>
                <a:cxn ang="0">
                  <a:pos x="82" y="120"/>
                </a:cxn>
                <a:cxn ang="0">
                  <a:pos x="82" y="114"/>
                </a:cxn>
                <a:cxn ang="0">
                  <a:pos x="74" y="106"/>
                </a:cxn>
                <a:cxn ang="0">
                  <a:pos x="68" y="106"/>
                </a:cxn>
                <a:cxn ang="0">
                  <a:pos x="14" y="106"/>
                </a:cxn>
                <a:cxn ang="0">
                  <a:pos x="4" y="110"/>
                </a:cxn>
                <a:cxn ang="0">
                  <a:pos x="0" y="120"/>
                </a:cxn>
                <a:cxn ang="0">
                  <a:pos x="2" y="126"/>
                </a:cxn>
                <a:cxn ang="0">
                  <a:pos x="10" y="134"/>
                </a:cxn>
                <a:cxn ang="0">
                  <a:pos x="14" y="134"/>
                </a:cxn>
                <a:cxn ang="0">
                  <a:pos x="26" y="130"/>
                </a:cxn>
                <a:cxn ang="0">
                  <a:pos x="30" y="120"/>
                </a:cxn>
                <a:cxn ang="0">
                  <a:pos x="28" y="114"/>
                </a:cxn>
                <a:cxn ang="0">
                  <a:pos x="20" y="106"/>
                </a:cxn>
                <a:cxn ang="0">
                  <a:pos x="14" y="106"/>
                </a:cxn>
                <a:cxn ang="0">
                  <a:pos x="14" y="30"/>
                </a:cxn>
                <a:cxn ang="0">
                  <a:pos x="26" y="26"/>
                </a:cxn>
                <a:cxn ang="0">
                  <a:pos x="30" y="14"/>
                </a:cxn>
                <a:cxn ang="0">
                  <a:pos x="28" y="10"/>
                </a:cxn>
                <a:cxn ang="0">
                  <a:pos x="20" y="2"/>
                </a:cxn>
                <a:cxn ang="0">
                  <a:pos x="14" y="0"/>
                </a:cxn>
                <a:cxn ang="0">
                  <a:pos x="4" y="4"/>
                </a:cxn>
                <a:cxn ang="0">
                  <a:pos x="0" y="14"/>
                </a:cxn>
                <a:cxn ang="0">
                  <a:pos x="2" y="20"/>
                </a:cxn>
                <a:cxn ang="0">
                  <a:pos x="10" y="28"/>
                </a:cxn>
                <a:cxn ang="0">
                  <a:pos x="14" y="30"/>
                </a:cxn>
                <a:cxn ang="0">
                  <a:pos x="14" y="82"/>
                </a:cxn>
                <a:cxn ang="0">
                  <a:pos x="26" y="78"/>
                </a:cxn>
                <a:cxn ang="0">
                  <a:pos x="30" y="68"/>
                </a:cxn>
                <a:cxn ang="0">
                  <a:pos x="28" y="62"/>
                </a:cxn>
                <a:cxn ang="0">
                  <a:pos x="20" y="54"/>
                </a:cxn>
                <a:cxn ang="0">
                  <a:pos x="14" y="54"/>
                </a:cxn>
                <a:cxn ang="0">
                  <a:pos x="4" y="58"/>
                </a:cxn>
                <a:cxn ang="0">
                  <a:pos x="0" y="68"/>
                </a:cxn>
                <a:cxn ang="0">
                  <a:pos x="2" y="74"/>
                </a:cxn>
                <a:cxn ang="0">
                  <a:pos x="10" y="82"/>
                </a:cxn>
                <a:cxn ang="0">
                  <a:pos x="14" y="82"/>
                </a:cxn>
              </a:cxnLst>
              <a:rect l="0" t="0" r="r" b="b"/>
              <a:pathLst>
                <a:path w="136" h="134">
                  <a:moveTo>
                    <a:pt x="122" y="106"/>
                  </a:moveTo>
                  <a:lnTo>
                    <a:pt x="122" y="106"/>
                  </a:lnTo>
                  <a:lnTo>
                    <a:pt x="116" y="106"/>
                  </a:lnTo>
                  <a:lnTo>
                    <a:pt x="112" y="110"/>
                  </a:lnTo>
                  <a:lnTo>
                    <a:pt x="108" y="114"/>
                  </a:lnTo>
                  <a:lnTo>
                    <a:pt x="108" y="120"/>
                  </a:lnTo>
                  <a:lnTo>
                    <a:pt x="108" y="120"/>
                  </a:lnTo>
                  <a:lnTo>
                    <a:pt x="108" y="126"/>
                  </a:lnTo>
                  <a:lnTo>
                    <a:pt x="112" y="130"/>
                  </a:lnTo>
                  <a:lnTo>
                    <a:pt x="116" y="134"/>
                  </a:lnTo>
                  <a:lnTo>
                    <a:pt x="122" y="134"/>
                  </a:lnTo>
                  <a:lnTo>
                    <a:pt x="122" y="134"/>
                  </a:lnTo>
                  <a:lnTo>
                    <a:pt x="128" y="134"/>
                  </a:lnTo>
                  <a:lnTo>
                    <a:pt x="132" y="130"/>
                  </a:lnTo>
                  <a:lnTo>
                    <a:pt x="136" y="126"/>
                  </a:lnTo>
                  <a:lnTo>
                    <a:pt x="136" y="120"/>
                  </a:lnTo>
                  <a:lnTo>
                    <a:pt x="136" y="120"/>
                  </a:lnTo>
                  <a:lnTo>
                    <a:pt x="136" y="114"/>
                  </a:lnTo>
                  <a:lnTo>
                    <a:pt x="132" y="110"/>
                  </a:lnTo>
                  <a:lnTo>
                    <a:pt x="128" y="106"/>
                  </a:lnTo>
                  <a:lnTo>
                    <a:pt x="122" y="106"/>
                  </a:lnTo>
                  <a:lnTo>
                    <a:pt x="122" y="106"/>
                  </a:lnTo>
                  <a:close/>
                  <a:moveTo>
                    <a:pt x="68" y="106"/>
                  </a:moveTo>
                  <a:lnTo>
                    <a:pt x="68" y="106"/>
                  </a:lnTo>
                  <a:lnTo>
                    <a:pt x="62" y="106"/>
                  </a:lnTo>
                  <a:lnTo>
                    <a:pt x="58" y="110"/>
                  </a:lnTo>
                  <a:lnTo>
                    <a:pt x="54" y="114"/>
                  </a:lnTo>
                  <a:lnTo>
                    <a:pt x="54" y="120"/>
                  </a:lnTo>
                  <a:lnTo>
                    <a:pt x="54" y="120"/>
                  </a:lnTo>
                  <a:lnTo>
                    <a:pt x="54" y="126"/>
                  </a:lnTo>
                  <a:lnTo>
                    <a:pt x="58" y="130"/>
                  </a:lnTo>
                  <a:lnTo>
                    <a:pt x="62" y="134"/>
                  </a:lnTo>
                  <a:lnTo>
                    <a:pt x="68" y="134"/>
                  </a:lnTo>
                  <a:lnTo>
                    <a:pt x="68" y="134"/>
                  </a:lnTo>
                  <a:lnTo>
                    <a:pt x="74" y="134"/>
                  </a:lnTo>
                  <a:lnTo>
                    <a:pt x="78" y="130"/>
                  </a:lnTo>
                  <a:lnTo>
                    <a:pt x="82" y="126"/>
                  </a:lnTo>
                  <a:lnTo>
                    <a:pt x="82" y="120"/>
                  </a:lnTo>
                  <a:lnTo>
                    <a:pt x="82" y="120"/>
                  </a:lnTo>
                  <a:lnTo>
                    <a:pt x="82" y="114"/>
                  </a:lnTo>
                  <a:lnTo>
                    <a:pt x="78" y="110"/>
                  </a:lnTo>
                  <a:lnTo>
                    <a:pt x="74" y="106"/>
                  </a:lnTo>
                  <a:lnTo>
                    <a:pt x="68" y="106"/>
                  </a:lnTo>
                  <a:lnTo>
                    <a:pt x="68" y="106"/>
                  </a:lnTo>
                  <a:close/>
                  <a:moveTo>
                    <a:pt x="14" y="106"/>
                  </a:moveTo>
                  <a:lnTo>
                    <a:pt x="14" y="106"/>
                  </a:lnTo>
                  <a:lnTo>
                    <a:pt x="10" y="106"/>
                  </a:lnTo>
                  <a:lnTo>
                    <a:pt x="4" y="110"/>
                  </a:lnTo>
                  <a:lnTo>
                    <a:pt x="2" y="114"/>
                  </a:lnTo>
                  <a:lnTo>
                    <a:pt x="0" y="120"/>
                  </a:lnTo>
                  <a:lnTo>
                    <a:pt x="0" y="120"/>
                  </a:lnTo>
                  <a:lnTo>
                    <a:pt x="2" y="126"/>
                  </a:lnTo>
                  <a:lnTo>
                    <a:pt x="4" y="130"/>
                  </a:lnTo>
                  <a:lnTo>
                    <a:pt x="10" y="134"/>
                  </a:lnTo>
                  <a:lnTo>
                    <a:pt x="14" y="134"/>
                  </a:lnTo>
                  <a:lnTo>
                    <a:pt x="14" y="134"/>
                  </a:lnTo>
                  <a:lnTo>
                    <a:pt x="20" y="134"/>
                  </a:lnTo>
                  <a:lnTo>
                    <a:pt x="26" y="130"/>
                  </a:lnTo>
                  <a:lnTo>
                    <a:pt x="28" y="126"/>
                  </a:lnTo>
                  <a:lnTo>
                    <a:pt x="30" y="120"/>
                  </a:lnTo>
                  <a:lnTo>
                    <a:pt x="30" y="120"/>
                  </a:lnTo>
                  <a:lnTo>
                    <a:pt x="28" y="114"/>
                  </a:lnTo>
                  <a:lnTo>
                    <a:pt x="26" y="110"/>
                  </a:lnTo>
                  <a:lnTo>
                    <a:pt x="20" y="106"/>
                  </a:lnTo>
                  <a:lnTo>
                    <a:pt x="14" y="106"/>
                  </a:lnTo>
                  <a:lnTo>
                    <a:pt x="14" y="106"/>
                  </a:lnTo>
                  <a:close/>
                  <a:moveTo>
                    <a:pt x="14" y="30"/>
                  </a:moveTo>
                  <a:lnTo>
                    <a:pt x="14" y="30"/>
                  </a:lnTo>
                  <a:lnTo>
                    <a:pt x="20" y="28"/>
                  </a:lnTo>
                  <a:lnTo>
                    <a:pt x="26" y="26"/>
                  </a:lnTo>
                  <a:lnTo>
                    <a:pt x="28" y="20"/>
                  </a:lnTo>
                  <a:lnTo>
                    <a:pt x="30" y="14"/>
                  </a:lnTo>
                  <a:lnTo>
                    <a:pt x="30" y="14"/>
                  </a:lnTo>
                  <a:lnTo>
                    <a:pt x="28" y="10"/>
                  </a:lnTo>
                  <a:lnTo>
                    <a:pt x="26" y="4"/>
                  </a:lnTo>
                  <a:lnTo>
                    <a:pt x="20" y="2"/>
                  </a:lnTo>
                  <a:lnTo>
                    <a:pt x="14" y="0"/>
                  </a:lnTo>
                  <a:lnTo>
                    <a:pt x="14" y="0"/>
                  </a:lnTo>
                  <a:lnTo>
                    <a:pt x="10" y="2"/>
                  </a:lnTo>
                  <a:lnTo>
                    <a:pt x="4" y="4"/>
                  </a:lnTo>
                  <a:lnTo>
                    <a:pt x="2" y="10"/>
                  </a:lnTo>
                  <a:lnTo>
                    <a:pt x="0" y="14"/>
                  </a:lnTo>
                  <a:lnTo>
                    <a:pt x="0" y="14"/>
                  </a:lnTo>
                  <a:lnTo>
                    <a:pt x="2" y="20"/>
                  </a:lnTo>
                  <a:lnTo>
                    <a:pt x="4" y="26"/>
                  </a:lnTo>
                  <a:lnTo>
                    <a:pt x="10" y="28"/>
                  </a:lnTo>
                  <a:lnTo>
                    <a:pt x="14" y="30"/>
                  </a:lnTo>
                  <a:lnTo>
                    <a:pt x="14" y="30"/>
                  </a:lnTo>
                  <a:close/>
                  <a:moveTo>
                    <a:pt x="14" y="82"/>
                  </a:moveTo>
                  <a:lnTo>
                    <a:pt x="14" y="82"/>
                  </a:lnTo>
                  <a:lnTo>
                    <a:pt x="20" y="82"/>
                  </a:lnTo>
                  <a:lnTo>
                    <a:pt x="26" y="78"/>
                  </a:lnTo>
                  <a:lnTo>
                    <a:pt x="28" y="74"/>
                  </a:lnTo>
                  <a:lnTo>
                    <a:pt x="30" y="68"/>
                  </a:lnTo>
                  <a:lnTo>
                    <a:pt x="30" y="68"/>
                  </a:lnTo>
                  <a:lnTo>
                    <a:pt x="28" y="62"/>
                  </a:lnTo>
                  <a:lnTo>
                    <a:pt x="26" y="58"/>
                  </a:lnTo>
                  <a:lnTo>
                    <a:pt x="20" y="54"/>
                  </a:lnTo>
                  <a:lnTo>
                    <a:pt x="14" y="54"/>
                  </a:lnTo>
                  <a:lnTo>
                    <a:pt x="14" y="54"/>
                  </a:lnTo>
                  <a:lnTo>
                    <a:pt x="10" y="54"/>
                  </a:lnTo>
                  <a:lnTo>
                    <a:pt x="4" y="58"/>
                  </a:lnTo>
                  <a:lnTo>
                    <a:pt x="2" y="62"/>
                  </a:lnTo>
                  <a:lnTo>
                    <a:pt x="0" y="68"/>
                  </a:lnTo>
                  <a:lnTo>
                    <a:pt x="0" y="68"/>
                  </a:lnTo>
                  <a:lnTo>
                    <a:pt x="2" y="74"/>
                  </a:lnTo>
                  <a:lnTo>
                    <a:pt x="4" y="78"/>
                  </a:lnTo>
                  <a:lnTo>
                    <a:pt x="10" y="82"/>
                  </a:lnTo>
                  <a:lnTo>
                    <a:pt x="14" y="82"/>
                  </a:lnTo>
                  <a:lnTo>
                    <a:pt x="14" y="82"/>
                  </a:lnTo>
                  <a:close/>
                </a:path>
              </a:pathLst>
            </a:custGeom>
            <a:solidFill>
              <a:sysClr val="windowText" lastClr="000000">
                <a:lumMod val="50000"/>
                <a:lumOff val="50000"/>
              </a:sysClr>
            </a:solid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0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32" name="Freeform 65"/>
            <p:cNvSpPr>
              <a:spLocks/>
            </p:cNvSpPr>
            <p:nvPr/>
          </p:nvSpPr>
          <p:spPr bwMode="auto">
            <a:xfrm>
              <a:off x="2084264" y="5492811"/>
              <a:ext cx="70585" cy="37176"/>
            </a:xfrm>
            <a:custGeom>
              <a:avLst/>
              <a:gdLst/>
              <a:ahLst/>
              <a:cxnLst>
                <a:cxn ang="0">
                  <a:pos x="0" y="78"/>
                </a:cxn>
                <a:cxn ang="0">
                  <a:pos x="0" y="78"/>
                </a:cxn>
                <a:cxn ang="0">
                  <a:pos x="0" y="82"/>
                </a:cxn>
                <a:cxn ang="0">
                  <a:pos x="2" y="82"/>
                </a:cxn>
                <a:cxn ang="0">
                  <a:pos x="134" y="82"/>
                </a:cxn>
                <a:cxn ang="0">
                  <a:pos x="134" y="82"/>
                </a:cxn>
                <a:cxn ang="0">
                  <a:pos x="136" y="82"/>
                </a:cxn>
                <a:cxn ang="0">
                  <a:pos x="138" y="78"/>
                </a:cxn>
                <a:cxn ang="0">
                  <a:pos x="138" y="4"/>
                </a:cxn>
                <a:cxn ang="0">
                  <a:pos x="138" y="4"/>
                </a:cxn>
                <a:cxn ang="0">
                  <a:pos x="136" y="2"/>
                </a:cxn>
                <a:cxn ang="0">
                  <a:pos x="134" y="0"/>
                </a:cxn>
                <a:cxn ang="0">
                  <a:pos x="2" y="0"/>
                </a:cxn>
                <a:cxn ang="0">
                  <a:pos x="2" y="0"/>
                </a:cxn>
                <a:cxn ang="0">
                  <a:pos x="0" y="2"/>
                </a:cxn>
                <a:cxn ang="0">
                  <a:pos x="0" y="4"/>
                </a:cxn>
                <a:cxn ang="0">
                  <a:pos x="0" y="78"/>
                </a:cxn>
              </a:cxnLst>
              <a:rect l="0" t="0" r="r" b="b"/>
              <a:pathLst>
                <a:path w="138" h="82">
                  <a:moveTo>
                    <a:pt x="0" y="78"/>
                  </a:moveTo>
                  <a:lnTo>
                    <a:pt x="0" y="78"/>
                  </a:lnTo>
                  <a:lnTo>
                    <a:pt x="0" y="82"/>
                  </a:lnTo>
                  <a:lnTo>
                    <a:pt x="2" y="82"/>
                  </a:lnTo>
                  <a:lnTo>
                    <a:pt x="134" y="82"/>
                  </a:lnTo>
                  <a:lnTo>
                    <a:pt x="134" y="82"/>
                  </a:lnTo>
                  <a:lnTo>
                    <a:pt x="136" y="82"/>
                  </a:lnTo>
                  <a:lnTo>
                    <a:pt x="138" y="78"/>
                  </a:lnTo>
                  <a:lnTo>
                    <a:pt x="138" y="4"/>
                  </a:lnTo>
                  <a:lnTo>
                    <a:pt x="138" y="4"/>
                  </a:lnTo>
                  <a:lnTo>
                    <a:pt x="136" y="2"/>
                  </a:lnTo>
                  <a:lnTo>
                    <a:pt x="134" y="0"/>
                  </a:lnTo>
                  <a:lnTo>
                    <a:pt x="2" y="0"/>
                  </a:lnTo>
                  <a:lnTo>
                    <a:pt x="2" y="0"/>
                  </a:lnTo>
                  <a:lnTo>
                    <a:pt x="0" y="2"/>
                  </a:lnTo>
                  <a:lnTo>
                    <a:pt x="0" y="4"/>
                  </a:lnTo>
                  <a:lnTo>
                    <a:pt x="0" y="78"/>
                  </a:lnTo>
                  <a:close/>
                </a:path>
              </a:pathLst>
            </a:custGeom>
            <a:solidFill>
              <a:sysClr val="windowText" lastClr="000000">
                <a:lumMod val="50000"/>
                <a:lumOff val="50000"/>
              </a:sysClr>
            </a:solid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0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473" name="椭圆 472"/>
          <p:cNvSpPr/>
          <p:nvPr/>
        </p:nvSpPr>
        <p:spPr bwMode="auto">
          <a:xfrm>
            <a:off x="2154502" y="5642530"/>
            <a:ext cx="27651" cy="38174"/>
          </a:xfrm>
          <a:prstGeom prst="ellipse">
            <a:avLst/>
          </a:prstGeom>
          <a:solidFill>
            <a:sysClr val="windowText" lastClr="000000">
              <a:lumMod val="50000"/>
              <a:lumOff val="50000"/>
            </a:sysClr>
          </a:solidFill>
          <a:ln>
            <a:noFill/>
          </a:ln>
          <a:effectLst/>
        </p:spPr>
        <p:txBody>
          <a:bodyPr vert="horz" wrap="square" lIns="121901" tIns="60951" rIns="121901" bIns="60951" numCol="1" rtlCol="0" anchor="t" anchorCtr="0" compatLnSpc="1">
            <a:prstTxWarp prst="textNoShape">
              <a:avLst/>
            </a:prstTxWarp>
          </a:bodyPr>
          <a:lstStyle/>
          <a:p>
            <a:pPr defTabSz="1219149" fontAlgn="ctr">
              <a:defRPr/>
            </a:pPr>
            <a:endParaRPr lang="en-US" altLang="zh-CN" sz="10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474" name="组合 208"/>
          <p:cNvGrpSpPr/>
          <p:nvPr/>
        </p:nvGrpSpPr>
        <p:grpSpPr>
          <a:xfrm>
            <a:off x="2801541" y="5661397"/>
            <a:ext cx="133289" cy="226415"/>
            <a:chOff x="-5919788" y="1187814"/>
            <a:chExt cx="689824" cy="754749"/>
          </a:xfrm>
          <a:solidFill>
            <a:sysClr val="windowText" lastClr="000000">
              <a:lumMod val="50000"/>
              <a:lumOff val="50000"/>
            </a:sysClr>
          </a:solidFill>
        </p:grpSpPr>
        <p:sp>
          <p:nvSpPr>
            <p:cNvPr id="716" name="Freeform 100"/>
            <p:cNvSpPr>
              <a:spLocks noEditPoints="1"/>
            </p:cNvSpPr>
            <p:nvPr/>
          </p:nvSpPr>
          <p:spPr bwMode="auto">
            <a:xfrm>
              <a:off x="-5862979" y="1187814"/>
              <a:ext cx="584321" cy="568090"/>
            </a:xfrm>
            <a:custGeom>
              <a:avLst/>
              <a:gdLst/>
              <a:ahLst/>
              <a:cxnLst>
                <a:cxn ang="0">
                  <a:pos x="260" y="192"/>
                </a:cxn>
                <a:cxn ang="0">
                  <a:pos x="268" y="190"/>
                </a:cxn>
                <a:cxn ang="0">
                  <a:pos x="278" y="180"/>
                </a:cxn>
                <a:cxn ang="0">
                  <a:pos x="280" y="22"/>
                </a:cxn>
                <a:cxn ang="0">
                  <a:pos x="278" y="12"/>
                </a:cxn>
                <a:cxn ang="0">
                  <a:pos x="268" y="2"/>
                </a:cxn>
                <a:cxn ang="0">
                  <a:pos x="28" y="0"/>
                </a:cxn>
                <a:cxn ang="0">
                  <a:pos x="20" y="2"/>
                </a:cxn>
                <a:cxn ang="0">
                  <a:pos x="8" y="12"/>
                </a:cxn>
                <a:cxn ang="0">
                  <a:pos x="8" y="172"/>
                </a:cxn>
                <a:cxn ang="0">
                  <a:pos x="8" y="180"/>
                </a:cxn>
                <a:cxn ang="0">
                  <a:pos x="20" y="190"/>
                </a:cxn>
                <a:cxn ang="0">
                  <a:pos x="28" y="192"/>
                </a:cxn>
                <a:cxn ang="0">
                  <a:pos x="22" y="26"/>
                </a:cxn>
                <a:cxn ang="0">
                  <a:pos x="26" y="18"/>
                </a:cxn>
                <a:cxn ang="0">
                  <a:pos x="32" y="16"/>
                </a:cxn>
                <a:cxn ang="0">
                  <a:pos x="256" y="16"/>
                </a:cxn>
                <a:cxn ang="0">
                  <a:pos x="262" y="18"/>
                </a:cxn>
                <a:cxn ang="0">
                  <a:pos x="264" y="26"/>
                </a:cxn>
                <a:cxn ang="0">
                  <a:pos x="264" y="166"/>
                </a:cxn>
                <a:cxn ang="0">
                  <a:pos x="262" y="172"/>
                </a:cxn>
                <a:cxn ang="0">
                  <a:pos x="256" y="174"/>
                </a:cxn>
                <a:cxn ang="0">
                  <a:pos x="32" y="174"/>
                </a:cxn>
                <a:cxn ang="0">
                  <a:pos x="26" y="172"/>
                </a:cxn>
                <a:cxn ang="0">
                  <a:pos x="22" y="166"/>
                </a:cxn>
                <a:cxn ang="0">
                  <a:pos x="250" y="208"/>
                </a:cxn>
                <a:cxn ang="0">
                  <a:pos x="38" y="208"/>
                </a:cxn>
                <a:cxn ang="0">
                  <a:pos x="22" y="210"/>
                </a:cxn>
                <a:cxn ang="0">
                  <a:pos x="10" y="216"/>
                </a:cxn>
                <a:cxn ang="0">
                  <a:pos x="2" y="226"/>
                </a:cxn>
                <a:cxn ang="0">
                  <a:pos x="0" y="238"/>
                </a:cxn>
                <a:cxn ang="0">
                  <a:pos x="0" y="250"/>
                </a:cxn>
                <a:cxn ang="0">
                  <a:pos x="2" y="262"/>
                </a:cxn>
                <a:cxn ang="0">
                  <a:pos x="10" y="272"/>
                </a:cxn>
                <a:cxn ang="0">
                  <a:pos x="22" y="278"/>
                </a:cxn>
                <a:cxn ang="0">
                  <a:pos x="38" y="280"/>
                </a:cxn>
                <a:cxn ang="0">
                  <a:pos x="250" y="280"/>
                </a:cxn>
                <a:cxn ang="0">
                  <a:pos x="266" y="278"/>
                </a:cxn>
                <a:cxn ang="0">
                  <a:pos x="278" y="272"/>
                </a:cxn>
                <a:cxn ang="0">
                  <a:pos x="286" y="262"/>
                </a:cxn>
                <a:cxn ang="0">
                  <a:pos x="288" y="250"/>
                </a:cxn>
                <a:cxn ang="0">
                  <a:pos x="288" y="238"/>
                </a:cxn>
                <a:cxn ang="0">
                  <a:pos x="286" y="226"/>
                </a:cxn>
                <a:cxn ang="0">
                  <a:pos x="278" y="216"/>
                </a:cxn>
                <a:cxn ang="0">
                  <a:pos x="266" y="210"/>
                </a:cxn>
                <a:cxn ang="0">
                  <a:pos x="250" y="208"/>
                </a:cxn>
                <a:cxn ang="0">
                  <a:pos x="248" y="258"/>
                </a:cxn>
                <a:cxn ang="0">
                  <a:pos x="242" y="256"/>
                </a:cxn>
                <a:cxn ang="0">
                  <a:pos x="234" y="248"/>
                </a:cxn>
                <a:cxn ang="0">
                  <a:pos x="234" y="244"/>
                </a:cxn>
                <a:cxn ang="0">
                  <a:pos x="238" y="234"/>
                </a:cxn>
                <a:cxn ang="0">
                  <a:pos x="248" y="230"/>
                </a:cxn>
                <a:cxn ang="0">
                  <a:pos x="252" y="230"/>
                </a:cxn>
                <a:cxn ang="0">
                  <a:pos x="260" y="238"/>
                </a:cxn>
                <a:cxn ang="0">
                  <a:pos x="262" y="244"/>
                </a:cxn>
                <a:cxn ang="0">
                  <a:pos x="258" y="254"/>
                </a:cxn>
                <a:cxn ang="0">
                  <a:pos x="248" y="258"/>
                </a:cxn>
              </a:cxnLst>
              <a:rect l="0" t="0" r="r" b="b"/>
              <a:pathLst>
                <a:path w="288" h="280">
                  <a:moveTo>
                    <a:pt x="28" y="192"/>
                  </a:moveTo>
                  <a:lnTo>
                    <a:pt x="260" y="192"/>
                  </a:lnTo>
                  <a:lnTo>
                    <a:pt x="260" y="192"/>
                  </a:lnTo>
                  <a:lnTo>
                    <a:pt x="268" y="190"/>
                  </a:lnTo>
                  <a:lnTo>
                    <a:pt x="274" y="186"/>
                  </a:lnTo>
                  <a:lnTo>
                    <a:pt x="278" y="180"/>
                  </a:lnTo>
                  <a:lnTo>
                    <a:pt x="280" y="172"/>
                  </a:lnTo>
                  <a:lnTo>
                    <a:pt x="280" y="22"/>
                  </a:lnTo>
                  <a:lnTo>
                    <a:pt x="280" y="22"/>
                  </a:lnTo>
                  <a:lnTo>
                    <a:pt x="278" y="12"/>
                  </a:lnTo>
                  <a:lnTo>
                    <a:pt x="274" y="6"/>
                  </a:lnTo>
                  <a:lnTo>
                    <a:pt x="268" y="2"/>
                  </a:lnTo>
                  <a:lnTo>
                    <a:pt x="260" y="0"/>
                  </a:lnTo>
                  <a:lnTo>
                    <a:pt x="28" y="0"/>
                  </a:lnTo>
                  <a:lnTo>
                    <a:pt x="28" y="0"/>
                  </a:lnTo>
                  <a:lnTo>
                    <a:pt x="20" y="2"/>
                  </a:lnTo>
                  <a:lnTo>
                    <a:pt x="14" y="6"/>
                  </a:lnTo>
                  <a:lnTo>
                    <a:pt x="8" y="12"/>
                  </a:lnTo>
                  <a:lnTo>
                    <a:pt x="8" y="22"/>
                  </a:lnTo>
                  <a:lnTo>
                    <a:pt x="8" y="172"/>
                  </a:lnTo>
                  <a:lnTo>
                    <a:pt x="8" y="172"/>
                  </a:lnTo>
                  <a:lnTo>
                    <a:pt x="8" y="180"/>
                  </a:lnTo>
                  <a:lnTo>
                    <a:pt x="14" y="186"/>
                  </a:lnTo>
                  <a:lnTo>
                    <a:pt x="20" y="190"/>
                  </a:lnTo>
                  <a:lnTo>
                    <a:pt x="28" y="192"/>
                  </a:lnTo>
                  <a:lnTo>
                    <a:pt x="28" y="192"/>
                  </a:lnTo>
                  <a:close/>
                  <a:moveTo>
                    <a:pt x="22" y="26"/>
                  </a:moveTo>
                  <a:lnTo>
                    <a:pt x="22" y="26"/>
                  </a:lnTo>
                  <a:lnTo>
                    <a:pt x="24" y="22"/>
                  </a:lnTo>
                  <a:lnTo>
                    <a:pt x="26" y="18"/>
                  </a:lnTo>
                  <a:lnTo>
                    <a:pt x="28" y="16"/>
                  </a:lnTo>
                  <a:lnTo>
                    <a:pt x="32" y="16"/>
                  </a:lnTo>
                  <a:lnTo>
                    <a:pt x="256" y="16"/>
                  </a:lnTo>
                  <a:lnTo>
                    <a:pt x="256" y="16"/>
                  </a:lnTo>
                  <a:lnTo>
                    <a:pt x="258" y="16"/>
                  </a:lnTo>
                  <a:lnTo>
                    <a:pt x="262" y="18"/>
                  </a:lnTo>
                  <a:lnTo>
                    <a:pt x="264" y="22"/>
                  </a:lnTo>
                  <a:lnTo>
                    <a:pt x="264" y="26"/>
                  </a:lnTo>
                  <a:lnTo>
                    <a:pt x="264" y="166"/>
                  </a:lnTo>
                  <a:lnTo>
                    <a:pt x="264" y="166"/>
                  </a:lnTo>
                  <a:lnTo>
                    <a:pt x="264" y="168"/>
                  </a:lnTo>
                  <a:lnTo>
                    <a:pt x="262" y="172"/>
                  </a:lnTo>
                  <a:lnTo>
                    <a:pt x="258" y="174"/>
                  </a:lnTo>
                  <a:lnTo>
                    <a:pt x="256" y="174"/>
                  </a:lnTo>
                  <a:lnTo>
                    <a:pt x="32" y="174"/>
                  </a:lnTo>
                  <a:lnTo>
                    <a:pt x="32" y="174"/>
                  </a:lnTo>
                  <a:lnTo>
                    <a:pt x="28" y="174"/>
                  </a:lnTo>
                  <a:lnTo>
                    <a:pt x="26" y="172"/>
                  </a:lnTo>
                  <a:lnTo>
                    <a:pt x="24" y="168"/>
                  </a:lnTo>
                  <a:lnTo>
                    <a:pt x="22" y="166"/>
                  </a:lnTo>
                  <a:lnTo>
                    <a:pt x="22" y="26"/>
                  </a:lnTo>
                  <a:close/>
                  <a:moveTo>
                    <a:pt x="250" y="208"/>
                  </a:moveTo>
                  <a:lnTo>
                    <a:pt x="38" y="208"/>
                  </a:lnTo>
                  <a:lnTo>
                    <a:pt x="38" y="208"/>
                  </a:lnTo>
                  <a:lnTo>
                    <a:pt x="30" y="208"/>
                  </a:lnTo>
                  <a:lnTo>
                    <a:pt x="22" y="210"/>
                  </a:lnTo>
                  <a:lnTo>
                    <a:pt x="16" y="212"/>
                  </a:lnTo>
                  <a:lnTo>
                    <a:pt x="10" y="216"/>
                  </a:lnTo>
                  <a:lnTo>
                    <a:pt x="6" y="222"/>
                  </a:lnTo>
                  <a:lnTo>
                    <a:pt x="2" y="226"/>
                  </a:lnTo>
                  <a:lnTo>
                    <a:pt x="0" y="232"/>
                  </a:lnTo>
                  <a:lnTo>
                    <a:pt x="0" y="238"/>
                  </a:lnTo>
                  <a:lnTo>
                    <a:pt x="0" y="250"/>
                  </a:lnTo>
                  <a:lnTo>
                    <a:pt x="0" y="250"/>
                  </a:lnTo>
                  <a:lnTo>
                    <a:pt x="0" y="256"/>
                  </a:lnTo>
                  <a:lnTo>
                    <a:pt x="2" y="262"/>
                  </a:lnTo>
                  <a:lnTo>
                    <a:pt x="6" y="266"/>
                  </a:lnTo>
                  <a:lnTo>
                    <a:pt x="10" y="272"/>
                  </a:lnTo>
                  <a:lnTo>
                    <a:pt x="16" y="276"/>
                  </a:lnTo>
                  <a:lnTo>
                    <a:pt x="22" y="278"/>
                  </a:lnTo>
                  <a:lnTo>
                    <a:pt x="30" y="280"/>
                  </a:lnTo>
                  <a:lnTo>
                    <a:pt x="38" y="280"/>
                  </a:lnTo>
                  <a:lnTo>
                    <a:pt x="250" y="280"/>
                  </a:lnTo>
                  <a:lnTo>
                    <a:pt x="250" y="280"/>
                  </a:lnTo>
                  <a:lnTo>
                    <a:pt x="258" y="280"/>
                  </a:lnTo>
                  <a:lnTo>
                    <a:pt x="266" y="278"/>
                  </a:lnTo>
                  <a:lnTo>
                    <a:pt x="272" y="276"/>
                  </a:lnTo>
                  <a:lnTo>
                    <a:pt x="278" y="272"/>
                  </a:lnTo>
                  <a:lnTo>
                    <a:pt x="282" y="266"/>
                  </a:lnTo>
                  <a:lnTo>
                    <a:pt x="286" y="262"/>
                  </a:lnTo>
                  <a:lnTo>
                    <a:pt x="288" y="256"/>
                  </a:lnTo>
                  <a:lnTo>
                    <a:pt x="288" y="250"/>
                  </a:lnTo>
                  <a:lnTo>
                    <a:pt x="288" y="238"/>
                  </a:lnTo>
                  <a:lnTo>
                    <a:pt x="288" y="238"/>
                  </a:lnTo>
                  <a:lnTo>
                    <a:pt x="288" y="232"/>
                  </a:lnTo>
                  <a:lnTo>
                    <a:pt x="286" y="226"/>
                  </a:lnTo>
                  <a:lnTo>
                    <a:pt x="282" y="222"/>
                  </a:lnTo>
                  <a:lnTo>
                    <a:pt x="278" y="216"/>
                  </a:lnTo>
                  <a:lnTo>
                    <a:pt x="272" y="212"/>
                  </a:lnTo>
                  <a:lnTo>
                    <a:pt x="266" y="210"/>
                  </a:lnTo>
                  <a:lnTo>
                    <a:pt x="258" y="208"/>
                  </a:lnTo>
                  <a:lnTo>
                    <a:pt x="250" y="208"/>
                  </a:lnTo>
                  <a:lnTo>
                    <a:pt x="250" y="208"/>
                  </a:lnTo>
                  <a:close/>
                  <a:moveTo>
                    <a:pt x="248" y="258"/>
                  </a:moveTo>
                  <a:lnTo>
                    <a:pt x="248" y="258"/>
                  </a:lnTo>
                  <a:lnTo>
                    <a:pt x="242" y="256"/>
                  </a:lnTo>
                  <a:lnTo>
                    <a:pt x="238" y="254"/>
                  </a:lnTo>
                  <a:lnTo>
                    <a:pt x="234" y="248"/>
                  </a:lnTo>
                  <a:lnTo>
                    <a:pt x="234" y="244"/>
                  </a:lnTo>
                  <a:lnTo>
                    <a:pt x="234" y="244"/>
                  </a:lnTo>
                  <a:lnTo>
                    <a:pt x="234" y="238"/>
                  </a:lnTo>
                  <a:lnTo>
                    <a:pt x="238" y="234"/>
                  </a:lnTo>
                  <a:lnTo>
                    <a:pt x="242" y="230"/>
                  </a:lnTo>
                  <a:lnTo>
                    <a:pt x="248" y="230"/>
                  </a:lnTo>
                  <a:lnTo>
                    <a:pt x="248" y="230"/>
                  </a:lnTo>
                  <a:lnTo>
                    <a:pt x="252" y="230"/>
                  </a:lnTo>
                  <a:lnTo>
                    <a:pt x="258" y="234"/>
                  </a:lnTo>
                  <a:lnTo>
                    <a:pt x="260" y="238"/>
                  </a:lnTo>
                  <a:lnTo>
                    <a:pt x="262" y="244"/>
                  </a:lnTo>
                  <a:lnTo>
                    <a:pt x="262" y="244"/>
                  </a:lnTo>
                  <a:lnTo>
                    <a:pt x="260" y="248"/>
                  </a:lnTo>
                  <a:lnTo>
                    <a:pt x="258" y="254"/>
                  </a:lnTo>
                  <a:lnTo>
                    <a:pt x="252" y="256"/>
                  </a:lnTo>
                  <a:lnTo>
                    <a:pt x="248" y="258"/>
                  </a:lnTo>
                  <a:lnTo>
                    <a:pt x="248" y="258"/>
                  </a:lnTo>
                  <a:close/>
                </a:path>
              </a:pathLst>
            </a:custGeom>
            <a:grp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0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17" name="Freeform 101"/>
            <p:cNvSpPr>
              <a:spLocks/>
            </p:cNvSpPr>
            <p:nvPr/>
          </p:nvSpPr>
          <p:spPr bwMode="auto">
            <a:xfrm>
              <a:off x="-5793997" y="1244623"/>
              <a:ext cx="442299" cy="275929"/>
            </a:xfrm>
            <a:custGeom>
              <a:avLst/>
              <a:gdLst/>
              <a:ahLst/>
              <a:cxnLst>
                <a:cxn ang="0">
                  <a:pos x="0" y="130"/>
                </a:cxn>
                <a:cxn ang="0">
                  <a:pos x="0" y="130"/>
                </a:cxn>
                <a:cxn ang="0">
                  <a:pos x="2" y="134"/>
                </a:cxn>
                <a:cxn ang="0">
                  <a:pos x="6" y="136"/>
                </a:cxn>
                <a:cxn ang="0">
                  <a:pos x="212" y="136"/>
                </a:cxn>
                <a:cxn ang="0">
                  <a:pos x="212" y="136"/>
                </a:cxn>
                <a:cxn ang="0">
                  <a:pos x="216" y="134"/>
                </a:cxn>
                <a:cxn ang="0">
                  <a:pos x="218" y="130"/>
                </a:cxn>
                <a:cxn ang="0">
                  <a:pos x="218" y="6"/>
                </a:cxn>
                <a:cxn ang="0">
                  <a:pos x="218" y="6"/>
                </a:cxn>
                <a:cxn ang="0">
                  <a:pos x="216" y="2"/>
                </a:cxn>
                <a:cxn ang="0">
                  <a:pos x="212" y="0"/>
                </a:cxn>
                <a:cxn ang="0">
                  <a:pos x="6" y="0"/>
                </a:cxn>
                <a:cxn ang="0">
                  <a:pos x="6" y="0"/>
                </a:cxn>
                <a:cxn ang="0">
                  <a:pos x="2" y="2"/>
                </a:cxn>
                <a:cxn ang="0">
                  <a:pos x="0" y="6"/>
                </a:cxn>
                <a:cxn ang="0">
                  <a:pos x="0" y="130"/>
                </a:cxn>
              </a:cxnLst>
              <a:rect l="0" t="0" r="r" b="b"/>
              <a:pathLst>
                <a:path w="218" h="136">
                  <a:moveTo>
                    <a:pt x="0" y="130"/>
                  </a:moveTo>
                  <a:lnTo>
                    <a:pt x="0" y="130"/>
                  </a:lnTo>
                  <a:lnTo>
                    <a:pt x="2" y="134"/>
                  </a:lnTo>
                  <a:lnTo>
                    <a:pt x="6" y="136"/>
                  </a:lnTo>
                  <a:lnTo>
                    <a:pt x="212" y="136"/>
                  </a:lnTo>
                  <a:lnTo>
                    <a:pt x="212" y="136"/>
                  </a:lnTo>
                  <a:lnTo>
                    <a:pt x="216" y="134"/>
                  </a:lnTo>
                  <a:lnTo>
                    <a:pt x="218" y="130"/>
                  </a:lnTo>
                  <a:lnTo>
                    <a:pt x="218" y="6"/>
                  </a:lnTo>
                  <a:lnTo>
                    <a:pt x="218" y="6"/>
                  </a:lnTo>
                  <a:lnTo>
                    <a:pt x="216" y="2"/>
                  </a:lnTo>
                  <a:lnTo>
                    <a:pt x="212" y="0"/>
                  </a:lnTo>
                  <a:lnTo>
                    <a:pt x="6" y="0"/>
                  </a:lnTo>
                  <a:lnTo>
                    <a:pt x="6" y="0"/>
                  </a:lnTo>
                  <a:lnTo>
                    <a:pt x="2" y="2"/>
                  </a:lnTo>
                  <a:lnTo>
                    <a:pt x="0" y="6"/>
                  </a:lnTo>
                  <a:lnTo>
                    <a:pt x="0" y="130"/>
                  </a:lnTo>
                  <a:close/>
                </a:path>
              </a:pathLst>
            </a:custGeom>
            <a:grp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0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18" name="Freeform 102"/>
            <p:cNvSpPr>
              <a:spLocks/>
            </p:cNvSpPr>
            <p:nvPr/>
          </p:nvSpPr>
          <p:spPr bwMode="auto">
            <a:xfrm>
              <a:off x="-5672263" y="1784309"/>
              <a:ext cx="190716" cy="158254"/>
            </a:xfrm>
            <a:custGeom>
              <a:avLst/>
              <a:gdLst/>
              <a:ahLst/>
              <a:cxnLst>
                <a:cxn ang="0">
                  <a:pos x="86" y="36"/>
                </a:cxn>
                <a:cxn ang="0">
                  <a:pos x="56" y="36"/>
                </a:cxn>
                <a:cxn ang="0">
                  <a:pos x="56" y="0"/>
                </a:cxn>
                <a:cxn ang="0">
                  <a:pos x="38" y="0"/>
                </a:cxn>
                <a:cxn ang="0">
                  <a:pos x="38" y="36"/>
                </a:cxn>
                <a:cxn ang="0">
                  <a:pos x="8" y="36"/>
                </a:cxn>
                <a:cxn ang="0">
                  <a:pos x="8" y="36"/>
                </a:cxn>
                <a:cxn ang="0">
                  <a:pos x="6" y="38"/>
                </a:cxn>
                <a:cxn ang="0">
                  <a:pos x="4" y="38"/>
                </a:cxn>
                <a:cxn ang="0">
                  <a:pos x="2" y="42"/>
                </a:cxn>
                <a:cxn ang="0">
                  <a:pos x="0" y="44"/>
                </a:cxn>
                <a:cxn ang="0">
                  <a:pos x="0" y="70"/>
                </a:cxn>
                <a:cxn ang="0">
                  <a:pos x="0" y="70"/>
                </a:cxn>
                <a:cxn ang="0">
                  <a:pos x="2" y="72"/>
                </a:cxn>
                <a:cxn ang="0">
                  <a:pos x="4" y="76"/>
                </a:cxn>
                <a:cxn ang="0">
                  <a:pos x="6" y="78"/>
                </a:cxn>
                <a:cxn ang="0">
                  <a:pos x="8" y="78"/>
                </a:cxn>
                <a:cxn ang="0">
                  <a:pos x="86" y="78"/>
                </a:cxn>
                <a:cxn ang="0">
                  <a:pos x="86" y="78"/>
                </a:cxn>
                <a:cxn ang="0">
                  <a:pos x="88" y="78"/>
                </a:cxn>
                <a:cxn ang="0">
                  <a:pos x="92" y="76"/>
                </a:cxn>
                <a:cxn ang="0">
                  <a:pos x="94" y="72"/>
                </a:cxn>
                <a:cxn ang="0">
                  <a:pos x="94" y="70"/>
                </a:cxn>
                <a:cxn ang="0">
                  <a:pos x="94" y="44"/>
                </a:cxn>
                <a:cxn ang="0">
                  <a:pos x="94" y="44"/>
                </a:cxn>
                <a:cxn ang="0">
                  <a:pos x="94" y="42"/>
                </a:cxn>
                <a:cxn ang="0">
                  <a:pos x="92" y="38"/>
                </a:cxn>
                <a:cxn ang="0">
                  <a:pos x="88" y="38"/>
                </a:cxn>
                <a:cxn ang="0">
                  <a:pos x="86" y="36"/>
                </a:cxn>
                <a:cxn ang="0">
                  <a:pos x="86" y="36"/>
                </a:cxn>
              </a:cxnLst>
              <a:rect l="0" t="0" r="r" b="b"/>
              <a:pathLst>
                <a:path w="94" h="78">
                  <a:moveTo>
                    <a:pt x="86" y="36"/>
                  </a:moveTo>
                  <a:lnTo>
                    <a:pt x="56" y="36"/>
                  </a:lnTo>
                  <a:lnTo>
                    <a:pt x="56" y="0"/>
                  </a:lnTo>
                  <a:lnTo>
                    <a:pt x="38" y="0"/>
                  </a:lnTo>
                  <a:lnTo>
                    <a:pt x="38" y="36"/>
                  </a:lnTo>
                  <a:lnTo>
                    <a:pt x="8" y="36"/>
                  </a:lnTo>
                  <a:lnTo>
                    <a:pt x="8" y="36"/>
                  </a:lnTo>
                  <a:lnTo>
                    <a:pt x="6" y="38"/>
                  </a:lnTo>
                  <a:lnTo>
                    <a:pt x="4" y="38"/>
                  </a:lnTo>
                  <a:lnTo>
                    <a:pt x="2" y="42"/>
                  </a:lnTo>
                  <a:lnTo>
                    <a:pt x="0" y="44"/>
                  </a:lnTo>
                  <a:lnTo>
                    <a:pt x="0" y="70"/>
                  </a:lnTo>
                  <a:lnTo>
                    <a:pt x="0" y="70"/>
                  </a:lnTo>
                  <a:lnTo>
                    <a:pt x="2" y="72"/>
                  </a:lnTo>
                  <a:lnTo>
                    <a:pt x="4" y="76"/>
                  </a:lnTo>
                  <a:lnTo>
                    <a:pt x="6" y="78"/>
                  </a:lnTo>
                  <a:lnTo>
                    <a:pt x="8" y="78"/>
                  </a:lnTo>
                  <a:lnTo>
                    <a:pt x="86" y="78"/>
                  </a:lnTo>
                  <a:lnTo>
                    <a:pt x="86" y="78"/>
                  </a:lnTo>
                  <a:lnTo>
                    <a:pt x="88" y="78"/>
                  </a:lnTo>
                  <a:lnTo>
                    <a:pt x="92" y="76"/>
                  </a:lnTo>
                  <a:lnTo>
                    <a:pt x="94" y="72"/>
                  </a:lnTo>
                  <a:lnTo>
                    <a:pt x="94" y="70"/>
                  </a:lnTo>
                  <a:lnTo>
                    <a:pt x="94" y="44"/>
                  </a:lnTo>
                  <a:lnTo>
                    <a:pt x="94" y="44"/>
                  </a:lnTo>
                  <a:lnTo>
                    <a:pt x="94" y="42"/>
                  </a:lnTo>
                  <a:lnTo>
                    <a:pt x="92" y="38"/>
                  </a:lnTo>
                  <a:lnTo>
                    <a:pt x="88" y="38"/>
                  </a:lnTo>
                  <a:lnTo>
                    <a:pt x="86" y="36"/>
                  </a:lnTo>
                  <a:lnTo>
                    <a:pt x="86" y="36"/>
                  </a:lnTo>
                  <a:close/>
                </a:path>
              </a:pathLst>
            </a:custGeom>
            <a:grp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0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19" name="Freeform 103"/>
            <p:cNvSpPr>
              <a:spLocks noEditPoints="1"/>
            </p:cNvSpPr>
            <p:nvPr/>
          </p:nvSpPr>
          <p:spPr bwMode="auto">
            <a:xfrm>
              <a:off x="-5919788" y="1881696"/>
              <a:ext cx="689824" cy="36520"/>
            </a:xfrm>
            <a:custGeom>
              <a:avLst/>
              <a:gdLst/>
              <a:ahLst/>
              <a:cxnLst>
                <a:cxn ang="0">
                  <a:pos x="0" y="10"/>
                </a:cxn>
                <a:cxn ang="0">
                  <a:pos x="0" y="10"/>
                </a:cxn>
                <a:cxn ang="0">
                  <a:pos x="0" y="12"/>
                </a:cxn>
                <a:cxn ang="0">
                  <a:pos x="2" y="16"/>
                </a:cxn>
                <a:cxn ang="0">
                  <a:pos x="4" y="18"/>
                </a:cxn>
                <a:cxn ang="0">
                  <a:pos x="8" y="18"/>
                </a:cxn>
                <a:cxn ang="0">
                  <a:pos x="108" y="18"/>
                </a:cxn>
                <a:cxn ang="0">
                  <a:pos x="108" y="0"/>
                </a:cxn>
                <a:cxn ang="0">
                  <a:pos x="8" y="0"/>
                </a:cxn>
                <a:cxn ang="0">
                  <a:pos x="8" y="0"/>
                </a:cxn>
                <a:cxn ang="0">
                  <a:pos x="4" y="0"/>
                </a:cxn>
                <a:cxn ang="0">
                  <a:pos x="2" y="2"/>
                </a:cxn>
                <a:cxn ang="0">
                  <a:pos x="0" y="6"/>
                </a:cxn>
                <a:cxn ang="0">
                  <a:pos x="0" y="10"/>
                </a:cxn>
                <a:cxn ang="0">
                  <a:pos x="0" y="10"/>
                </a:cxn>
                <a:cxn ang="0">
                  <a:pos x="330" y="0"/>
                </a:cxn>
                <a:cxn ang="0">
                  <a:pos x="230" y="0"/>
                </a:cxn>
                <a:cxn ang="0">
                  <a:pos x="230" y="18"/>
                </a:cxn>
                <a:cxn ang="0">
                  <a:pos x="330" y="18"/>
                </a:cxn>
                <a:cxn ang="0">
                  <a:pos x="330" y="18"/>
                </a:cxn>
                <a:cxn ang="0">
                  <a:pos x="334" y="18"/>
                </a:cxn>
                <a:cxn ang="0">
                  <a:pos x="336" y="16"/>
                </a:cxn>
                <a:cxn ang="0">
                  <a:pos x="338" y="12"/>
                </a:cxn>
                <a:cxn ang="0">
                  <a:pos x="340" y="10"/>
                </a:cxn>
                <a:cxn ang="0">
                  <a:pos x="340" y="10"/>
                </a:cxn>
                <a:cxn ang="0">
                  <a:pos x="338" y="6"/>
                </a:cxn>
                <a:cxn ang="0">
                  <a:pos x="336" y="2"/>
                </a:cxn>
                <a:cxn ang="0">
                  <a:pos x="334" y="0"/>
                </a:cxn>
                <a:cxn ang="0">
                  <a:pos x="330" y="0"/>
                </a:cxn>
                <a:cxn ang="0">
                  <a:pos x="330" y="0"/>
                </a:cxn>
              </a:cxnLst>
              <a:rect l="0" t="0" r="r" b="b"/>
              <a:pathLst>
                <a:path w="340" h="18">
                  <a:moveTo>
                    <a:pt x="0" y="10"/>
                  </a:moveTo>
                  <a:lnTo>
                    <a:pt x="0" y="10"/>
                  </a:lnTo>
                  <a:lnTo>
                    <a:pt x="0" y="12"/>
                  </a:lnTo>
                  <a:lnTo>
                    <a:pt x="2" y="16"/>
                  </a:lnTo>
                  <a:lnTo>
                    <a:pt x="4" y="18"/>
                  </a:lnTo>
                  <a:lnTo>
                    <a:pt x="8" y="18"/>
                  </a:lnTo>
                  <a:lnTo>
                    <a:pt x="108" y="18"/>
                  </a:lnTo>
                  <a:lnTo>
                    <a:pt x="108" y="0"/>
                  </a:lnTo>
                  <a:lnTo>
                    <a:pt x="8" y="0"/>
                  </a:lnTo>
                  <a:lnTo>
                    <a:pt x="8" y="0"/>
                  </a:lnTo>
                  <a:lnTo>
                    <a:pt x="4" y="0"/>
                  </a:lnTo>
                  <a:lnTo>
                    <a:pt x="2" y="2"/>
                  </a:lnTo>
                  <a:lnTo>
                    <a:pt x="0" y="6"/>
                  </a:lnTo>
                  <a:lnTo>
                    <a:pt x="0" y="10"/>
                  </a:lnTo>
                  <a:lnTo>
                    <a:pt x="0" y="10"/>
                  </a:lnTo>
                  <a:close/>
                  <a:moveTo>
                    <a:pt x="330" y="0"/>
                  </a:moveTo>
                  <a:lnTo>
                    <a:pt x="230" y="0"/>
                  </a:lnTo>
                  <a:lnTo>
                    <a:pt x="230" y="18"/>
                  </a:lnTo>
                  <a:lnTo>
                    <a:pt x="330" y="18"/>
                  </a:lnTo>
                  <a:lnTo>
                    <a:pt x="330" y="18"/>
                  </a:lnTo>
                  <a:lnTo>
                    <a:pt x="334" y="18"/>
                  </a:lnTo>
                  <a:lnTo>
                    <a:pt x="336" y="16"/>
                  </a:lnTo>
                  <a:lnTo>
                    <a:pt x="338" y="12"/>
                  </a:lnTo>
                  <a:lnTo>
                    <a:pt x="340" y="10"/>
                  </a:lnTo>
                  <a:lnTo>
                    <a:pt x="340" y="10"/>
                  </a:lnTo>
                  <a:lnTo>
                    <a:pt x="338" y="6"/>
                  </a:lnTo>
                  <a:lnTo>
                    <a:pt x="336" y="2"/>
                  </a:lnTo>
                  <a:lnTo>
                    <a:pt x="334" y="0"/>
                  </a:lnTo>
                  <a:lnTo>
                    <a:pt x="330" y="0"/>
                  </a:lnTo>
                  <a:lnTo>
                    <a:pt x="330" y="0"/>
                  </a:lnTo>
                  <a:close/>
                </a:path>
              </a:pathLst>
            </a:custGeom>
            <a:grp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0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475" name="组合 212"/>
          <p:cNvGrpSpPr/>
          <p:nvPr/>
        </p:nvGrpSpPr>
        <p:grpSpPr>
          <a:xfrm>
            <a:off x="2930324" y="5822445"/>
            <a:ext cx="292059" cy="190330"/>
            <a:chOff x="2058658" y="5338306"/>
            <a:chExt cx="482888" cy="227950"/>
          </a:xfrm>
        </p:grpSpPr>
        <p:sp>
          <p:nvSpPr>
            <p:cNvPr id="703" name="Freeform 67"/>
            <p:cNvSpPr>
              <a:spLocks noEditPoints="1"/>
            </p:cNvSpPr>
            <p:nvPr/>
          </p:nvSpPr>
          <p:spPr bwMode="auto">
            <a:xfrm>
              <a:off x="2076592" y="5430648"/>
              <a:ext cx="69562" cy="60751"/>
            </a:xfrm>
            <a:custGeom>
              <a:avLst/>
              <a:gdLst/>
              <a:ahLst/>
              <a:cxnLst>
                <a:cxn ang="0">
                  <a:pos x="122" y="106"/>
                </a:cxn>
                <a:cxn ang="0">
                  <a:pos x="112" y="110"/>
                </a:cxn>
                <a:cxn ang="0">
                  <a:pos x="108" y="120"/>
                </a:cxn>
                <a:cxn ang="0">
                  <a:pos x="108" y="126"/>
                </a:cxn>
                <a:cxn ang="0">
                  <a:pos x="116" y="134"/>
                </a:cxn>
                <a:cxn ang="0">
                  <a:pos x="122" y="134"/>
                </a:cxn>
                <a:cxn ang="0">
                  <a:pos x="132" y="130"/>
                </a:cxn>
                <a:cxn ang="0">
                  <a:pos x="136" y="120"/>
                </a:cxn>
                <a:cxn ang="0">
                  <a:pos x="136" y="114"/>
                </a:cxn>
                <a:cxn ang="0">
                  <a:pos x="128" y="106"/>
                </a:cxn>
                <a:cxn ang="0">
                  <a:pos x="122" y="106"/>
                </a:cxn>
                <a:cxn ang="0">
                  <a:pos x="68" y="106"/>
                </a:cxn>
                <a:cxn ang="0">
                  <a:pos x="58" y="110"/>
                </a:cxn>
                <a:cxn ang="0">
                  <a:pos x="54" y="120"/>
                </a:cxn>
                <a:cxn ang="0">
                  <a:pos x="54" y="126"/>
                </a:cxn>
                <a:cxn ang="0">
                  <a:pos x="62" y="134"/>
                </a:cxn>
                <a:cxn ang="0">
                  <a:pos x="68" y="134"/>
                </a:cxn>
                <a:cxn ang="0">
                  <a:pos x="78" y="130"/>
                </a:cxn>
                <a:cxn ang="0">
                  <a:pos x="82" y="120"/>
                </a:cxn>
                <a:cxn ang="0">
                  <a:pos x="82" y="114"/>
                </a:cxn>
                <a:cxn ang="0">
                  <a:pos x="74" y="106"/>
                </a:cxn>
                <a:cxn ang="0">
                  <a:pos x="68" y="106"/>
                </a:cxn>
                <a:cxn ang="0">
                  <a:pos x="14" y="106"/>
                </a:cxn>
                <a:cxn ang="0">
                  <a:pos x="4" y="110"/>
                </a:cxn>
                <a:cxn ang="0">
                  <a:pos x="0" y="120"/>
                </a:cxn>
                <a:cxn ang="0">
                  <a:pos x="2" y="126"/>
                </a:cxn>
                <a:cxn ang="0">
                  <a:pos x="10" y="134"/>
                </a:cxn>
                <a:cxn ang="0">
                  <a:pos x="14" y="134"/>
                </a:cxn>
                <a:cxn ang="0">
                  <a:pos x="26" y="130"/>
                </a:cxn>
                <a:cxn ang="0">
                  <a:pos x="30" y="120"/>
                </a:cxn>
                <a:cxn ang="0">
                  <a:pos x="28" y="114"/>
                </a:cxn>
                <a:cxn ang="0">
                  <a:pos x="20" y="106"/>
                </a:cxn>
                <a:cxn ang="0">
                  <a:pos x="14" y="106"/>
                </a:cxn>
                <a:cxn ang="0">
                  <a:pos x="14" y="30"/>
                </a:cxn>
                <a:cxn ang="0">
                  <a:pos x="26" y="26"/>
                </a:cxn>
                <a:cxn ang="0">
                  <a:pos x="30" y="14"/>
                </a:cxn>
                <a:cxn ang="0">
                  <a:pos x="28" y="10"/>
                </a:cxn>
                <a:cxn ang="0">
                  <a:pos x="20" y="2"/>
                </a:cxn>
                <a:cxn ang="0">
                  <a:pos x="14" y="0"/>
                </a:cxn>
                <a:cxn ang="0">
                  <a:pos x="4" y="4"/>
                </a:cxn>
                <a:cxn ang="0">
                  <a:pos x="0" y="14"/>
                </a:cxn>
                <a:cxn ang="0">
                  <a:pos x="2" y="20"/>
                </a:cxn>
                <a:cxn ang="0">
                  <a:pos x="10" y="28"/>
                </a:cxn>
                <a:cxn ang="0">
                  <a:pos x="14" y="30"/>
                </a:cxn>
                <a:cxn ang="0">
                  <a:pos x="14" y="82"/>
                </a:cxn>
                <a:cxn ang="0">
                  <a:pos x="26" y="78"/>
                </a:cxn>
                <a:cxn ang="0">
                  <a:pos x="30" y="68"/>
                </a:cxn>
                <a:cxn ang="0">
                  <a:pos x="28" y="62"/>
                </a:cxn>
                <a:cxn ang="0">
                  <a:pos x="20" y="54"/>
                </a:cxn>
                <a:cxn ang="0">
                  <a:pos x="14" y="54"/>
                </a:cxn>
                <a:cxn ang="0">
                  <a:pos x="4" y="58"/>
                </a:cxn>
                <a:cxn ang="0">
                  <a:pos x="0" y="68"/>
                </a:cxn>
                <a:cxn ang="0">
                  <a:pos x="2" y="74"/>
                </a:cxn>
                <a:cxn ang="0">
                  <a:pos x="10" y="82"/>
                </a:cxn>
                <a:cxn ang="0">
                  <a:pos x="14" y="82"/>
                </a:cxn>
              </a:cxnLst>
              <a:rect l="0" t="0" r="r" b="b"/>
              <a:pathLst>
                <a:path w="136" h="134">
                  <a:moveTo>
                    <a:pt x="122" y="106"/>
                  </a:moveTo>
                  <a:lnTo>
                    <a:pt x="122" y="106"/>
                  </a:lnTo>
                  <a:lnTo>
                    <a:pt x="116" y="106"/>
                  </a:lnTo>
                  <a:lnTo>
                    <a:pt x="112" y="110"/>
                  </a:lnTo>
                  <a:lnTo>
                    <a:pt x="108" y="114"/>
                  </a:lnTo>
                  <a:lnTo>
                    <a:pt x="108" y="120"/>
                  </a:lnTo>
                  <a:lnTo>
                    <a:pt x="108" y="120"/>
                  </a:lnTo>
                  <a:lnTo>
                    <a:pt x="108" y="126"/>
                  </a:lnTo>
                  <a:lnTo>
                    <a:pt x="112" y="130"/>
                  </a:lnTo>
                  <a:lnTo>
                    <a:pt x="116" y="134"/>
                  </a:lnTo>
                  <a:lnTo>
                    <a:pt x="122" y="134"/>
                  </a:lnTo>
                  <a:lnTo>
                    <a:pt x="122" y="134"/>
                  </a:lnTo>
                  <a:lnTo>
                    <a:pt x="128" y="134"/>
                  </a:lnTo>
                  <a:lnTo>
                    <a:pt x="132" y="130"/>
                  </a:lnTo>
                  <a:lnTo>
                    <a:pt x="136" y="126"/>
                  </a:lnTo>
                  <a:lnTo>
                    <a:pt x="136" y="120"/>
                  </a:lnTo>
                  <a:lnTo>
                    <a:pt x="136" y="120"/>
                  </a:lnTo>
                  <a:lnTo>
                    <a:pt x="136" y="114"/>
                  </a:lnTo>
                  <a:lnTo>
                    <a:pt x="132" y="110"/>
                  </a:lnTo>
                  <a:lnTo>
                    <a:pt x="128" y="106"/>
                  </a:lnTo>
                  <a:lnTo>
                    <a:pt x="122" y="106"/>
                  </a:lnTo>
                  <a:lnTo>
                    <a:pt x="122" y="106"/>
                  </a:lnTo>
                  <a:close/>
                  <a:moveTo>
                    <a:pt x="68" y="106"/>
                  </a:moveTo>
                  <a:lnTo>
                    <a:pt x="68" y="106"/>
                  </a:lnTo>
                  <a:lnTo>
                    <a:pt x="62" y="106"/>
                  </a:lnTo>
                  <a:lnTo>
                    <a:pt x="58" y="110"/>
                  </a:lnTo>
                  <a:lnTo>
                    <a:pt x="54" y="114"/>
                  </a:lnTo>
                  <a:lnTo>
                    <a:pt x="54" y="120"/>
                  </a:lnTo>
                  <a:lnTo>
                    <a:pt x="54" y="120"/>
                  </a:lnTo>
                  <a:lnTo>
                    <a:pt x="54" y="126"/>
                  </a:lnTo>
                  <a:lnTo>
                    <a:pt x="58" y="130"/>
                  </a:lnTo>
                  <a:lnTo>
                    <a:pt x="62" y="134"/>
                  </a:lnTo>
                  <a:lnTo>
                    <a:pt x="68" y="134"/>
                  </a:lnTo>
                  <a:lnTo>
                    <a:pt x="68" y="134"/>
                  </a:lnTo>
                  <a:lnTo>
                    <a:pt x="74" y="134"/>
                  </a:lnTo>
                  <a:lnTo>
                    <a:pt x="78" y="130"/>
                  </a:lnTo>
                  <a:lnTo>
                    <a:pt x="82" y="126"/>
                  </a:lnTo>
                  <a:lnTo>
                    <a:pt x="82" y="120"/>
                  </a:lnTo>
                  <a:lnTo>
                    <a:pt x="82" y="120"/>
                  </a:lnTo>
                  <a:lnTo>
                    <a:pt x="82" y="114"/>
                  </a:lnTo>
                  <a:lnTo>
                    <a:pt x="78" y="110"/>
                  </a:lnTo>
                  <a:lnTo>
                    <a:pt x="74" y="106"/>
                  </a:lnTo>
                  <a:lnTo>
                    <a:pt x="68" y="106"/>
                  </a:lnTo>
                  <a:lnTo>
                    <a:pt x="68" y="106"/>
                  </a:lnTo>
                  <a:close/>
                  <a:moveTo>
                    <a:pt x="14" y="106"/>
                  </a:moveTo>
                  <a:lnTo>
                    <a:pt x="14" y="106"/>
                  </a:lnTo>
                  <a:lnTo>
                    <a:pt x="10" y="106"/>
                  </a:lnTo>
                  <a:lnTo>
                    <a:pt x="4" y="110"/>
                  </a:lnTo>
                  <a:lnTo>
                    <a:pt x="2" y="114"/>
                  </a:lnTo>
                  <a:lnTo>
                    <a:pt x="0" y="120"/>
                  </a:lnTo>
                  <a:lnTo>
                    <a:pt x="0" y="120"/>
                  </a:lnTo>
                  <a:lnTo>
                    <a:pt x="2" y="126"/>
                  </a:lnTo>
                  <a:lnTo>
                    <a:pt x="4" y="130"/>
                  </a:lnTo>
                  <a:lnTo>
                    <a:pt x="10" y="134"/>
                  </a:lnTo>
                  <a:lnTo>
                    <a:pt x="14" y="134"/>
                  </a:lnTo>
                  <a:lnTo>
                    <a:pt x="14" y="134"/>
                  </a:lnTo>
                  <a:lnTo>
                    <a:pt x="20" y="134"/>
                  </a:lnTo>
                  <a:lnTo>
                    <a:pt x="26" y="130"/>
                  </a:lnTo>
                  <a:lnTo>
                    <a:pt x="28" y="126"/>
                  </a:lnTo>
                  <a:lnTo>
                    <a:pt x="30" y="120"/>
                  </a:lnTo>
                  <a:lnTo>
                    <a:pt x="30" y="120"/>
                  </a:lnTo>
                  <a:lnTo>
                    <a:pt x="28" y="114"/>
                  </a:lnTo>
                  <a:lnTo>
                    <a:pt x="26" y="110"/>
                  </a:lnTo>
                  <a:lnTo>
                    <a:pt x="20" y="106"/>
                  </a:lnTo>
                  <a:lnTo>
                    <a:pt x="14" y="106"/>
                  </a:lnTo>
                  <a:lnTo>
                    <a:pt x="14" y="106"/>
                  </a:lnTo>
                  <a:close/>
                  <a:moveTo>
                    <a:pt x="14" y="30"/>
                  </a:moveTo>
                  <a:lnTo>
                    <a:pt x="14" y="30"/>
                  </a:lnTo>
                  <a:lnTo>
                    <a:pt x="20" y="28"/>
                  </a:lnTo>
                  <a:lnTo>
                    <a:pt x="26" y="26"/>
                  </a:lnTo>
                  <a:lnTo>
                    <a:pt x="28" y="20"/>
                  </a:lnTo>
                  <a:lnTo>
                    <a:pt x="30" y="14"/>
                  </a:lnTo>
                  <a:lnTo>
                    <a:pt x="30" y="14"/>
                  </a:lnTo>
                  <a:lnTo>
                    <a:pt x="28" y="10"/>
                  </a:lnTo>
                  <a:lnTo>
                    <a:pt x="26" y="4"/>
                  </a:lnTo>
                  <a:lnTo>
                    <a:pt x="20" y="2"/>
                  </a:lnTo>
                  <a:lnTo>
                    <a:pt x="14" y="0"/>
                  </a:lnTo>
                  <a:lnTo>
                    <a:pt x="14" y="0"/>
                  </a:lnTo>
                  <a:lnTo>
                    <a:pt x="10" y="2"/>
                  </a:lnTo>
                  <a:lnTo>
                    <a:pt x="4" y="4"/>
                  </a:lnTo>
                  <a:lnTo>
                    <a:pt x="2" y="10"/>
                  </a:lnTo>
                  <a:lnTo>
                    <a:pt x="0" y="14"/>
                  </a:lnTo>
                  <a:lnTo>
                    <a:pt x="0" y="14"/>
                  </a:lnTo>
                  <a:lnTo>
                    <a:pt x="2" y="20"/>
                  </a:lnTo>
                  <a:lnTo>
                    <a:pt x="4" y="26"/>
                  </a:lnTo>
                  <a:lnTo>
                    <a:pt x="10" y="28"/>
                  </a:lnTo>
                  <a:lnTo>
                    <a:pt x="14" y="30"/>
                  </a:lnTo>
                  <a:lnTo>
                    <a:pt x="14" y="30"/>
                  </a:lnTo>
                  <a:close/>
                  <a:moveTo>
                    <a:pt x="14" y="82"/>
                  </a:moveTo>
                  <a:lnTo>
                    <a:pt x="14" y="82"/>
                  </a:lnTo>
                  <a:lnTo>
                    <a:pt x="20" y="82"/>
                  </a:lnTo>
                  <a:lnTo>
                    <a:pt x="26" y="78"/>
                  </a:lnTo>
                  <a:lnTo>
                    <a:pt x="28" y="74"/>
                  </a:lnTo>
                  <a:lnTo>
                    <a:pt x="30" y="68"/>
                  </a:lnTo>
                  <a:lnTo>
                    <a:pt x="30" y="68"/>
                  </a:lnTo>
                  <a:lnTo>
                    <a:pt x="28" y="62"/>
                  </a:lnTo>
                  <a:lnTo>
                    <a:pt x="26" y="58"/>
                  </a:lnTo>
                  <a:lnTo>
                    <a:pt x="20" y="54"/>
                  </a:lnTo>
                  <a:lnTo>
                    <a:pt x="14" y="54"/>
                  </a:lnTo>
                  <a:lnTo>
                    <a:pt x="14" y="54"/>
                  </a:lnTo>
                  <a:lnTo>
                    <a:pt x="10" y="54"/>
                  </a:lnTo>
                  <a:lnTo>
                    <a:pt x="4" y="58"/>
                  </a:lnTo>
                  <a:lnTo>
                    <a:pt x="2" y="62"/>
                  </a:lnTo>
                  <a:lnTo>
                    <a:pt x="0" y="68"/>
                  </a:lnTo>
                  <a:lnTo>
                    <a:pt x="0" y="68"/>
                  </a:lnTo>
                  <a:lnTo>
                    <a:pt x="2" y="74"/>
                  </a:lnTo>
                  <a:lnTo>
                    <a:pt x="4" y="78"/>
                  </a:lnTo>
                  <a:lnTo>
                    <a:pt x="10" y="82"/>
                  </a:lnTo>
                  <a:lnTo>
                    <a:pt x="14" y="82"/>
                  </a:lnTo>
                  <a:lnTo>
                    <a:pt x="14" y="82"/>
                  </a:lnTo>
                  <a:close/>
                </a:path>
              </a:pathLst>
            </a:custGeom>
            <a:solidFill>
              <a:sysClr val="windowText" lastClr="000000">
                <a:lumMod val="50000"/>
                <a:lumOff val="50000"/>
              </a:sysClr>
            </a:solid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0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04" name="Freeform 13"/>
            <p:cNvSpPr>
              <a:spLocks noEditPoints="1"/>
            </p:cNvSpPr>
            <p:nvPr/>
          </p:nvSpPr>
          <p:spPr bwMode="auto">
            <a:xfrm>
              <a:off x="2058658" y="5338306"/>
              <a:ext cx="482888" cy="91285"/>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solidFill>
              <a:sysClr val="windowText" lastClr="000000">
                <a:lumMod val="50000"/>
                <a:lumOff val="50000"/>
              </a:sysClr>
            </a:solid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0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05" name="Freeform 66"/>
            <p:cNvSpPr>
              <a:spLocks noEditPoints="1"/>
            </p:cNvSpPr>
            <p:nvPr/>
          </p:nvSpPr>
          <p:spPr bwMode="auto">
            <a:xfrm>
              <a:off x="2071988" y="5484650"/>
              <a:ext cx="94113" cy="81605"/>
            </a:xfrm>
            <a:custGeom>
              <a:avLst/>
              <a:gdLst/>
              <a:ahLst/>
              <a:cxnLst>
                <a:cxn ang="0">
                  <a:pos x="168" y="120"/>
                </a:cxn>
                <a:cxn ang="0">
                  <a:pos x="172" y="120"/>
                </a:cxn>
                <a:cxn ang="0">
                  <a:pos x="180" y="114"/>
                </a:cxn>
                <a:cxn ang="0">
                  <a:pos x="180" y="14"/>
                </a:cxn>
                <a:cxn ang="0">
                  <a:pos x="180" y="8"/>
                </a:cxn>
                <a:cxn ang="0">
                  <a:pos x="172" y="2"/>
                </a:cxn>
                <a:cxn ang="0">
                  <a:pos x="18" y="0"/>
                </a:cxn>
                <a:cxn ang="0">
                  <a:pos x="14" y="2"/>
                </a:cxn>
                <a:cxn ang="0">
                  <a:pos x="6" y="8"/>
                </a:cxn>
                <a:cxn ang="0">
                  <a:pos x="6" y="108"/>
                </a:cxn>
                <a:cxn ang="0">
                  <a:pos x="6" y="114"/>
                </a:cxn>
                <a:cxn ang="0">
                  <a:pos x="14" y="120"/>
                </a:cxn>
                <a:cxn ang="0">
                  <a:pos x="18" y="120"/>
                </a:cxn>
                <a:cxn ang="0">
                  <a:pos x="16" y="18"/>
                </a:cxn>
                <a:cxn ang="0">
                  <a:pos x="22" y="12"/>
                </a:cxn>
                <a:cxn ang="0">
                  <a:pos x="162" y="12"/>
                </a:cxn>
                <a:cxn ang="0">
                  <a:pos x="168" y="18"/>
                </a:cxn>
                <a:cxn ang="0">
                  <a:pos x="168" y="102"/>
                </a:cxn>
                <a:cxn ang="0">
                  <a:pos x="162" y="106"/>
                </a:cxn>
                <a:cxn ang="0">
                  <a:pos x="22" y="106"/>
                </a:cxn>
                <a:cxn ang="0">
                  <a:pos x="16" y="102"/>
                </a:cxn>
                <a:cxn ang="0">
                  <a:pos x="160" y="132"/>
                </a:cxn>
                <a:cxn ang="0">
                  <a:pos x="24" y="132"/>
                </a:cxn>
                <a:cxn ang="0">
                  <a:pos x="8" y="138"/>
                </a:cxn>
                <a:cxn ang="0">
                  <a:pos x="0" y="152"/>
                </a:cxn>
                <a:cxn ang="0">
                  <a:pos x="0" y="160"/>
                </a:cxn>
                <a:cxn ang="0">
                  <a:pos x="8" y="174"/>
                </a:cxn>
                <a:cxn ang="0">
                  <a:pos x="24" y="180"/>
                </a:cxn>
                <a:cxn ang="0">
                  <a:pos x="160" y="180"/>
                </a:cxn>
                <a:cxn ang="0">
                  <a:pos x="178" y="174"/>
                </a:cxn>
                <a:cxn ang="0">
                  <a:pos x="184" y="160"/>
                </a:cxn>
                <a:cxn ang="0">
                  <a:pos x="184" y="152"/>
                </a:cxn>
                <a:cxn ang="0">
                  <a:pos x="178" y="138"/>
                </a:cxn>
                <a:cxn ang="0">
                  <a:pos x="160" y="132"/>
                </a:cxn>
                <a:cxn ang="0">
                  <a:pos x="156" y="164"/>
                </a:cxn>
                <a:cxn ang="0">
                  <a:pos x="152" y="164"/>
                </a:cxn>
                <a:cxn ang="0">
                  <a:pos x="146" y="158"/>
                </a:cxn>
                <a:cxn ang="0">
                  <a:pos x="146" y="154"/>
                </a:cxn>
                <a:cxn ang="0">
                  <a:pos x="148" y="148"/>
                </a:cxn>
                <a:cxn ang="0">
                  <a:pos x="156" y="144"/>
                </a:cxn>
                <a:cxn ang="0">
                  <a:pos x="160" y="146"/>
                </a:cxn>
                <a:cxn ang="0">
                  <a:pos x="164" y="152"/>
                </a:cxn>
                <a:cxn ang="0">
                  <a:pos x="166" y="154"/>
                </a:cxn>
                <a:cxn ang="0">
                  <a:pos x="162" y="162"/>
                </a:cxn>
                <a:cxn ang="0">
                  <a:pos x="156" y="164"/>
                </a:cxn>
              </a:cxnLst>
              <a:rect l="0" t="0" r="r" b="b"/>
              <a:pathLst>
                <a:path w="184" h="180">
                  <a:moveTo>
                    <a:pt x="18" y="120"/>
                  </a:moveTo>
                  <a:lnTo>
                    <a:pt x="168" y="120"/>
                  </a:lnTo>
                  <a:lnTo>
                    <a:pt x="168" y="120"/>
                  </a:lnTo>
                  <a:lnTo>
                    <a:pt x="172" y="120"/>
                  </a:lnTo>
                  <a:lnTo>
                    <a:pt x="176" y="118"/>
                  </a:lnTo>
                  <a:lnTo>
                    <a:pt x="180" y="114"/>
                  </a:lnTo>
                  <a:lnTo>
                    <a:pt x="180" y="108"/>
                  </a:lnTo>
                  <a:lnTo>
                    <a:pt x="180" y="14"/>
                  </a:lnTo>
                  <a:lnTo>
                    <a:pt x="180" y="14"/>
                  </a:lnTo>
                  <a:lnTo>
                    <a:pt x="180" y="8"/>
                  </a:lnTo>
                  <a:lnTo>
                    <a:pt x="176" y="4"/>
                  </a:lnTo>
                  <a:lnTo>
                    <a:pt x="172" y="2"/>
                  </a:lnTo>
                  <a:lnTo>
                    <a:pt x="168" y="0"/>
                  </a:lnTo>
                  <a:lnTo>
                    <a:pt x="18" y="0"/>
                  </a:lnTo>
                  <a:lnTo>
                    <a:pt x="18" y="0"/>
                  </a:lnTo>
                  <a:lnTo>
                    <a:pt x="14" y="2"/>
                  </a:lnTo>
                  <a:lnTo>
                    <a:pt x="8" y="4"/>
                  </a:lnTo>
                  <a:lnTo>
                    <a:pt x="6" y="8"/>
                  </a:lnTo>
                  <a:lnTo>
                    <a:pt x="6" y="14"/>
                  </a:lnTo>
                  <a:lnTo>
                    <a:pt x="6" y="108"/>
                  </a:lnTo>
                  <a:lnTo>
                    <a:pt x="6" y="108"/>
                  </a:lnTo>
                  <a:lnTo>
                    <a:pt x="6" y="114"/>
                  </a:lnTo>
                  <a:lnTo>
                    <a:pt x="8" y="118"/>
                  </a:lnTo>
                  <a:lnTo>
                    <a:pt x="14" y="120"/>
                  </a:lnTo>
                  <a:lnTo>
                    <a:pt x="18" y="120"/>
                  </a:lnTo>
                  <a:lnTo>
                    <a:pt x="18" y="120"/>
                  </a:lnTo>
                  <a:close/>
                  <a:moveTo>
                    <a:pt x="16" y="18"/>
                  </a:moveTo>
                  <a:lnTo>
                    <a:pt x="16" y="18"/>
                  </a:lnTo>
                  <a:lnTo>
                    <a:pt x="18" y="14"/>
                  </a:lnTo>
                  <a:lnTo>
                    <a:pt x="22" y="12"/>
                  </a:lnTo>
                  <a:lnTo>
                    <a:pt x="162" y="12"/>
                  </a:lnTo>
                  <a:lnTo>
                    <a:pt x="162" y="12"/>
                  </a:lnTo>
                  <a:lnTo>
                    <a:pt x="166" y="14"/>
                  </a:lnTo>
                  <a:lnTo>
                    <a:pt x="168" y="18"/>
                  </a:lnTo>
                  <a:lnTo>
                    <a:pt x="168" y="102"/>
                  </a:lnTo>
                  <a:lnTo>
                    <a:pt x="168" y="102"/>
                  </a:lnTo>
                  <a:lnTo>
                    <a:pt x="166" y="106"/>
                  </a:lnTo>
                  <a:lnTo>
                    <a:pt x="162" y="106"/>
                  </a:lnTo>
                  <a:lnTo>
                    <a:pt x="22" y="106"/>
                  </a:lnTo>
                  <a:lnTo>
                    <a:pt x="22" y="106"/>
                  </a:lnTo>
                  <a:lnTo>
                    <a:pt x="18" y="106"/>
                  </a:lnTo>
                  <a:lnTo>
                    <a:pt x="16" y="102"/>
                  </a:lnTo>
                  <a:lnTo>
                    <a:pt x="16" y="18"/>
                  </a:lnTo>
                  <a:close/>
                  <a:moveTo>
                    <a:pt x="160" y="132"/>
                  </a:moveTo>
                  <a:lnTo>
                    <a:pt x="24" y="132"/>
                  </a:lnTo>
                  <a:lnTo>
                    <a:pt x="24" y="132"/>
                  </a:lnTo>
                  <a:lnTo>
                    <a:pt x="16" y="132"/>
                  </a:lnTo>
                  <a:lnTo>
                    <a:pt x="8" y="138"/>
                  </a:lnTo>
                  <a:lnTo>
                    <a:pt x="2" y="144"/>
                  </a:lnTo>
                  <a:lnTo>
                    <a:pt x="0" y="152"/>
                  </a:lnTo>
                  <a:lnTo>
                    <a:pt x="0" y="160"/>
                  </a:lnTo>
                  <a:lnTo>
                    <a:pt x="0" y="160"/>
                  </a:lnTo>
                  <a:lnTo>
                    <a:pt x="2" y="168"/>
                  </a:lnTo>
                  <a:lnTo>
                    <a:pt x="8" y="174"/>
                  </a:lnTo>
                  <a:lnTo>
                    <a:pt x="16" y="178"/>
                  </a:lnTo>
                  <a:lnTo>
                    <a:pt x="24" y="180"/>
                  </a:lnTo>
                  <a:lnTo>
                    <a:pt x="160" y="180"/>
                  </a:lnTo>
                  <a:lnTo>
                    <a:pt x="160" y="180"/>
                  </a:lnTo>
                  <a:lnTo>
                    <a:pt x="170" y="178"/>
                  </a:lnTo>
                  <a:lnTo>
                    <a:pt x="178" y="174"/>
                  </a:lnTo>
                  <a:lnTo>
                    <a:pt x="184" y="168"/>
                  </a:lnTo>
                  <a:lnTo>
                    <a:pt x="184" y="160"/>
                  </a:lnTo>
                  <a:lnTo>
                    <a:pt x="184" y="152"/>
                  </a:lnTo>
                  <a:lnTo>
                    <a:pt x="184" y="152"/>
                  </a:lnTo>
                  <a:lnTo>
                    <a:pt x="184" y="144"/>
                  </a:lnTo>
                  <a:lnTo>
                    <a:pt x="178" y="138"/>
                  </a:lnTo>
                  <a:lnTo>
                    <a:pt x="170" y="132"/>
                  </a:lnTo>
                  <a:lnTo>
                    <a:pt x="160" y="132"/>
                  </a:lnTo>
                  <a:lnTo>
                    <a:pt x="160" y="132"/>
                  </a:lnTo>
                  <a:close/>
                  <a:moveTo>
                    <a:pt x="156" y="164"/>
                  </a:moveTo>
                  <a:lnTo>
                    <a:pt x="156" y="164"/>
                  </a:lnTo>
                  <a:lnTo>
                    <a:pt x="152" y="164"/>
                  </a:lnTo>
                  <a:lnTo>
                    <a:pt x="148" y="162"/>
                  </a:lnTo>
                  <a:lnTo>
                    <a:pt x="146" y="158"/>
                  </a:lnTo>
                  <a:lnTo>
                    <a:pt x="146" y="154"/>
                  </a:lnTo>
                  <a:lnTo>
                    <a:pt x="146" y="154"/>
                  </a:lnTo>
                  <a:lnTo>
                    <a:pt x="146" y="152"/>
                  </a:lnTo>
                  <a:lnTo>
                    <a:pt x="148" y="148"/>
                  </a:lnTo>
                  <a:lnTo>
                    <a:pt x="152" y="146"/>
                  </a:lnTo>
                  <a:lnTo>
                    <a:pt x="156" y="144"/>
                  </a:lnTo>
                  <a:lnTo>
                    <a:pt x="156" y="144"/>
                  </a:lnTo>
                  <a:lnTo>
                    <a:pt x="160" y="146"/>
                  </a:lnTo>
                  <a:lnTo>
                    <a:pt x="162" y="148"/>
                  </a:lnTo>
                  <a:lnTo>
                    <a:pt x="164" y="152"/>
                  </a:lnTo>
                  <a:lnTo>
                    <a:pt x="166" y="154"/>
                  </a:lnTo>
                  <a:lnTo>
                    <a:pt x="166" y="154"/>
                  </a:lnTo>
                  <a:lnTo>
                    <a:pt x="164" y="158"/>
                  </a:lnTo>
                  <a:lnTo>
                    <a:pt x="162" y="162"/>
                  </a:lnTo>
                  <a:lnTo>
                    <a:pt x="160" y="164"/>
                  </a:lnTo>
                  <a:lnTo>
                    <a:pt x="156" y="164"/>
                  </a:lnTo>
                  <a:lnTo>
                    <a:pt x="156" y="164"/>
                  </a:lnTo>
                  <a:close/>
                </a:path>
              </a:pathLst>
            </a:custGeom>
            <a:solidFill>
              <a:sysClr val="windowText" lastClr="000000">
                <a:lumMod val="50000"/>
                <a:lumOff val="50000"/>
              </a:sysClr>
            </a:solid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0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06" name="Freeform 68"/>
            <p:cNvSpPr>
              <a:spLocks/>
            </p:cNvSpPr>
            <p:nvPr/>
          </p:nvSpPr>
          <p:spPr bwMode="auto">
            <a:xfrm>
              <a:off x="2205315" y="5493718"/>
              <a:ext cx="69562" cy="36269"/>
            </a:xfrm>
            <a:custGeom>
              <a:avLst/>
              <a:gdLst/>
              <a:ahLst/>
              <a:cxnLst>
                <a:cxn ang="0">
                  <a:pos x="0" y="78"/>
                </a:cxn>
                <a:cxn ang="0">
                  <a:pos x="0" y="78"/>
                </a:cxn>
                <a:cxn ang="0">
                  <a:pos x="0" y="80"/>
                </a:cxn>
                <a:cxn ang="0">
                  <a:pos x="2" y="80"/>
                </a:cxn>
                <a:cxn ang="0">
                  <a:pos x="134" y="80"/>
                </a:cxn>
                <a:cxn ang="0">
                  <a:pos x="134" y="80"/>
                </a:cxn>
                <a:cxn ang="0">
                  <a:pos x="136" y="80"/>
                </a:cxn>
                <a:cxn ang="0">
                  <a:pos x="136" y="78"/>
                </a:cxn>
                <a:cxn ang="0">
                  <a:pos x="136" y="2"/>
                </a:cxn>
                <a:cxn ang="0">
                  <a:pos x="136" y="2"/>
                </a:cxn>
                <a:cxn ang="0">
                  <a:pos x="136" y="0"/>
                </a:cxn>
                <a:cxn ang="0">
                  <a:pos x="134" y="0"/>
                </a:cxn>
                <a:cxn ang="0">
                  <a:pos x="2" y="0"/>
                </a:cxn>
                <a:cxn ang="0">
                  <a:pos x="2" y="0"/>
                </a:cxn>
                <a:cxn ang="0">
                  <a:pos x="0" y="0"/>
                </a:cxn>
                <a:cxn ang="0">
                  <a:pos x="0" y="2"/>
                </a:cxn>
                <a:cxn ang="0">
                  <a:pos x="0" y="78"/>
                </a:cxn>
              </a:cxnLst>
              <a:rect l="0" t="0" r="r" b="b"/>
              <a:pathLst>
                <a:path w="136" h="80">
                  <a:moveTo>
                    <a:pt x="0" y="78"/>
                  </a:moveTo>
                  <a:lnTo>
                    <a:pt x="0" y="78"/>
                  </a:lnTo>
                  <a:lnTo>
                    <a:pt x="0" y="80"/>
                  </a:lnTo>
                  <a:lnTo>
                    <a:pt x="2" y="80"/>
                  </a:lnTo>
                  <a:lnTo>
                    <a:pt x="134" y="80"/>
                  </a:lnTo>
                  <a:lnTo>
                    <a:pt x="134" y="80"/>
                  </a:lnTo>
                  <a:lnTo>
                    <a:pt x="136" y="80"/>
                  </a:lnTo>
                  <a:lnTo>
                    <a:pt x="136" y="78"/>
                  </a:lnTo>
                  <a:lnTo>
                    <a:pt x="136" y="2"/>
                  </a:lnTo>
                  <a:lnTo>
                    <a:pt x="136" y="2"/>
                  </a:lnTo>
                  <a:lnTo>
                    <a:pt x="136" y="0"/>
                  </a:lnTo>
                  <a:lnTo>
                    <a:pt x="134" y="0"/>
                  </a:lnTo>
                  <a:lnTo>
                    <a:pt x="2" y="0"/>
                  </a:lnTo>
                  <a:lnTo>
                    <a:pt x="2" y="0"/>
                  </a:lnTo>
                  <a:lnTo>
                    <a:pt x="0" y="0"/>
                  </a:lnTo>
                  <a:lnTo>
                    <a:pt x="0" y="2"/>
                  </a:lnTo>
                  <a:lnTo>
                    <a:pt x="0" y="78"/>
                  </a:lnTo>
                  <a:close/>
                </a:path>
              </a:pathLst>
            </a:custGeom>
            <a:solidFill>
              <a:sysClr val="windowText" lastClr="000000">
                <a:lumMod val="50000"/>
                <a:lumOff val="50000"/>
              </a:sysClr>
            </a:solid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0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07" name="Freeform 69"/>
            <p:cNvSpPr>
              <a:spLocks noEditPoints="1"/>
            </p:cNvSpPr>
            <p:nvPr/>
          </p:nvSpPr>
          <p:spPr bwMode="auto">
            <a:xfrm>
              <a:off x="2193040" y="5485557"/>
              <a:ext cx="94113" cy="80699"/>
            </a:xfrm>
            <a:custGeom>
              <a:avLst/>
              <a:gdLst/>
              <a:ahLst/>
              <a:cxnLst>
                <a:cxn ang="0">
                  <a:pos x="168" y="120"/>
                </a:cxn>
                <a:cxn ang="0">
                  <a:pos x="172" y="118"/>
                </a:cxn>
                <a:cxn ang="0">
                  <a:pos x="180" y="112"/>
                </a:cxn>
                <a:cxn ang="0">
                  <a:pos x="180" y="12"/>
                </a:cxn>
                <a:cxn ang="0">
                  <a:pos x="180" y="8"/>
                </a:cxn>
                <a:cxn ang="0">
                  <a:pos x="172" y="0"/>
                </a:cxn>
                <a:cxn ang="0">
                  <a:pos x="18" y="0"/>
                </a:cxn>
                <a:cxn ang="0">
                  <a:pos x="12" y="0"/>
                </a:cxn>
                <a:cxn ang="0">
                  <a:pos x="6" y="8"/>
                </a:cxn>
                <a:cxn ang="0">
                  <a:pos x="4" y="106"/>
                </a:cxn>
                <a:cxn ang="0">
                  <a:pos x="6" y="112"/>
                </a:cxn>
                <a:cxn ang="0">
                  <a:pos x="12" y="118"/>
                </a:cxn>
                <a:cxn ang="0">
                  <a:pos x="18" y="120"/>
                </a:cxn>
                <a:cxn ang="0">
                  <a:pos x="16" y="16"/>
                </a:cxn>
                <a:cxn ang="0">
                  <a:pos x="22" y="10"/>
                </a:cxn>
                <a:cxn ang="0">
                  <a:pos x="162" y="10"/>
                </a:cxn>
                <a:cxn ang="0">
                  <a:pos x="168" y="16"/>
                </a:cxn>
                <a:cxn ang="0">
                  <a:pos x="168" y="100"/>
                </a:cxn>
                <a:cxn ang="0">
                  <a:pos x="162" y="106"/>
                </a:cxn>
                <a:cxn ang="0">
                  <a:pos x="22" y="106"/>
                </a:cxn>
                <a:cxn ang="0">
                  <a:pos x="16" y="100"/>
                </a:cxn>
                <a:cxn ang="0">
                  <a:pos x="160" y="130"/>
                </a:cxn>
                <a:cxn ang="0">
                  <a:pos x="24" y="130"/>
                </a:cxn>
                <a:cxn ang="0">
                  <a:pos x="8" y="136"/>
                </a:cxn>
                <a:cxn ang="0">
                  <a:pos x="0" y="150"/>
                </a:cxn>
                <a:cxn ang="0">
                  <a:pos x="0" y="158"/>
                </a:cxn>
                <a:cxn ang="0">
                  <a:pos x="8" y="172"/>
                </a:cxn>
                <a:cxn ang="0">
                  <a:pos x="24" y="178"/>
                </a:cxn>
                <a:cxn ang="0">
                  <a:pos x="160" y="178"/>
                </a:cxn>
                <a:cxn ang="0">
                  <a:pos x="178" y="172"/>
                </a:cxn>
                <a:cxn ang="0">
                  <a:pos x="184" y="158"/>
                </a:cxn>
                <a:cxn ang="0">
                  <a:pos x="184" y="150"/>
                </a:cxn>
                <a:cxn ang="0">
                  <a:pos x="178" y="136"/>
                </a:cxn>
                <a:cxn ang="0">
                  <a:pos x="160" y="130"/>
                </a:cxn>
                <a:cxn ang="0">
                  <a:pos x="156" y="164"/>
                </a:cxn>
                <a:cxn ang="0">
                  <a:pos x="152" y="162"/>
                </a:cxn>
                <a:cxn ang="0">
                  <a:pos x="146" y="158"/>
                </a:cxn>
                <a:cxn ang="0">
                  <a:pos x="146" y="154"/>
                </a:cxn>
                <a:cxn ang="0">
                  <a:pos x="148" y="146"/>
                </a:cxn>
                <a:cxn ang="0">
                  <a:pos x="156" y="144"/>
                </a:cxn>
                <a:cxn ang="0">
                  <a:pos x="158" y="144"/>
                </a:cxn>
                <a:cxn ang="0">
                  <a:pos x="164" y="150"/>
                </a:cxn>
                <a:cxn ang="0">
                  <a:pos x="164" y="154"/>
                </a:cxn>
                <a:cxn ang="0">
                  <a:pos x="162" y="160"/>
                </a:cxn>
                <a:cxn ang="0">
                  <a:pos x="156" y="164"/>
                </a:cxn>
              </a:cxnLst>
              <a:rect l="0" t="0" r="r" b="b"/>
              <a:pathLst>
                <a:path w="184" h="178">
                  <a:moveTo>
                    <a:pt x="18" y="120"/>
                  </a:moveTo>
                  <a:lnTo>
                    <a:pt x="168" y="120"/>
                  </a:lnTo>
                  <a:lnTo>
                    <a:pt x="168" y="120"/>
                  </a:lnTo>
                  <a:lnTo>
                    <a:pt x="172" y="118"/>
                  </a:lnTo>
                  <a:lnTo>
                    <a:pt x="176" y="116"/>
                  </a:lnTo>
                  <a:lnTo>
                    <a:pt x="180" y="112"/>
                  </a:lnTo>
                  <a:lnTo>
                    <a:pt x="180" y="106"/>
                  </a:lnTo>
                  <a:lnTo>
                    <a:pt x="180" y="12"/>
                  </a:lnTo>
                  <a:lnTo>
                    <a:pt x="180" y="12"/>
                  </a:lnTo>
                  <a:lnTo>
                    <a:pt x="180" y="8"/>
                  </a:lnTo>
                  <a:lnTo>
                    <a:pt x="176" y="4"/>
                  </a:lnTo>
                  <a:lnTo>
                    <a:pt x="172" y="0"/>
                  </a:lnTo>
                  <a:lnTo>
                    <a:pt x="168" y="0"/>
                  </a:lnTo>
                  <a:lnTo>
                    <a:pt x="18" y="0"/>
                  </a:lnTo>
                  <a:lnTo>
                    <a:pt x="18" y="0"/>
                  </a:lnTo>
                  <a:lnTo>
                    <a:pt x="12" y="0"/>
                  </a:lnTo>
                  <a:lnTo>
                    <a:pt x="8" y="4"/>
                  </a:lnTo>
                  <a:lnTo>
                    <a:pt x="6" y="8"/>
                  </a:lnTo>
                  <a:lnTo>
                    <a:pt x="4" y="12"/>
                  </a:lnTo>
                  <a:lnTo>
                    <a:pt x="4" y="106"/>
                  </a:lnTo>
                  <a:lnTo>
                    <a:pt x="4" y="106"/>
                  </a:lnTo>
                  <a:lnTo>
                    <a:pt x="6" y="112"/>
                  </a:lnTo>
                  <a:lnTo>
                    <a:pt x="8" y="116"/>
                  </a:lnTo>
                  <a:lnTo>
                    <a:pt x="12" y="118"/>
                  </a:lnTo>
                  <a:lnTo>
                    <a:pt x="18" y="120"/>
                  </a:lnTo>
                  <a:lnTo>
                    <a:pt x="18" y="120"/>
                  </a:lnTo>
                  <a:close/>
                  <a:moveTo>
                    <a:pt x="16" y="16"/>
                  </a:moveTo>
                  <a:lnTo>
                    <a:pt x="16" y="16"/>
                  </a:lnTo>
                  <a:lnTo>
                    <a:pt x="18" y="12"/>
                  </a:lnTo>
                  <a:lnTo>
                    <a:pt x="22" y="10"/>
                  </a:lnTo>
                  <a:lnTo>
                    <a:pt x="162" y="10"/>
                  </a:lnTo>
                  <a:lnTo>
                    <a:pt x="162" y="10"/>
                  </a:lnTo>
                  <a:lnTo>
                    <a:pt x="166" y="12"/>
                  </a:lnTo>
                  <a:lnTo>
                    <a:pt x="168" y="16"/>
                  </a:lnTo>
                  <a:lnTo>
                    <a:pt x="168" y="100"/>
                  </a:lnTo>
                  <a:lnTo>
                    <a:pt x="168" y="100"/>
                  </a:lnTo>
                  <a:lnTo>
                    <a:pt x="166" y="104"/>
                  </a:lnTo>
                  <a:lnTo>
                    <a:pt x="162" y="106"/>
                  </a:lnTo>
                  <a:lnTo>
                    <a:pt x="22" y="106"/>
                  </a:lnTo>
                  <a:lnTo>
                    <a:pt x="22" y="106"/>
                  </a:lnTo>
                  <a:lnTo>
                    <a:pt x="18" y="104"/>
                  </a:lnTo>
                  <a:lnTo>
                    <a:pt x="16" y="100"/>
                  </a:lnTo>
                  <a:lnTo>
                    <a:pt x="16" y="16"/>
                  </a:lnTo>
                  <a:close/>
                  <a:moveTo>
                    <a:pt x="160" y="130"/>
                  </a:moveTo>
                  <a:lnTo>
                    <a:pt x="24" y="130"/>
                  </a:lnTo>
                  <a:lnTo>
                    <a:pt x="24" y="130"/>
                  </a:lnTo>
                  <a:lnTo>
                    <a:pt x="16" y="132"/>
                  </a:lnTo>
                  <a:lnTo>
                    <a:pt x="8" y="136"/>
                  </a:lnTo>
                  <a:lnTo>
                    <a:pt x="2" y="142"/>
                  </a:lnTo>
                  <a:lnTo>
                    <a:pt x="0" y="150"/>
                  </a:lnTo>
                  <a:lnTo>
                    <a:pt x="0" y="158"/>
                  </a:lnTo>
                  <a:lnTo>
                    <a:pt x="0" y="158"/>
                  </a:lnTo>
                  <a:lnTo>
                    <a:pt x="2" y="166"/>
                  </a:lnTo>
                  <a:lnTo>
                    <a:pt x="8" y="172"/>
                  </a:lnTo>
                  <a:lnTo>
                    <a:pt x="16" y="176"/>
                  </a:lnTo>
                  <a:lnTo>
                    <a:pt x="24" y="178"/>
                  </a:lnTo>
                  <a:lnTo>
                    <a:pt x="160" y="178"/>
                  </a:lnTo>
                  <a:lnTo>
                    <a:pt x="160" y="178"/>
                  </a:lnTo>
                  <a:lnTo>
                    <a:pt x="170" y="176"/>
                  </a:lnTo>
                  <a:lnTo>
                    <a:pt x="178" y="172"/>
                  </a:lnTo>
                  <a:lnTo>
                    <a:pt x="182" y="166"/>
                  </a:lnTo>
                  <a:lnTo>
                    <a:pt x="184" y="158"/>
                  </a:lnTo>
                  <a:lnTo>
                    <a:pt x="184" y="150"/>
                  </a:lnTo>
                  <a:lnTo>
                    <a:pt x="184" y="150"/>
                  </a:lnTo>
                  <a:lnTo>
                    <a:pt x="182" y="142"/>
                  </a:lnTo>
                  <a:lnTo>
                    <a:pt x="178" y="136"/>
                  </a:lnTo>
                  <a:lnTo>
                    <a:pt x="170" y="132"/>
                  </a:lnTo>
                  <a:lnTo>
                    <a:pt x="160" y="130"/>
                  </a:lnTo>
                  <a:lnTo>
                    <a:pt x="160" y="130"/>
                  </a:lnTo>
                  <a:close/>
                  <a:moveTo>
                    <a:pt x="156" y="164"/>
                  </a:moveTo>
                  <a:lnTo>
                    <a:pt x="156" y="164"/>
                  </a:lnTo>
                  <a:lnTo>
                    <a:pt x="152" y="162"/>
                  </a:lnTo>
                  <a:lnTo>
                    <a:pt x="148" y="160"/>
                  </a:lnTo>
                  <a:lnTo>
                    <a:pt x="146" y="158"/>
                  </a:lnTo>
                  <a:lnTo>
                    <a:pt x="146" y="154"/>
                  </a:lnTo>
                  <a:lnTo>
                    <a:pt x="146" y="154"/>
                  </a:lnTo>
                  <a:lnTo>
                    <a:pt x="146" y="150"/>
                  </a:lnTo>
                  <a:lnTo>
                    <a:pt x="148" y="146"/>
                  </a:lnTo>
                  <a:lnTo>
                    <a:pt x="152" y="144"/>
                  </a:lnTo>
                  <a:lnTo>
                    <a:pt x="156" y="144"/>
                  </a:lnTo>
                  <a:lnTo>
                    <a:pt x="156" y="144"/>
                  </a:lnTo>
                  <a:lnTo>
                    <a:pt x="158" y="144"/>
                  </a:lnTo>
                  <a:lnTo>
                    <a:pt x="162" y="146"/>
                  </a:lnTo>
                  <a:lnTo>
                    <a:pt x="164" y="150"/>
                  </a:lnTo>
                  <a:lnTo>
                    <a:pt x="164" y="154"/>
                  </a:lnTo>
                  <a:lnTo>
                    <a:pt x="164" y="154"/>
                  </a:lnTo>
                  <a:lnTo>
                    <a:pt x="164" y="158"/>
                  </a:lnTo>
                  <a:lnTo>
                    <a:pt x="162" y="160"/>
                  </a:lnTo>
                  <a:lnTo>
                    <a:pt x="158" y="162"/>
                  </a:lnTo>
                  <a:lnTo>
                    <a:pt x="156" y="164"/>
                  </a:lnTo>
                  <a:lnTo>
                    <a:pt x="156" y="164"/>
                  </a:lnTo>
                  <a:close/>
                </a:path>
              </a:pathLst>
            </a:custGeom>
            <a:solidFill>
              <a:sysClr val="windowText" lastClr="000000">
                <a:lumMod val="50000"/>
                <a:lumOff val="50000"/>
              </a:sysClr>
            </a:solid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0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08" name="Freeform 67"/>
            <p:cNvSpPr>
              <a:spLocks noEditPoints="1"/>
            </p:cNvSpPr>
            <p:nvPr/>
          </p:nvSpPr>
          <p:spPr bwMode="auto">
            <a:xfrm>
              <a:off x="2193039" y="5436786"/>
              <a:ext cx="69562" cy="60751"/>
            </a:xfrm>
            <a:custGeom>
              <a:avLst/>
              <a:gdLst/>
              <a:ahLst/>
              <a:cxnLst>
                <a:cxn ang="0">
                  <a:pos x="122" y="106"/>
                </a:cxn>
                <a:cxn ang="0">
                  <a:pos x="112" y="110"/>
                </a:cxn>
                <a:cxn ang="0">
                  <a:pos x="108" y="120"/>
                </a:cxn>
                <a:cxn ang="0">
                  <a:pos x="108" y="126"/>
                </a:cxn>
                <a:cxn ang="0">
                  <a:pos x="116" y="134"/>
                </a:cxn>
                <a:cxn ang="0">
                  <a:pos x="122" y="134"/>
                </a:cxn>
                <a:cxn ang="0">
                  <a:pos x="132" y="130"/>
                </a:cxn>
                <a:cxn ang="0">
                  <a:pos x="136" y="120"/>
                </a:cxn>
                <a:cxn ang="0">
                  <a:pos x="136" y="114"/>
                </a:cxn>
                <a:cxn ang="0">
                  <a:pos x="128" y="106"/>
                </a:cxn>
                <a:cxn ang="0">
                  <a:pos x="122" y="106"/>
                </a:cxn>
                <a:cxn ang="0">
                  <a:pos x="68" y="106"/>
                </a:cxn>
                <a:cxn ang="0">
                  <a:pos x="58" y="110"/>
                </a:cxn>
                <a:cxn ang="0">
                  <a:pos x="54" y="120"/>
                </a:cxn>
                <a:cxn ang="0">
                  <a:pos x="54" y="126"/>
                </a:cxn>
                <a:cxn ang="0">
                  <a:pos x="62" y="134"/>
                </a:cxn>
                <a:cxn ang="0">
                  <a:pos x="68" y="134"/>
                </a:cxn>
                <a:cxn ang="0">
                  <a:pos x="78" y="130"/>
                </a:cxn>
                <a:cxn ang="0">
                  <a:pos x="82" y="120"/>
                </a:cxn>
                <a:cxn ang="0">
                  <a:pos x="82" y="114"/>
                </a:cxn>
                <a:cxn ang="0">
                  <a:pos x="74" y="106"/>
                </a:cxn>
                <a:cxn ang="0">
                  <a:pos x="68" y="106"/>
                </a:cxn>
                <a:cxn ang="0">
                  <a:pos x="14" y="106"/>
                </a:cxn>
                <a:cxn ang="0">
                  <a:pos x="4" y="110"/>
                </a:cxn>
                <a:cxn ang="0">
                  <a:pos x="0" y="120"/>
                </a:cxn>
                <a:cxn ang="0">
                  <a:pos x="2" y="126"/>
                </a:cxn>
                <a:cxn ang="0">
                  <a:pos x="10" y="134"/>
                </a:cxn>
                <a:cxn ang="0">
                  <a:pos x="14" y="134"/>
                </a:cxn>
                <a:cxn ang="0">
                  <a:pos x="26" y="130"/>
                </a:cxn>
                <a:cxn ang="0">
                  <a:pos x="30" y="120"/>
                </a:cxn>
                <a:cxn ang="0">
                  <a:pos x="28" y="114"/>
                </a:cxn>
                <a:cxn ang="0">
                  <a:pos x="20" y="106"/>
                </a:cxn>
                <a:cxn ang="0">
                  <a:pos x="14" y="106"/>
                </a:cxn>
                <a:cxn ang="0">
                  <a:pos x="14" y="30"/>
                </a:cxn>
                <a:cxn ang="0">
                  <a:pos x="26" y="26"/>
                </a:cxn>
                <a:cxn ang="0">
                  <a:pos x="30" y="14"/>
                </a:cxn>
                <a:cxn ang="0">
                  <a:pos x="28" y="10"/>
                </a:cxn>
                <a:cxn ang="0">
                  <a:pos x="20" y="2"/>
                </a:cxn>
                <a:cxn ang="0">
                  <a:pos x="14" y="0"/>
                </a:cxn>
                <a:cxn ang="0">
                  <a:pos x="4" y="4"/>
                </a:cxn>
                <a:cxn ang="0">
                  <a:pos x="0" y="14"/>
                </a:cxn>
                <a:cxn ang="0">
                  <a:pos x="2" y="20"/>
                </a:cxn>
                <a:cxn ang="0">
                  <a:pos x="10" y="28"/>
                </a:cxn>
                <a:cxn ang="0">
                  <a:pos x="14" y="30"/>
                </a:cxn>
                <a:cxn ang="0">
                  <a:pos x="14" y="82"/>
                </a:cxn>
                <a:cxn ang="0">
                  <a:pos x="26" y="78"/>
                </a:cxn>
                <a:cxn ang="0">
                  <a:pos x="30" y="68"/>
                </a:cxn>
                <a:cxn ang="0">
                  <a:pos x="28" y="62"/>
                </a:cxn>
                <a:cxn ang="0">
                  <a:pos x="20" y="54"/>
                </a:cxn>
                <a:cxn ang="0">
                  <a:pos x="14" y="54"/>
                </a:cxn>
                <a:cxn ang="0">
                  <a:pos x="4" y="58"/>
                </a:cxn>
                <a:cxn ang="0">
                  <a:pos x="0" y="68"/>
                </a:cxn>
                <a:cxn ang="0">
                  <a:pos x="2" y="74"/>
                </a:cxn>
                <a:cxn ang="0">
                  <a:pos x="10" y="82"/>
                </a:cxn>
                <a:cxn ang="0">
                  <a:pos x="14" y="82"/>
                </a:cxn>
              </a:cxnLst>
              <a:rect l="0" t="0" r="r" b="b"/>
              <a:pathLst>
                <a:path w="136" h="134">
                  <a:moveTo>
                    <a:pt x="122" y="106"/>
                  </a:moveTo>
                  <a:lnTo>
                    <a:pt x="122" y="106"/>
                  </a:lnTo>
                  <a:lnTo>
                    <a:pt x="116" y="106"/>
                  </a:lnTo>
                  <a:lnTo>
                    <a:pt x="112" y="110"/>
                  </a:lnTo>
                  <a:lnTo>
                    <a:pt x="108" y="114"/>
                  </a:lnTo>
                  <a:lnTo>
                    <a:pt x="108" y="120"/>
                  </a:lnTo>
                  <a:lnTo>
                    <a:pt x="108" y="120"/>
                  </a:lnTo>
                  <a:lnTo>
                    <a:pt x="108" y="126"/>
                  </a:lnTo>
                  <a:lnTo>
                    <a:pt x="112" y="130"/>
                  </a:lnTo>
                  <a:lnTo>
                    <a:pt x="116" y="134"/>
                  </a:lnTo>
                  <a:lnTo>
                    <a:pt x="122" y="134"/>
                  </a:lnTo>
                  <a:lnTo>
                    <a:pt x="122" y="134"/>
                  </a:lnTo>
                  <a:lnTo>
                    <a:pt x="128" y="134"/>
                  </a:lnTo>
                  <a:lnTo>
                    <a:pt x="132" y="130"/>
                  </a:lnTo>
                  <a:lnTo>
                    <a:pt x="136" y="126"/>
                  </a:lnTo>
                  <a:lnTo>
                    <a:pt x="136" y="120"/>
                  </a:lnTo>
                  <a:lnTo>
                    <a:pt x="136" y="120"/>
                  </a:lnTo>
                  <a:lnTo>
                    <a:pt x="136" y="114"/>
                  </a:lnTo>
                  <a:lnTo>
                    <a:pt x="132" y="110"/>
                  </a:lnTo>
                  <a:lnTo>
                    <a:pt x="128" y="106"/>
                  </a:lnTo>
                  <a:lnTo>
                    <a:pt x="122" y="106"/>
                  </a:lnTo>
                  <a:lnTo>
                    <a:pt x="122" y="106"/>
                  </a:lnTo>
                  <a:close/>
                  <a:moveTo>
                    <a:pt x="68" y="106"/>
                  </a:moveTo>
                  <a:lnTo>
                    <a:pt x="68" y="106"/>
                  </a:lnTo>
                  <a:lnTo>
                    <a:pt x="62" y="106"/>
                  </a:lnTo>
                  <a:lnTo>
                    <a:pt x="58" y="110"/>
                  </a:lnTo>
                  <a:lnTo>
                    <a:pt x="54" y="114"/>
                  </a:lnTo>
                  <a:lnTo>
                    <a:pt x="54" y="120"/>
                  </a:lnTo>
                  <a:lnTo>
                    <a:pt x="54" y="120"/>
                  </a:lnTo>
                  <a:lnTo>
                    <a:pt x="54" y="126"/>
                  </a:lnTo>
                  <a:lnTo>
                    <a:pt x="58" y="130"/>
                  </a:lnTo>
                  <a:lnTo>
                    <a:pt x="62" y="134"/>
                  </a:lnTo>
                  <a:lnTo>
                    <a:pt x="68" y="134"/>
                  </a:lnTo>
                  <a:lnTo>
                    <a:pt x="68" y="134"/>
                  </a:lnTo>
                  <a:lnTo>
                    <a:pt x="74" y="134"/>
                  </a:lnTo>
                  <a:lnTo>
                    <a:pt x="78" y="130"/>
                  </a:lnTo>
                  <a:lnTo>
                    <a:pt x="82" y="126"/>
                  </a:lnTo>
                  <a:lnTo>
                    <a:pt x="82" y="120"/>
                  </a:lnTo>
                  <a:lnTo>
                    <a:pt x="82" y="120"/>
                  </a:lnTo>
                  <a:lnTo>
                    <a:pt x="82" y="114"/>
                  </a:lnTo>
                  <a:lnTo>
                    <a:pt x="78" y="110"/>
                  </a:lnTo>
                  <a:lnTo>
                    <a:pt x="74" y="106"/>
                  </a:lnTo>
                  <a:lnTo>
                    <a:pt x="68" y="106"/>
                  </a:lnTo>
                  <a:lnTo>
                    <a:pt x="68" y="106"/>
                  </a:lnTo>
                  <a:close/>
                  <a:moveTo>
                    <a:pt x="14" y="106"/>
                  </a:moveTo>
                  <a:lnTo>
                    <a:pt x="14" y="106"/>
                  </a:lnTo>
                  <a:lnTo>
                    <a:pt x="10" y="106"/>
                  </a:lnTo>
                  <a:lnTo>
                    <a:pt x="4" y="110"/>
                  </a:lnTo>
                  <a:lnTo>
                    <a:pt x="2" y="114"/>
                  </a:lnTo>
                  <a:lnTo>
                    <a:pt x="0" y="120"/>
                  </a:lnTo>
                  <a:lnTo>
                    <a:pt x="0" y="120"/>
                  </a:lnTo>
                  <a:lnTo>
                    <a:pt x="2" y="126"/>
                  </a:lnTo>
                  <a:lnTo>
                    <a:pt x="4" y="130"/>
                  </a:lnTo>
                  <a:lnTo>
                    <a:pt x="10" y="134"/>
                  </a:lnTo>
                  <a:lnTo>
                    <a:pt x="14" y="134"/>
                  </a:lnTo>
                  <a:lnTo>
                    <a:pt x="14" y="134"/>
                  </a:lnTo>
                  <a:lnTo>
                    <a:pt x="20" y="134"/>
                  </a:lnTo>
                  <a:lnTo>
                    <a:pt x="26" y="130"/>
                  </a:lnTo>
                  <a:lnTo>
                    <a:pt x="28" y="126"/>
                  </a:lnTo>
                  <a:lnTo>
                    <a:pt x="30" y="120"/>
                  </a:lnTo>
                  <a:lnTo>
                    <a:pt x="30" y="120"/>
                  </a:lnTo>
                  <a:lnTo>
                    <a:pt x="28" y="114"/>
                  </a:lnTo>
                  <a:lnTo>
                    <a:pt x="26" y="110"/>
                  </a:lnTo>
                  <a:lnTo>
                    <a:pt x="20" y="106"/>
                  </a:lnTo>
                  <a:lnTo>
                    <a:pt x="14" y="106"/>
                  </a:lnTo>
                  <a:lnTo>
                    <a:pt x="14" y="106"/>
                  </a:lnTo>
                  <a:close/>
                  <a:moveTo>
                    <a:pt x="14" y="30"/>
                  </a:moveTo>
                  <a:lnTo>
                    <a:pt x="14" y="30"/>
                  </a:lnTo>
                  <a:lnTo>
                    <a:pt x="20" y="28"/>
                  </a:lnTo>
                  <a:lnTo>
                    <a:pt x="26" y="26"/>
                  </a:lnTo>
                  <a:lnTo>
                    <a:pt x="28" y="20"/>
                  </a:lnTo>
                  <a:lnTo>
                    <a:pt x="30" y="14"/>
                  </a:lnTo>
                  <a:lnTo>
                    <a:pt x="30" y="14"/>
                  </a:lnTo>
                  <a:lnTo>
                    <a:pt x="28" y="10"/>
                  </a:lnTo>
                  <a:lnTo>
                    <a:pt x="26" y="4"/>
                  </a:lnTo>
                  <a:lnTo>
                    <a:pt x="20" y="2"/>
                  </a:lnTo>
                  <a:lnTo>
                    <a:pt x="14" y="0"/>
                  </a:lnTo>
                  <a:lnTo>
                    <a:pt x="14" y="0"/>
                  </a:lnTo>
                  <a:lnTo>
                    <a:pt x="10" y="2"/>
                  </a:lnTo>
                  <a:lnTo>
                    <a:pt x="4" y="4"/>
                  </a:lnTo>
                  <a:lnTo>
                    <a:pt x="2" y="10"/>
                  </a:lnTo>
                  <a:lnTo>
                    <a:pt x="0" y="14"/>
                  </a:lnTo>
                  <a:lnTo>
                    <a:pt x="0" y="14"/>
                  </a:lnTo>
                  <a:lnTo>
                    <a:pt x="2" y="20"/>
                  </a:lnTo>
                  <a:lnTo>
                    <a:pt x="4" y="26"/>
                  </a:lnTo>
                  <a:lnTo>
                    <a:pt x="10" y="28"/>
                  </a:lnTo>
                  <a:lnTo>
                    <a:pt x="14" y="30"/>
                  </a:lnTo>
                  <a:lnTo>
                    <a:pt x="14" y="30"/>
                  </a:lnTo>
                  <a:close/>
                  <a:moveTo>
                    <a:pt x="14" y="82"/>
                  </a:moveTo>
                  <a:lnTo>
                    <a:pt x="14" y="82"/>
                  </a:lnTo>
                  <a:lnTo>
                    <a:pt x="20" y="82"/>
                  </a:lnTo>
                  <a:lnTo>
                    <a:pt x="26" y="78"/>
                  </a:lnTo>
                  <a:lnTo>
                    <a:pt x="28" y="74"/>
                  </a:lnTo>
                  <a:lnTo>
                    <a:pt x="30" y="68"/>
                  </a:lnTo>
                  <a:lnTo>
                    <a:pt x="30" y="68"/>
                  </a:lnTo>
                  <a:lnTo>
                    <a:pt x="28" y="62"/>
                  </a:lnTo>
                  <a:lnTo>
                    <a:pt x="26" y="58"/>
                  </a:lnTo>
                  <a:lnTo>
                    <a:pt x="20" y="54"/>
                  </a:lnTo>
                  <a:lnTo>
                    <a:pt x="14" y="54"/>
                  </a:lnTo>
                  <a:lnTo>
                    <a:pt x="14" y="54"/>
                  </a:lnTo>
                  <a:lnTo>
                    <a:pt x="10" y="54"/>
                  </a:lnTo>
                  <a:lnTo>
                    <a:pt x="4" y="58"/>
                  </a:lnTo>
                  <a:lnTo>
                    <a:pt x="2" y="62"/>
                  </a:lnTo>
                  <a:lnTo>
                    <a:pt x="0" y="68"/>
                  </a:lnTo>
                  <a:lnTo>
                    <a:pt x="0" y="68"/>
                  </a:lnTo>
                  <a:lnTo>
                    <a:pt x="2" y="74"/>
                  </a:lnTo>
                  <a:lnTo>
                    <a:pt x="4" y="78"/>
                  </a:lnTo>
                  <a:lnTo>
                    <a:pt x="10" y="82"/>
                  </a:lnTo>
                  <a:lnTo>
                    <a:pt x="14" y="82"/>
                  </a:lnTo>
                  <a:lnTo>
                    <a:pt x="14" y="82"/>
                  </a:lnTo>
                  <a:close/>
                </a:path>
              </a:pathLst>
            </a:custGeom>
            <a:solidFill>
              <a:sysClr val="windowText" lastClr="000000">
                <a:lumMod val="50000"/>
                <a:lumOff val="50000"/>
              </a:sysClr>
            </a:solid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0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09" name="Freeform 67"/>
            <p:cNvSpPr>
              <a:spLocks noEditPoints="1"/>
            </p:cNvSpPr>
            <p:nvPr/>
          </p:nvSpPr>
          <p:spPr bwMode="auto">
            <a:xfrm>
              <a:off x="2306841" y="5430648"/>
              <a:ext cx="69562" cy="60751"/>
            </a:xfrm>
            <a:custGeom>
              <a:avLst/>
              <a:gdLst/>
              <a:ahLst/>
              <a:cxnLst>
                <a:cxn ang="0">
                  <a:pos x="122" y="106"/>
                </a:cxn>
                <a:cxn ang="0">
                  <a:pos x="112" y="110"/>
                </a:cxn>
                <a:cxn ang="0">
                  <a:pos x="108" y="120"/>
                </a:cxn>
                <a:cxn ang="0">
                  <a:pos x="108" y="126"/>
                </a:cxn>
                <a:cxn ang="0">
                  <a:pos x="116" y="134"/>
                </a:cxn>
                <a:cxn ang="0">
                  <a:pos x="122" y="134"/>
                </a:cxn>
                <a:cxn ang="0">
                  <a:pos x="132" y="130"/>
                </a:cxn>
                <a:cxn ang="0">
                  <a:pos x="136" y="120"/>
                </a:cxn>
                <a:cxn ang="0">
                  <a:pos x="136" y="114"/>
                </a:cxn>
                <a:cxn ang="0">
                  <a:pos x="128" y="106"/>
                </a:cxn>
                <a:cxn ang="0">
                  <a:pos x="122" y="106"/>
                </a:cxn>
                <a:cxn ang="0">
                  <a:pos x="68" y="106"/>
                </a:cxn>
                <a:cxn ang="0">
                  <a:pos x="58" y="110"/>
                </a:cxn>
                <a:cxn ang="0">
                  <a:pos x="54" y="120"/>
                </a:cxn>
                <a:cxn ang="0">
                  <a:pos x="54" y="126"/>
                </a:cxn>
                <a:cxn ang="0">
                  <a:pos x="62" y="134"/>
                </a:cxn>
                <a:cxn ang="0">
                  <a:pos x="68" y="134"/>
                </a:cxn>
                <a:cxn ang="0">
                  <a:pos x="78" y="130"/>
                </a:cxn>
                <a:cxn ang="0">
                  <a:pos x="82" y="120"/>
                </a:cxn>
                <a:cxn ang="0">
                  <a:pos x="82" y="114"/>
                </a:cxn>
                <a:cxn ang="0">
                  <a:pos x="74" y="106"/>
                </a:cxn>
                <a:cxn ang="0">
                  <a:pos x="68" y="106"/>
                </a:cxn>
                <a:cxn ang="0">
                  <a:pos x="14" y="106"/>
                </a:cxn>
                <a:cxn ang="0">
                  <a:pos x="4" y="110"/>
                </a:cxn>
                <a:cxn ang="0">
                  <a:pos x="0" y="120"/>
                </a:cxn>
                <a:cxn ang="0">
                  <a:pos x="2" y="126"/>
                </a:cxn>
                <a:cxn ang="0">
                  <a:pos x="10" y="134"/>
                </a:cxn>
                <a:cxn ang="0">
                  <a:pos x="14" y="134"/>
                </a:cxn>
                <a:cxn ang="0">
                  <a:pos x="26" y="130"/>
                </a:cxn>
                <a:cxn ang="0">
                  <a:pos x="30" y="120"/>
                </a:cxn>
                <a:cxn ang="0">
                  <a:pos x="28" y="114"/>
                </a:cxn>
                <a:cxn ang="0">
                  <a:pos x="20" y="106"/>
                </a:cxn>
                <a:cxn ang="0">
                  <a:pos x="14" y="106"/>
                </a:cxn>
                <a:cxn ang="0">
                  <a:pos x="14" y="30"/>
                </a:cxn>
                <a:cxn ang="0">
                  <a:pos x="26" y="26"/>
                </a:cxn>
                <a:cxn ang="0">
                  <a:pos x="30" y="14"/>
                </a:cxn>
                <a:cxn ang="0">
                  <a:pos x="28" y="10"/>
                </a:cxn>
                <a:cxn ang="0">
                  <a:pos x="20" y="2"/>
                </a:cxn>
                <a:cxn ang="0">
                  <a:pos x="14" y="0"/>
                </a:cxn>
                <a:cxn ang="0">
                  <a:pos x="4" y="4"/>
                </a:cxn>
                <a:cxn ang="0">
                  <a:pos x="0" y="14"/>
                </a:cxn>
                <a:cxn ang="0">
                  <a:pos x="2" y="20"/>
                </a:cxn>
                <a:cxn ang="0">
                  <a:pos x="10" y="28"/>
                </a:cxn>
                <a:cxn ang="0">
                  <a:pos x="14" y="30"/>
                </a:cxn>
                <a:cxn ang="0">
                  <a:pos x="14" y="82"/>
                </a:cxn>
                <a:cxn ang="0">
                  <a:pos x="26" y="78"/>
                </a:cxn>
                <a:cxn ang="0">
                  <a:pos x="30" y="68"/>
                </a:cxn>
                <a:cxn ang="0">
                  <a:pos x="28" y="62"/>
                </a:cxn>
                <a:cxn ang="0">
                  <a:pos x="20" y="54"/>
                </a:cxn>
                <a:cxn ang="0">
                  <a:pos x="14" y="54"/>
                </a:cxn>
                <a:cxn ang="0">
                  <a:pos x="4" y="58"/>
                </a:cxn>
                <a:cxn ang="0">
                  <a:pos x="0" y="68"/>
                </a:cxn>
                <a:cxn ang="0">
                  <a:pos x="2" y="74"/>
                </a:cxn>
                <a:cxn ang="0">
                  <a:pos x="10" y="82"/>
                </a:cxn>
                <a:cxn ang="0">
                  <a:pos x="14" y="82"/>
                </a:cxn>
              </a:cxnLst>
              <a:rect l="0" t="0" r="r" b="b"/>
              <a:pathLst>
                <a:path w="136" h="134">
                  <a:moveTo>
                    <a:pt x="122" y="106"/>
                  </a:moveTo>
                  <a:lnTo>
                    <a:pt x="122" y="106"/>
                  </a:lnTo>
                  <a:lnTo>
                    <a:pt x="116" y="106"/>
                  </a:lnTo>
                  <a:lnTo>
                    <a:pt x="112" y="110"/>
                  </a:lnTo>
                  <a:lnTo>
                    <a:pt x="108" y="114"/>
                  </a:lnTo>
                  <a:lnTo>
                    <a:pt x="108" y="120"/>
                  </a:lnTo>
                  <a:lnTo>
                    <a:pt x="108" y="120"/>
                  </a:lnTo>
                  <a:lnTo>
                    <a:pt x="108" y="126"/>
                  </a:lnTo>
                  <a:lnTo>
                    <a:pt x="112" y="130"/>
                  </a:lnTo>
                  <a:lnTo>
                    <a:pt x="116" y="134"/>
                  </a:lnTo>
                  <a:lnTo>
                    <a:pt x="122" y="134"/>
                  </a:lnTo>
                  <a:lnTo>
                    <a:pt x="122" y="134"/>
                  </a:lnTo>
                  <a:lnTo>
                    <a:pt x="128" y="134"/>
                  </a:lnTo>
                  <a:lnTo>
                    <a:pt x="132" y="130"/>
                  </a:lnTo>
                  <a:lnTo>
                    <a:pt x="136" y="126"/>
                  </a:lnTo>
                  <a:lnTo>
                    <a:pt x="136" y="120"/>
                  </a:lnTo>
                  <a:lnTo>
                    <a:pt x="136" y="120"/>
                  </a:lnTo>
                  <a:lnTo>
                    <a:pt x="136" y="114"/>
                  </a:lnTo>
                  <a:lnTo>
                    <a:pt x="132" y="110"/>
                  </a:lnTo>
                  <a:lnTo>
                    <a:pt x="128" y="106"/>
                  </a:lnTo>
                  <a:lnTo>
                    <a:pt x="122" y="106"/>
                  </a:lnTo>
                  <a:lnTo>
                    <a:pt x="122" y="106"/>
                  </a:lnTo>
                  <a:close/>
                  <a:moveTo>
                    <a:pt x="68" y="106"/>
                  </a:moveTo>
                  <a:lnTo>
                    <a:pt x="68" y="106"/>
                  </a:lnTo>
                  <a:lnTo>
                    <a:pt x="62" y="106"/>
                  </a:lnTo>
                  <a:lnTo>
                    <a:pt x="58" y="110"/>
                  </a:lnTo>
                  <a:lnTo>
                    <a:pt x="54" y="114"/>
                  </a:lnTo>
                  <a:lnTo>
                    <a:pt x="54" y="120"/>
                  </a:lnTo>
                  <a:lnTo>
                    <a:pt x="54" y="120"/>
                  </a:lnTo>
                  <a:lnTo>
                    <a:pt x="54" y="126"/>
                  </a:lnTo>
                  <a:lnTo>
                    <a:pt x="58" y="130"/>
                  </a:lnTo>
                  <a:lnTo>
                    <a:pt x="62" y="134"/>
                  </a:lnTo>
                  <a:lnTo>
                    <a:pt x="68" y="134"/>
                  </a:lnTo>
                  <a:lnTo>
                    <a:pt x="68" y="134"/>
                  </a:lnTo>
                  <a:lnTo>
                    <a:pt x="74" y="134"/>
                  </a:lnTo>
                  <a:lnTo>
                    <a:pt x="78" y="130"/>
                  </a:lnTo>
                  <a:lnTo>
                    <a:pt x="82" y="126"/>
                  </a:lnTo>
                  <a:lnTo>
                    <a:pt x="82" y="120"/>
                  </a:lnTo>
                  <a:lnTo>
                    <a:pt x="82" y="120"/>
                  </a:lnTo>
                  <a:lnTo>
                    <a:pt x="82" y="114"/>
                  </a:lnTo>
                  <a:lnTo>
                    <a:pt x="78" y="110"/>
                  </a:lnTo>
                  <a:lnTo>
                    <a:pt x="74" y="106"/>
                  </a:lnTo>
                  <a:lnTo>
                    <a:pt x="68" y="106"/>
                  </a:lnTo>
                  <a:lnTo>
                    <a:pt x="68" y="106"/>
                  </a:lnTo>
                  <a:close/>
                  <a:moveTo>
                    <a:pt x="14" y="106"/>
                  </a:moveTo>
                  <a:lnTo>
                    <a:pt x="14" y="106"/>
                  </a:lnTo>
                  <a:lnTo>
                    <a:pt x="10" y="106"/>
                  </a:lnTo>
                  <a:lnTo>
                    <a:pt x="4" y="110"/>
                  </a:lnTo>
                  <a:lnTo>
                    <a:pt x="2" y="114"/>
                  </a:lnTo>
                  <a:lnTo>
                    <a:pt x="0" y="120"/>
                  </a:lnTo>
                  <a:lnTo>
                    <a:pt x="0" y="120"/>
                  </a:lnTo>
                  <a:lnTo>
                    <a:pt x="2" y="126"/>
                  </a:lnTo>
                  <a:lnTo>
                    <a:pt x="4" y="130"/>
                  </a:lnTo>
                  <a:lnTo>
                    <a:pt x="10" y="134"/>
                  </a:lnTo>
                  <a:lnTo>
                    <a:pt x="14" y="134"/>
                  </a:lnTo>
                  <a:lnTo>
                    <a:pt x="14" y="134"/>
                  </a:lnTo>
                  <a:lnTo>
                    <a:pt x="20" y="134"/>
                  </a:lnTo>
                  <a:lnTo>
                    <a:pt x="26" y="130"/>
                  </a:lnTo>
                  <a:lnTo>
                    <a:pt x="28" y="126"/>
                  </a:lnTo>
                  <a:lnTo>
                    <a:pt x="30" y="120"/>
                  </a:lnTo>
                  <a:lnTo>
                    <a:pt x="30" y="120"/>
                  </a:lnTo>
                  <a:lnTo>
                    <a:pt x="28" y="114"/>
                  </a:lnTo>
                  <a:lnTo>
                    <a:pt x="26" y="110"/>
                  </a:lnTo>
                  <a:lnTo>
                    <a:pt x="20" y="106"/>
                  </a:lnTo>
                  <a:lnTo>
                    <a:pt x="14" y="106"/>
                  </a:lnTo>
                  <a:lnTo>
                    <a:pt x="14" y="106"/>
                  </a:lnTo>
                  <a:close/>
                  <a:moveTo>
                    <a:pt x="14" y="30"/>
                  </a:moveTo>
                  <a:lnTo>
                    <a:pt x="14" y="30"/>
                  </a:lnTo>
                  <a:lnTo>
                    <a:pt x="20" y="28"/>
                  </a:lnTo>
                  <a:lnTo>
                    <a:pt x="26" y="26"/>
                  </a:lnTo>
                  <a:lnTo>
                    <a:pt x="28" y="20"/>
                  </a:lnTo>
                  <a:lnTo>
                    <a:pt x="30" y="14"/>
                  </a:lnTo>
                  <a:lnTo>
                    <a:pt x="30" y="14"/>
                  </a:lnTo>
                  <a:lnTo>
                    <a:pt x="28" y="10"/>
                  </a:lnTo>
                  <a:lnTo>
                    <a:pt x="26" y="4"/>
                  </a:lnTo>
                  <a:lnTo>
                    <a:pt x="20" y="2"/>
                  </a:lnTo>
                  <a:lnTo>
                    <a:pt x="14" y="0"/>
                  </a:lnTo>
                  <a:lnTo>
                    <a:pt x="14" y="0"/>
                  </a:lnTo>
                  <a:lnTo>
                    <a:pt x="10" y="2"/>
                  </a:lnTo>
                  <a:lnTo>
                    <a:pt x="4" y="4"/>
                  </a:lnTo>
                  <a:lnTo>
                    <a:pt x="2" y="10"/>
                  </a:lnTo>
                  <a:lnTo>
                    <a:pt x="0" y="14"/>
                  </a:lnTo>
                  <a:lnTo>
                    <a:pt x="0" y="14"/>
                  </a:lnTo>
                  <a:lnTo>
                    <a:pt x="2" y="20"/>
                  </a:lnTo>
                  <a:lnTo>
                    <a:pt x="4" y="26"/>
                  </a:lnTo>
                  <a:lnTo>
                    <a:pt x="10" y="28"/>
                  </a:lnTo>
                  <a:lnTo>
                    <a:pt x="14" y="30"/>
                  </a:lnTo>
                  <a:lnTo>
                    <a:pt x="14" y="30"/>
                  </a:lnTo>
                  <a:close/>
                  <a:moveTo>
                    <a:pt x="14" y="82"/>
                  </a:moveTo>
                  <a:lnTo>
                    <a:pt x="14" y="82"/>
                  </a:lnTo>
                  <a:lnTo>
                    <a:pt x="20" y="82"/>
                  </a:lnTo>
                  <a:lnTo>
                    <a:pt x="26" y="78"/>
                  </a:lnTo>
                  <a:lnTo>
                    <a:pt x="28" y="74"/>
                  </a:lnTo>
                  <a:lnTo>
                    <a:pt x="30" y="68"/>
                  </a:lnTo>
                  <a:lnTo>
                    <a:pt x="30" y="68"/>
                  </a:lnTo>
                  <a:lnTo>
                    <a:pt x="28" y="62"/>
                  </a:lnTo>
                  <a:lnTo>
                    <a:pt x="26" y="58"/>
                  </a:lnTo>
                  <a:lnTo>
                    <a:pt x="20" y="54"/>
                  </a:lnTo>
                  <a:lnTo>
                    <a:pt x="14" y="54"/>
                  </a:lnTo>
                  <a:lnTo>
                    <a:pt x="14" y="54"/>
                  </a:lnTo>
                  <a:lnTo>
                    <a:pt x="10" y="54"/>
                  </a:lnTo>
                  <a:lnTo>
                    <a:pt x="4" y="58"/>
                  </a:lnTo>
                  <a:lnTo>
                    <a:pt x="2" y="62"/>
                  </a:lnTo>
                  <a:lnTo>
                    <a:pt x="0" y="68"/>
                  </a:lnTo>
                  <a:lnTo>
                    <a:pt x="0" y="68"/>
                  </a:lnTo>
                  <a:lnTo>
                    <a:pt x="2" y="74"/>
                  </a:lnTo>
                  <a:lnTo>
                    <a:pt x="4" y="78"/>
                  </a:lnTo>
                  <a:lnTo>
                    <a:pt x="10" y="82"/>
                  </a:lnTo>
                  <a:lnTo>
                    <a:pt x="14" y="82"/>
                  </a:lnTo>
                  <a:lnTo>
                    <a:pt x="14" y="82"/>
                  </a:lnTo>
                  <a:close/>
                </a:path>
              </a:pathLst>
            </a:custGeom>
            <a:solidFill>
              <a:sysClr val="windowText" lastClr="000000">
                <a:lumMod val="50000"/>
                <a:lumOff val="50000"/>
              </a:sysClr>
            </a:solid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0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10" name="Freeform 65"/>
            <p:cNvSpPr>
              <a:spLocks/>
            </p:cNvSpPr>
            <p:nvPr/>
          </p:nvSpPr>
          <p:spPr bwMode="auto">
            <a:xfrm>
              <a:off x="2314513" y="5492811"/>
              <a:ext cx="70585" cy="37176"/>
            </a:xfrm>
            <a:custGeom>
              <a:avLst/>
              <a:gdLst/>
              <a:ahLst/>
              <a:cxnLst>
                <a:cxn ang="0">
                  <a:pos x="0" y="78"/>
                </a:cxn>
                <a:cxn ang="0">
                  <a:pos x="0" y="78"/>
                </a:cxn>
                <a:cxn ang="0">
                  <a:pos x="0" y="82"/>
                </a:cxn>
                <a:cxn ang="0">
                  <a:pos x="2" y="82"/>
                </a:cxn>
                <a:cxn ang="0">
                  <a:pos x="134" y="82"/>
                </a:cxn>
                <a:cxn ang="0">
                  <a:pos x="134" y="82"/>
                </a:cxn>
                <a:cxn ang="0">
                  <a:pos x="136" y="82"/>
                </a:cxn>
                <a:cxn ang="0">
                  <a:pos x="138" y="78"/>
                </a:cxn>
                <a:cxn ang="0">
                  <a:pos x="138" y="4"/>
                </a:cxn>
                <a:cxn ang="0">
                  <a:pos x="138" y="4"/>
                </a:cxn>
                <a:cxn ang="0">
                  <a:pos x="136" y="2"/>
                </a:cxn>
                <a:cxn ang="0">
                  <a:pos x="134" y="0"/>
                </a:cxn>
                <a:cxn ang="0">
                  <a:pos x="2" y="0"/>
                </a:cxn>
                <a:cxn ang="0">
                  <a:pos x="2" y="0"/>
                </a:cxn>
                <a:cxn ang="0">
                  <a:pos x="0" y="2"/>
                </a:cxn>
                <a:cxn ang="0">
                  <a:pos x="0" y="4"/>
                </a:cxn>
                <a:cxn ang="0">
                  <a:pos x="0" y="78"/>
                </a:cxn>
              </a:cxnLst>
              <a:rect l="0" t="0" r="r" b="b"/>
              <a:pathLst>
                <a:path w="138" h="82">
                  <a:moveTo>
                    <a:pt x="0" y="78"/>
                  </a:moveTo>
                  <a:lnTo>
                    <a:pt x="0" y="78"/>
                  </a:lnTo>
                  <a:lnTo>
                    <a:pt x="0" y="82"/>
                  </a:lnTo>
                  <a:lnTo>
                    <a:pt x="2" y="82"/>
                  </a:lnTo>
                  <a:lnTo>
                    <a:pt x="134" y="82"/>
                  </a:lnTo>
                  <a:lnTo>
                    <a:pt x="134" y="82"/>
                  </a:lnTo>
                  <a:lnTo>
                    <a:pt x="136" y="82"/>
                  </a:lnTo>
                  <a:lnTo>
                    <a:pt x="138" y="78"/>
                  </a:lnTo>
                  <a:lnTo>
                    <a:pt x="138" y="4"/>
                  </a:lnTo>
                  <a:lnTo>
                    <a:pt x="138" y="4"/>
                  </a:lnTo>
                  <a:lnTo>
                    <a:pt x="136" y="2"/>
                  </a:lnTo>
                  <a:lnTo>
                    <a:pt x="134" y="0"/>
                  </a:lnTo>
                  <a:lnTo>
                    <a:pt x="2" y="0"/>
                  </a:lnTo>
                  <a:lnTo>
                    <a:pt x="2" y="0"/>
                  </a:lnTo>
                  <a:lnTo>
                    <a:pt x="0" y="2"/>
                  </a:lnTo>
                  <a:lnTo>
                    <a:pt x="0" y="4"/>
                  </a:lnTo>
                  <a:lnTo>
                    <a:pt x="0" y="78"/>
                  </a:lnTo>
                  <a:close/>
                </a:path>
              </a:pathLst>
            </a:custGeom>
            <a:solidFill>
              <a:sysClr val="windowText" lastClr="000000">
                <a:lumMod val="50000"/>
                <a:lumOff val="50000"/>
              </a:sysClr>
            </a:solid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0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11" name="Freeform 66"/>
            <p:cNvSpPr>
              <a:spLocks noEditPoints="1"/>
            </p:cNvSpPr>
            <p:nvPr/>
          </p:nvSpPr>
          <p:spPr bwMode="auto">
            <a:xfrm>
              <a:off x="2302237" y="5484650"/>
              <a:ext cx="94113" cy="81605"/>
            </a:xfrm>
            <a:custGeom>
              <a:avLst/>
              <a:gdLst/>
              <a:ahLst/>
              <a:cxnLst>
                <a:cxn ang="0">
                  <a:pos x="168" y="120"/>
                </a:cxn>
                <a:cxn ang="0">
                  <a:pos x="172" y="120"/>
                </a:cxn>
                <a:cxn ang="0">
                  <a:pos x="180" y="114"/>
                </a:cxn>
                <a:cxn ang="0">
                  <a:pos x="180" y="14"/>
                </a:cxn>
                <a:cxn ang="0">
                  <a:pos x="180" y="8"/>
                </a:cxn>
                <a:cxn ang="0">
                  <a:pos x="172" y="2"/>
                </a:cxn>
                <a:cxn ang="0">
                  <a:pos x="18" y="0"/>
                </a:cxn>
                <a:cxn ang="0">
                  <a:pos x="14" y="2"/>
                </a:cxn>
                <a:cxn ang="0">
                  <a:pos x="6" y="8"/>
                </a:cxn>
                <a:cxn ang="0">
                  <a:pos x="6" y="108"/>
                </a:cxn>
                <a:cxn ang="0">
                  <a:pos x="6" y="114"/>
                </a:cxn>
                <a:cxn ang="0">
                  <a:pos x="14" y="120"/>
                </a:cxn>
                <a:cxn ang="0">
                  <a:pos x="18" y="120"/>
                </a:cxn>
                <a:cxn ang="0">
                  <a:pos x="16" y="18"/>
                </a:cxn>
                <a:cxn ang="0">
                  <a:pos x="22" y="12"/>
                </a:cxn>
                <a:cxn ang="0">
                  <a:pos x="162" y="12"/>
                </a:cxn>
                <a:cxn ang="0">
                  <a:pos x="168" y="18"/>
                </a:cxn>
                <a:cxn ang="0">
                  <a:pos x="168" y="102"/>
                </a:cxn>
                <a:cxn ang="0">
                  <a:pos x="162" y="106"/>
                </a:cxn>
                <a:cxn ang="0">
                  <a:pos x="22" y="106"/>
                </a:cxn>
                <a:cxn ang="0">
                  <a:pos x="16" y="102"/>
                </a:cxn>
                <a:cxn ang="0">
                  <a:pos x="160" y="132"/>
                </a:cxn>
                <a:cxn ang="0">
                  <a:pos x="24" y="132"/>
                </a:cxn>
                <a:cxn ang="0">
                  <a:pos x="8" y="138"/>
                </a:cxn>
                <a:cxn ang="0">
                  <a:pos x="0" y="152"/>
                </a:cxn>
                <a:cxn ang="0">
                  <a:pos x="0" y="160"/>
                </a:cxn>
                <a:cxn ang="0">
                  <a:pos x="8" y="174"/>
                </a:cxn>
                <a:cxn ang="0">
                  <a:pos x="24" y="180"/>
                </a:cxn>
                <a:cxn ang="0">
                  <a:pos x="160" y="180"/>
                </a:cxn>
                <a:cxn ang="0">
                  <a:pos x="178" y="174"/>
                </a:cxn>
                <a:cxn ang="0">
                  <a:pos x="184" y="160"/>
                </a:cxn>
                <a:cxn ang="0">
                  <a:pos x="184" y="152"/>
                </a:cxn>
                <a:cxn ang="0">
                  <a:pos x="178" y="138"/>
                </a:cxn>
                <a:cxn ang="0">
                  <a:pos x="160" y="132"/>
                </a:cxn>
                <a:cxn ang="0">
                  <a:pos x="156" y="164"/>
                </a:cxn>
                <a:cxn ang="0">
                  <a:pos x="152" y="164"/>
                </a:cxn>
                <a:cxn ang="0">
                  <a:pos x="146" y="158"/>
                </a:cxn>
                <a:cxn ang="0">
                  <a:pos x="146" y="154"/>
                </a:cxn>
                <a:cxn ang="0">
                  <a:pos x="148" y="148"/>
                </a:cxn>
                <a:cxn ang="0">
                  <a:pos x="156" y="144"/>
                </a:cxn>
                <a:cxn ang="0">
                  <a:pos x="160" y="146"/>
                </a:cxn>
                <a:cxn ang="0">
                  <a:pos x="164" y="152"/>
                </a:cxn>
                <a:cxn ang="0">
                  <a:pos x="166" y="154"/>
                </a:cxn>
                <a:cxn ang="0">
                  <a:pos x="162" y="162"/>
                </a:cxn>
                <a:cxn ang="0">
                  <a:pos x="156" y="164"/>
                </a:cxn>
              </a:cxnLst>
              <a:rect l="0" t="0" r="r" b="b"/>
              <a:pathLst>
                <a:path w="184" h="180">
                  <a:moveTo>
                    <a:pt x="18" y="120"/>
                  </a:moveTo>
                  <a:lnTo>
                    <a:pt x="168" y="120"/>
                  </a:lnTo>
                  <a:lnTo>
                    <a:pt x="168" y="120"/>
                  </a:lnTo>
                  <a:lnTo>
                    <a:pt x="172" y="120"/>
                  </a:lnTo>
                  <a:lnTo>
                    <a:pt x="176" y="118"/>
                  </a:lnTo>
                  <a:lnTo>
                    <a:pt x="180" y="114"/>
                  </a:lnTo>
                  <a:lnTo>
                    <a:pt x="180" y="108"/>
                  </a:lnTo>
                  <a:lnTo>
                    <a:pt x="180" y="14"/>
                  </a:lnTo>
                  <a:lnTo>
                    <a:pt x="180" y="14"/>
                  </a:lnTo>
                  <a:lnTo>
                    <a:pt x="180" y="8"/>
                  </a:lnTo>
                  <a:lnTo>
                    <a:pt x="176" y="4"/>
                  </a:lnTo>
                  <a:lnTo>
                    <a:pt x="172" y="2"/>
                  </a:lnTo>
                  <a:lnTo>
                    <a:pt x="168" y="0"/>
                  </a:lnTo>
                  <a:lnTo>
                    <a:pt x="18" y="0"/>
                  </a:lnTo>
                  <a:lnTo>
                    <a:pt x="18" y="0"/>
                  </a:lnTo>
                  <a:lnTo>
                    <a:pt x="14" y="2"/>
                  </a:lnTo>
                  <a:lnTo>
                    <a:pt x="8" y="4"/>
                  </a:lnTo>
                  <a:lnTo>
                    <a:pt x="6" y="8"/>
                  </a:lnTo>
                  <a:lnTo>
                    <a:pt x="6" y="14"/>
                  </a:lnTo>
                  <a:lnTo>
                    <a:pt x="6" y="108"/>
                  </a:lnTo>
                  <a:lnTo>
                    <a:pt x="6" y="108"/>
                  </a:lnTo>
                  <a:lnTo>
                    <a:pt x="6" y="114"/>
                  </a:lnTo>
                  <a:lnTo>
                    <a:pt x="8" y="118"/>
                  </a:lnTo>
                  <a:lnTo>
                    <a:pt x="14" y="120"/>
                  </a:lnTo>
                  <a:lnTo>
                    <a:pt x="18" y="120"/>
                  </a:lnTo>
                  <a:lnTo>
                    <a:pt x="18" y="120"/>
                  </a:lnTo>
                  <a:close/>
                  <a:moveTo>
                    <a:pt x="16" y="18"/>
                  </a:moveTo>
                  <a:lnTo>
                    <a:pt x="16" y="18"/>
                  </a:lnTo>
                  <a:lnTo>
                    <a:pt x="18" y="14"/>
                  </a:lnTo>
                  <a:lnTo>
                    <a:pt x="22" y="12"/>
                  </a:lnTo>
                  <a:lnTo>
                    <a:pt x="162" y="12"/>
                  </a:lnTo>
                  <a:lnTo>
                    <a:pt x="162" y="12"/>
                  </a:lnTo>
                  <a:lnTo>
                    <a:pt x="166" y="14"/>
                  </a:lnTo>
                  <a:lnTo>
                    <a:pt x="168" y="18"/>
                  </a:lnTo>
                  <a:lnTo>
                    <a:pt x="168" y="102"/>
                  </a:lnTo>
                  <a:lnTo>
                    <a:pt x="168" y="102"/>
                  </a:lnTo>
                  <a:lnTo>
                    <a:pt x="166" y="106"/>
                  </a:lnTo>
                  <a:lnTo>
                    <a:pt x="162" y="106"/>
                  </a:lnTo>
                  <a:lnTo>
                    <a:pt x="22" y="106"/>
                  </a:lnTo>
                  <a:lnTo>
                    <a:pt x="22" y="106"/>
                  </a:lnTo>
                  <a:lnTo>
                    <a:pt x="18" y="106"/>
                  </a:lnTo>
                  <a:lnTo>
                    <a:pt x="16" y="102"/>
                  </a:lnTo>
                  <a:lnTo>
                    <a:pt x="16" y="18"/>
                  </a:lnTo>
                  <a:close/>
                  <a:moveTo>
                    <a:pt x="160" y="132"/>
                  </a:moveTo>
                  <a:lnTo>
                    <a:pt x="24" y="132"/>
                  </a:lnTo>
                  <a:lnTo>
                    <a:pt x="24" y="132"/>
                  </a:lnTo>
                  <a:lnTo>
                    <a:pt x="16" y="132"/>
                  </a:lnTo>
                  <a:lnTo>
                    <a:pt x="8" y="138"/>
                  </a:lnTo>
                  <a:lnTo>
                    <a:pt x="2" y="144"/>
                  </a:lnTo>
                  <a:lnTo>
                    <a:pt x="0" y="152"/>
                  </a:lnTo>
                  <a:lnTo>
                    <a:pt x="0" y="160"/>
                  </a:lnTo>
                  <a:lnTo>
                    <a:pt x="0" y="160"/>
                  </a:lnTo>
                  <a:lnTo>
                    <a:pt x="2" y="168"/>
                  </a:lnTo>
                  <a:lnTo>
                    <a:pt x="8" y="174"/>
                  </a:lnTo>
                  <a:lnTo>
                    <a:pt x="16" y="178"/>
                  </a:lnTo>
                  <a:lnTo>
                    <a:pt x="24" y="180"/>
                  </a:lnTo>
                  <a:lnTo>
                    <a:pt x="160" y="180"/>
                  </a:lnTo>
                  <a:lnTo>
                    <a:pt x="160" y="180"/>
                  </a:lnTo>
                  <a:lnTo>
                    <a:pt x="170" y="178"/>
                  </a:lnTo>
                  <a:lnTo>
                    <a:pt x="178" y="174"/>
                  </a:lnTo>
                  <a:lnTo>
                    <a:pt x="184" y="168"/>
                  </a:lnTo>
                  <a:lnTo>
                    <a:pt x="184" y="160"/>
                  </a:lnTo>
                  <a:lnTo>
                    <a:pt x="184" y="152"/>
                  </a:lnTo>
                  <a:lnTo>
                    <a:pt x="184" y="152"/>
                  </a:lnTo>
                  <a:lnTo>
                    <a:pt x="184" y="144"/>
                  </a:lnTo>
                  <a:lnTo>
                    <a:pt x="178" y="138"/>
                  </a:lnTo>
                  <a:lnTo>
                    <a:pt x="170" y="132"/>
                  </a:lnTo>
                  <a:lnTo>
                    <a:pt x="160" y="132"/>
                  </a:lnTo>
                  <a:lnTo>
                    <a:pt x="160" y="132"/>
                  </a:lnTo>
                  <a:close/>
                  <a:moveTo>
                    <a:pt x="156" y="164"/>
                  </a:moveTo>
                  <a:lnTo>
                    <a:pt x="156" y="164"/>
                  </a:lnTo>
                  <a:lnTo>
                    <a:pt x="152" y="164"/>
                  </a:lnTo>
                  <a:lnTo>
                    <a:pt x="148" y="162"/>
                  </a:lnTo>
                  <a:lnTo>
                    <a:pt x="146" y="158"/>
                  </a:lnTo>
                  <a:lnTo>
                    <a:pt x="146" y="154"/>
                  </a:lnTo>
                  <a:lnTo>
                    <a:pt x="146" y="154"/>
                  </a:lnTo>
                  <a:lnTo>
                    <a:pt x="146" y="152"/>
                  </a:lnTo>
                  <a:lnTo>
                    <a:pt x="148" y="148"/>
                  </a:lnTo>
                  <a:lnTo>
                    <a:pt x="152" y="146"/>
                  </a:lnTo>
                  <a:lnTo>
                    <a:pt x="156" y="144"/>
                  </a:lnTo>
                  <a:lnTo>
                    <a:pt x="156" y="144"/>
                  </a:lnTo>
                  <a:lnTo>
                    <a:pt x="160" y="146"/>
                  </a:lnTo>
                  <a:lnTo>
                    <a:pt x="162" y="148"/>
                  </a:lnTo>
                  <a:lnTo>
                    <a:pt x="164" y="152"/>
                  </a:lnTo>
                  <a:lnTo>
                    <a:pt x="166" y="154"/>
                  </a:lnTo>
                  <a:lnTo>
                    <a:pt x="166" y="154"/>
                  </a:lnTo>
                  <a:lnTo>
                    <a:pt x="164" y="158"/>
                  </a:lnTo>
                  <a:lnTo>
                    <a:pt x="162" y="162"/>
                  </a:lnTo>
                  <a:lnTo>
                    <a:pt x="160" y="164"/>
                  </a:lnTo>
                  <a:lnTo>
                    <a:pt x="156" y="164"/>
                  </a:lnTo>
                  <a:lnTo>
                    <a:pt x="156" y="164"/>
                  </a:lnTo>
                  <a:close/>
                </a:path>
              </a:pathLst>
            </a:custGeom>
            <a:solidFill>
              <a:sysClr val="windowText" lastClr="000000">
                <a:lumMod val="50000"/>
                <a:lumOff val="50000"/>
              </a:sysClr>
            </a:solid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0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12" name="Freeform 68"/>
            <p:cNvSpPr>
              <a:spLocks/>
            </p:cNvSpPr>
            <p:nvPr/>
          </p:nvSpPr>
          <p:spPr bwMode="auto">
            <a:xfrm>
              <a:off x="2435564" y="5493718"/>
              <a:ext cx="69562" cy="36269"/>
            </a:xfrm>
            <a:custGeom>
              <a:avLst/>
              <a:gdLst/>
              <a:ahLst/>
              <a:cxnLst>
                <a:cxn ang="0">
                  <a:pos x="0" y="78"/>
                </a:cxn>
                <a:cxn ang="0">
                  <a:pos x="0" y="78"/>
                </a:cxn>
                <a:cxn ang="0">
                  <a:pos x="0" y="80"/>
                </a:cxn>
                <a:cxn ang="0">
                  <a:pos x="2" y="80"/>
                </a:cxn>
                <a:cxn ang="0">
                  <a:pos x="134" y="80"/>
                </a:cxn>
                <a:cxn ang="0">
                  <a:pos x="134" y="80"/>
                </a:cxn>
                <a:cxn ang="0">
                  <a:pos x="136" y="80"/>
                </a:cxn>
                <a:cxn ang="0">
                  <a:pos x="136" y="78"/>
                </a:cxn>
                <a:cxn ang="0">
                  <a:pos x="136" y="2"/>
                </a:cxn>
                <a:cxn ang="0">
                  <a:pos x="136" y="2"/>
                </a:cxn>
                <a:cxn ang="0">
                  <a:pos x="136" y="0"/>
                </a:cxn>
                <a:cxn ang="0">
                  <a:pos x="134" y="0"/>
                </a:cxn>
                <a:cxn ang="0">
                  <a:pos x="2" y="0"/>
                </a:cxn>
                <a:cxn ang="0">
                  <a:pos x="2" y="0"/>
                </a:cxn>
                <a:cxn ang="0">
                  <a:pos x="0" y="0"/>
                </a:cxn>
                <a:cxn ang="0">
                  <a:pos x="0" y="2"/>
                </a:cxn>
                <a:cxn ang="0">
                  <a:pos x="0" y="78"/>
                </a:cxn>
              </a:cxnLst>
              <a:rect l="0" t="0" r="r" b="b"/>
              <a:pathLst>
                <a:path w="136" h="80">
                  <a:moveTo>
                    <a:pt x="0" y="78"/>
                  </a:moveTo>
                  <a:lnTo>
                    <a:pt x="0" y="78"/>
                  </a:lnTo>
                  <a:lnTo>
                    <a:pt x="0" y="80"/>
                  </a:lnTo>
                  <a:lnTo>
                    <a:pt x="2" y="80"/>
                  </a:lnTo>
                  <a:lnTo>
                    <a:pt x="134" y="80"/>
                  </a:lnTo>
                  <a:lnTo>
                    <a:pt x="134" y="80"/>
                  </a:lnTo>
                  <a:lnTo>
                    <a:pt x="136" y="80"/>
                  </a:lnTo>
                  <a:lnTo>
                    <a:pt x="136" y="78"/>
                  </a:lnTo>
                  <a:lnTo>
                    <a:pt x="136" y="2"/>
                  </a:lnTo>
                  <a:lnTo>
                    <a:pt x="136" y="2"/>
                  </a:lnTo>
                  <a:lnTo>
                    <a:pt x="136" y="0"/>
                  </a:lnTo>
                  <a:lnTo>
                    <a:pt x="134" y="0"/>
                  </a:lnTo>
                  <a:lnTo>
                    <a:pt x="2" y="0"/>
                  </a:lnTo>
                  <a:lnTo>
                    <a:pt x="2" y="0"/>
                  </a:lnTo>
                  <a:lnTo>
                    <a:pt x="0" y="0"/>
                  </a:lnTo>
                  <a:lnTo>
                    <a:pt x="0" y="2"/>
                  </a:lnTo>
                  <a:lnTo>
                    <a:pt x="0" y="78"/>
                  </a:lnTo>
                  <a:close/>
                </a:path>
              </a:pathLst>
            </a:custGeom>
            <a:solidFill>
              <a:sysClr val="windowText" lastClr="000000">
                <a:lumMod val="50000"/>
                <a:lumOff val="50000"/>
              </a:sysClr>
            </a:solid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0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13" name="Freeform 69"/>
            <p:cNvSpPr>
              <a:spLocks noEditPoints="1"/>
            </p:cNvSpPr>
            <p:nvPr/>
          </p:nvSpPr>
          <p:spPr bwMode="auto">
            <a:xfrm>
              <a:off x="2423289" y="5485557"/>
              <a:ext cx="94113" cy="80699"/>
            </a:xfrm>
            <a:custGeom>
              <a:avLst/>
              <a:gdLst/>
              <a:ahLst/>
              <a:cxnLst>
                <a:cxn ang="0">
                  <a:pos x="168" y="120"/>
                </a:cxn>
                <a:cxn ang="0">
                  <a:pos x="172" y="118"/>
                </a:cxn>
                <a:cxn ang="0">
                  <a:pos x="180" y="112"/>
                </a:cxn>
                <a:cxn ang="0">
                  <a:pos x="180" y="12"/>
                </a:cxn>
                <a:cxn ang="0">
                  <a:pos x="180" y="8"/>
                </a:cxn>
                <a:cxn ang="0">
                  <a:pos x="172" y="0"/>
                </a:cxn>
                <a:cxn ang="0">
                  <a:pos x="18" y="0"/>
                </a:cxn>
                <a:cxn ang="0">
                  <a:pos x="12" y="0"/>
                </a:cxn>
                <a:cxn ang="0">
                  <a:pos x="6" y="8"/>
                </a:cxn>
                <a:cxn ang="0">
                  <a:pos x="4" y="106"/>
                </a:cxn>
                <a:cxn ang="0">
                  <a:pos x="6" y="112"/>
                </a:cxn>
                <a:cxn ang="0">
                  <a:pos x="12" y="118"/>
                </a:cxn>
                <a:cxn ang="0">
                  <a:pos x="18" y="120"/>
                </a:cxn>
                <a:cxn ang="0">
                  <a:pos x="16" y="16"/>
                </a:cxn>
                <a:cxn ang="0">
                  <a:pos x="22" y="10"/>
                </a:cxn>
                <a:cxn ang="0">
                  <a:pos x="162" y="10"/>
                </a:cxn>
                <a:cxn ang="0">
                  <a:pos x="168" y="16"/>
                </a:cxn>
                <a:cxn ang="0">
                  <a:pos x="168" y="100"/>
                </a:cxn>
                <a:cxn ang="0">
                  <a:pos x="162" y="106"/>
                </a:cxn>
                <a:cxn ang="0">
                  <a:pos x="22" y="106"/>
                </a:cxn>
                <a:cxn ang="0">
                  <a:pos x="16" y="100"/>
                </a:cxn>
                <a:cxn ang="0">
                  <a:pos x="160" y="130"/>
                </a:cxn>
                <a:cxn ang="0">
                  <a:pos x="24" y="130"/>
                </a:cxn>
                <a:cxn ang="0">
                  <a:pos x="8" y="136"/>
                </a:cxn>
                <a:cxn ang="0">
                  <a:pos x="0" y="150"/>
                </a:cxn>
                <a:cxn ang="0">
                  <a:pos x="0" y="158"/>
                </a:cxn>
                <a:cxn ang="0">
                  <a:pos x="8" y="172"/>
                </a:cxn>
                <a:cxn ang="0">
                  <a:pos x="24" y="178"/>
                </a:cxn>
                <a:cxn ang="0">
                  <a:pos x="160" y="178"/>
                </a:cxn>
                <a:cxn ang="0">
                  <a:pos x="178" y="172"/>
                </a:cxn>
                <a:cxn ang="0">
                  <a:pos x="184" y="158"/>
                </a:cxn>
                <a:cxn ang="0">
                  <a:pos x="184" y="150"/>
                </a:cxn>
                <a:cxn ang="0">
                  <a:pos x="178" y="136"/>
                </a:cxn>
                <a:cxn ang="0">
                  <a:pos x="160" y="130"/>
                </a:cxn>
                <a:cxn ang="0">
                  <a:pos x="156" y="164"/>
                </a:cxn>
                <a:cxn ang="0">
                  <a:pos x="152" y="162"/>
                </a:cxn>
                <a:cxn ang="0">
                  <a:pos x="146" y="158"/>
                </a:cxn>
                <a:cxn ang="0">
                  <a:pos x="146" y="154"/>
                </a:cxn>
                <a:cxn ang="0">
                  <a:pos x="148" y="146"/>
                </a:cxn>
                <a:cxn ang="0">
                  <a:pos x="156" y="144"/>
                </a:cxn>
                <a:cxn ang="0">
                  <a:pos x="158" y="144"/>
                </a:cxn>
                <a:cxn ang="0">
                  <a:pos x="164" y="150"/>
                </a:cxn>
                <a:cxn ang="0">
                  <a:pos x="164" y="154"/>
                </a:cxn>
                <a:cxn ang="0">
                  <a:pos x="162" y="160"/>
                </a:cxn>
                <a:cxn ang="0">
                  <a:pos x="156" y="164"/>
                </a:cxn>
              </a:cxnLst>
              <a:rect l="0" t="0" r="r" b="b"/>
              <a:pathLst>
                <a:path w="184" h="178">
                  <a:moveTo>
                    <a:pt x="18" y="120"/>
                  </a:moveTo>
                  <a:lnTo>
                    <a:pt x="168" y="120"/>
                  </a:lnTo>
                  <a:lnTo>
                    <a:pt x="168" y="120"/>
                  </a:lnTo>
                  <a:lnTo>
                    <a:pt x="172" y="118"/>
                  </a:lnTo>
                  <a:lnTo>
                    <a:pt x="176" y="116"/>
                  </a:lnTo>
                  <a:lnTo>
                    <a:pt x="180" y="112"/>
                  </a:lnTo>
                  <a:lnTo>
                    <a:pt x="180" y="106"/>
                  </a:lnTo>
                  <a:lnTo>
                    <a:pt x="180" y="12"/>
                  </a:lnTo>
                  <a:lnTo>
                    <a:pt x="180" y="12"/>
                  </a:lnTo>
                  <a:lnTo>
                    <a:pt x="180" y="8"/>
                  </a:lnTo>
                  <a:lnTo>
                    <a:pt x="176" y="4"/>
                  </a:lnTo>
                  <a:lnTo>
                    <a:pt x="172" y="0"/>
                  </a:lnTo>
                  <a:lnTo>
                    <a:pt x="168" y="0"/>
                  </a:lnTo>
                  <a:lnTo>
                    <a:pt x="18" y="0"/>
                  </a:lnTo>
                  <a:lnTo>
                    <a:pt x="18" y="0"/>
                  </a:lnTo>
                  <a:lnTo>
                    <a:pt x="12" y="0"/>
                  </a:lnTo>
                  <a:lnTo>
                    <a:pt x="8" y="4"/>
                  </a:lnTo>
                  <a:lnTo>
                    <a:pt x="6" y="8"/>
                  </a:lnTo>
                  <a:lnTo>
                    <a:pt x="4" y="12"/>
                  </a:lnTo>
                  <a:lnTo>
                    <a:pt x="4" y="106"/>
                  </a:lnTo>
                  <a:lnTo>
                    <a:pt x="4" y="106"/>
                  </a:lnTo>
                  <a:lnTo>
                    <a:pt x="6" y="112"/>
                  </a:lnTo>
                  <a:lnTo>
                    <a:pt x="8" y="116"/>
                  </a:lnTo>
                  <a:lnTo>
                    <a:pt x="12" y="118"/>
                  </a:lnTo>
                  <a:lnTo>
                    <a:pt x="18" y="120"/>
                  </a:lnTo>
                  <a:lnTo>
                    <a:pt x="18" y="120"/>
                  </a:lnTo>
                  <a:close/>
                  <a:moveTo>
                    <a:pt x="16" y="16"/>
                  </a:moveTo>
                  <a:lnTo>
                    <a:pt x="16" y="16"/>
                  </a:lnTo>
                  <a:lnTo>
                    <a:pt x="18" y="12"/>
                  </a:lnTo>
                  <a:lnTo>
                    <a:pt x="22" y="10"/>
                  </a:lnTo>
                  <a:lnTo>
                    <a:pt x="162" y="10"/>
                  </a:lnTo>
                  <a:lnTo>
                    <a:pt x="162" y="10"/>
                  </a:lnTo>
                  <a:lnTo>
                    <a:pt x="166" y="12"/>
                  </a:lnTo>
                  <a:lnTo>
                    <a:pt x="168" y="16"/>
                  </a:lnTo>
                  <a:lnTo>
                    <a:pt x="168" y="100"/>
                  </a:lnTo>
                  <a:lnTo>
                    <a:pt x="168" y="100"/>
                  </a:lnTo>
                  <a:lnTo>
                    <a:pt x="166" y="104"/>
                  </a:lnTo>
                  <a:lnTo>
                    <a:pt x="162" y="106"/>
                  </a:lnTo>
                  <a:lnTo>
                    <a:pt x="22" y="106"/>
                  </a:lnTo>
                  <a:lnTo>
                    <a:pt x="22" y="106"/>
                  </a:lnTo>
                  <a:lnTo>
                    <a:pt x="18" y="104"/>
                  </a:lnTo>
                  <a:lnTo>
                    <a:pt x="16" y="100"/>
                  </a:lnTo>
                  <a:lnTo>
                    <a:pt x="16" y="16"/>
                  </a:lnTo>
                  <a:close/>
                  <a:moveTo>
                    <a:pt x="160" y="130"/>
                  </a:moveTo>
                  <a:lnTo>
                    <a:pt x="24" y="130"/>
                  </a:lnTo>
                  <a:lnTo>
                    <a:pt x="24" y="130"/>
                  </a:lnTo>
                  <a:lnTo>
                    <a:pt x="16" y="132"/>
                  </a:lnTo>
                  <a:lnTo>
                    <a:pt x="8" y="136"/>
                  </a:lnTo>
                  <a:lnTo>
                    <a:pt x="2" y="142"/>
                  </a:lnTo>
                  <a:lnTo>
                    <a:pt x="0" y="150"/>
                  </a:lnTo>
                  <a:lnTo>
                    <a:pt x="0" y="158"/>
                  </a:lnTo>
                  <a:lnTo>
                    <a:pt x="0" y="158"/>
                  </a:lnTo>
                  <a:lnTo>
                    <a:pt x="2" y="166"/>
                  </a:lnTo>
                  <a:lnTo>
                    <a:pt x="8" y="172"/>
                  </a:lnTo>
                  <a:lnTo>
                    <a:pt x="16" y="176"/>
                  </a:lnTo>
                  <a:lnTo>
                    <a:pt x="24" y="178"/>
                  </a:lnTo>
                  <a:lnTo>
                    <a:pt x="160" y="178"/>
                  </a:lnTo>
                  <a:lnTo>
                    <a:pt x="160" y="178"/>
                  </a:lnTo>
                  <a:lnTo>
                    <a:pt x="170" y="176"/>
                  </a:lnTo>
                  <a:lnTo>
                    <a:pt x="178" y="172"/>
                  </a:lnTo>
                  <a:lnTo>
                    <a:pt x="182" y="166"/>
                  </a:lnTo>
                  <a:lnTo>
                    <a:pt x="184" y="158"/>
                  </a:lnTo>
                  <a:lnTo>
                    <a:pt x="184" y="150"/>
                  </a:lnTo>
                  <a:lnTo>
                    <a:pt x="184" y="150"/>
                  </a:lnTo>
                  <a:lnTo>
                    <a:pt x="182" y="142"/>
                  </a:lnTo>
                  <a:lnTo>
                    <a:pt x="178" y="136"/>
                  </a:lnTo>
                  <a:lnTo>
                    <a:pt x="170" y="132"/>
                  </a:lnTo>
                  <a:lnTo>
                    <a:pt x="160" y="130"/>
                  </a:lnTo>
                  <a:lnTo>
                    <a:pt x="160" y="130"/>
                  </a:lnTo>
                  <a:close/>
                  <a:moveTo>
                    <a:pt x="156" y="164"/>
                  </a:moveTo>
                  <a:lnTo>
                    <a:pt x="156" y="164"/>
                  </a:lnTo>
                  <a:lnTo>
                    <a:pt x="152" y="162"/>
                  </a:lnTo>
                  <a:lnTo>
                    <a:pt x="148" y="160"/>
                  </a:lnTo>
                  <a:lnTo>
                    <a:pt x="146" y="158"/>
                  </a:lnTo>
                  <a:lnTo>
                    <a:pt x="146" y="154"/>
                  </a:lnTo>
                  <a:lnTo>
                    <a:pt x="146" y="154"/>
                  </a:lnTo>
                  <a:lnTo>
                    <a:pt x="146" y="150"/>
                  </a:lnTo>
                  <a:lnTo>
                    <a:pt x="148" y="146"/>
                  </a:lnTo>
                  <a:lnTo>
                    <a:pt x="152" y="144"/>
                  </a:lnTo>
                  <a:lnTo>
                    <a:pt x="156" y="144"/>
                  </a:lnTo>
                  <a:lnTo>
                    <a:pt x="156" y="144"/>
                  </a:lnTo>
                  <a:lnTo>
                    <a:pt x="158" y="144"/>
                  </a:lnTo>
                  <a:lnTo>
                    <a:pt x="162" y="146"/>
                  </a:lnTo>
                  <a:lnTo>
                    <a:pt x="164" y="150"/>
                  </a:lnTo>
                  <a:lnTo>
                    <a:pt x="164" y="154"/>
                  </a:lnTo>
                  <a:lnTo>
                    <a:pt x="164" y="154"/>
                  </a:lnTo>
                  <a:lnTo>
                    <a:pt x="164" y="158"/>
                  </a:lnTo>
                  <a:lnTo>
                    <a:pt x="162" y="160"/>
                  </a:lnTo>
                  <a:lnTo>
                    <a:pt x="158" y="162"/>
                  </a:lnTo>
                  <a:lnTo>
                    <a:pt x="156" y="164"/>
                  </a:lnTo>
                  <a:lnTo>
                    <a:pt x="156" y="164"/>
                  </a:lnTo>
                  <a:close/>
                </a:path>
              </a:pathLst>
            </a:custGeom>
            <a:solidFill>
              <a:sysClr val="windowText" lastClr="000000">
                <a:lumMod val="50000"/>
                <a:lumOff val="50000"/>
              </a:sysClr>
            </a:solid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0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14" name="Freeform 67"/>
            <p:cNvSpPr>
              <a:spLocks noEditPoints="1"/>
            </p:cNvSpPr>
            <p:nvPr/>
          </p:nvSpPr>
          <p:spPr bwMode="auto">
            <a:xfrm>
              <a:off x="2423288" y="5434120"/>
              <a:ext cx="69562" cy="60751"/>
            </a:xfrm>
            <a:custGeom>
              <a:avLst/>
              <a:gdLst/>
              <a:ahLst/>
              <a:cxnLst>
                <a:cxn ang="0">
                  <a:pos x="122" y="106"/>
                </a:cxn>
                <a:cxn ang="0">
                  <a:pos x="112" y="110"/>
                </a:cxn>
                <a:cxn ang="0">
                  <a:pos x="108" y="120"/>
                </a:cxn>
                <a:cxn ang="0">
                  <a:pos x="108" y="126"/>
                </a:cxn>
                <a:cxn ang="0">
                  <a:pos x="116" y="134"/>
                </a:cxn>
                <a:cxn ang="0">
                  <a:pos x="122" y="134"/>
                </a:cxn>
                <a:cxn ang="0">
                  <a:pos x="132" y="130"/>
                </a:cxn>
                <a:cxn ang="0">
                  <a:pos x="136" y="120"/>
                </a:cxn>
                <a:cxn ang="0">
                  <a:pos x="136" y="114"/>
                </a:cxn>
                <a:cxn ang="0">
                  <a:pos x="128" y="106"/>
                </a:cxn>
                <a:cxn ang="0">
                  <a:pos x="122" y="106"/>
                </a:cxn>
                <a:cxn ang="0">
                  <a:pos x="68" y="106"/>
                </a:cxn>
                <a:cxn ang="0">
                  <a:pos x="58" y="110"/>
                </a:cxn>
                <a:cxn ang="0">
                  <a:pos x="54" y="120"/>
                </a:cxn>
                <a:cxn ang="0">
                  <a:pos x="54" y="126"/>
                </a:cxn>
                <a:cxn ang="0">
                  <a:pos x="62" y="134"/>
                </a:cxn>
                <a:cxn ang="0">
                  <a:pos x="68" y="134"/>
                </a:cxn>
                <a:cxn ang="0">
                  <a:pos x="78" y="130"/>
                </a:cxn>
                <a:cxn ang="0">
                  <a:pos x="82" y="120"/>
                </a:cxn>
                <a:cxn ang="0">
                  <a:pos x="82" y="114"/>
                </a:cxn>
                <a:cxn ang="0">
                  <a:pos x="74" y="106"/>
                </a:cxn>
                <a:cxn ang="0">
                  <a:pos x="68" y="106"/>
                </a:cxn>
                <a:cxn ang="0">
                  <a:pos x="14" y="106"/>
                </a:cxn>
                <a:cxn ang="0">
                  <a:pos x="4" y="110"/>
                </a:cxn>
                <a:cxn ang="0">
                  <a:pos x="0" y="120"/>
                </a:cxn>
                <a:cxn ang="0">
                  <a:pos x="2" y="126"/>
                </a:cxn>
                <a:cxn ang="0">
                  <a:pos x="10" y="134"/>
                </a:cxn>
                <a:cxn ang="0">
                  <a:pos x="14" y="134"/>
                </a:cxn>
                <a:cxn ang="0">
                  <a:pos x="26" y="130"/>
                </a:cxn>
                <a:cxn ang="0">
                  <a:pos x="30" y="120"/>
                </a:cxn>
                <a:cxn ang="0">
                  <a:pos x="28" y="114"/>
                </a:cxn>
                <a:cxn ang="0">
                  <a:pos x="20" y="106"/>
                </a:cxn>
                <a:cxn ang="0">
                  <a:pos x="14" y="106"/>
                </a:cxn>
                <a:cxn ang="0">
                  <a:pos x="14" y="30"/>
                </a:cxn>
                <a:cxn ang="0">
                  <a:pos x="26" y="26"/>
                </a:cxn>
                <a:cxn ang="0">
                  <a:pos x="30" y="14"/>
                </a:cxn>
                <a:cxn ang="0">
                  <a:pos x="28" y="10"/>
                </a:cxn>
                <a:cxn ang="0">
                  <a:pos x="20" y="2"/>
                </a:cxn>
                <a:cxn ang="0">
                  <a:pos x="14" y="0"/>
                </a:cxn>
                <a:cxn ang="0">
                  <a:pos x="4" y="4"/>
                </a:cxn>
                <a:cxn ang="0">
                  <a:pos x="0" y="14"/>
                </a:cxn>
                <a:cxn ang="0">
                  <a:pos x="2" y="20"/>
                </a:cxn>
                <a:cxn ang="0">
                  <a:pos x="10" y="28"/>
                </a:cxn>
                <a:cxn ang="0">
                  <a:pos x="14" y="30"/>
                </a:cxn>
                <a:cxn ang="0">
                  <a:pos x="14" y="82"/>
                </a:cxn>
                <a:cxn ang="0">
                  <a:pos x="26" y="78"/>
                </a:cxn>
                <a:cxn ang="0">
                  <a:pos x="30" y="68"/>
                </a:cxn>
                <a:cxn ang="0">
                  <a:pos x="28" y="62"/>
                </a:cxn>
                <a:cxn ang="0">
                  <a:pos x="20" y="54"/>
                </a:cxn>
                <a:cxn ang="0">
                  <a:pos x="14" y="54"/>
                </a:cxn>
                <a:cxn ang="0">
                  <a:pos x="4" y="58"/>
                </a:cxn>
                <a:cxn ang="0">
                  <a:pos x="0" y="68"/>
                </a:cxn>
                <a:cxn ang="0">
                  <a:pos x="2" y="74"/>
                </a:cxn>
                <a:cxn ang="0">
                  <a:pos x="10" y="82"/>
                </a:cxn>
                <a:cxn ang="0">
                  <a:pos x="14" y="82"/>
                </a:cxn>
              </a:cxnLst>
              <a:rect l="0" t="0" r="r" b="b"/>
              <a:pathLst>
                <a:path w="136" h="134">
                  <a:moveTo>
                    <a:pt x="122" y="106"/>
                  </a:moveTo>
                  <a:lnTo>
                    <a:pt x="122" y="106"/>
                  </a:lnTo>
                  <a:lnTo>
                    <a:pt x="116" y="106"/>
                  </a:lnTo>
                  <a:lnTo>
                    <a:pt x="112" y="110"/>
                  </a:lnTo>
                  <a:lnTo>
                    <a:pt x="108" y="114"/>
                  </a:lnTo>
                  <a:lnTo>
                    <a:pt x="108" y="120"/>
                  </a:lnTo>
                  <a:lnTo>
                    <a:pt x="108" y="120"/>
                  </a:lnTo>
                  <a:lnTo>
                    <a:pt x="108" y="126"/>
                  </a:lnTo>
                  <a:lnTo>
                    <a:pt x="112" y="130"/>
                  </a:lnTo>
                  <a:lnTo>
                    <a:pt x="116" y="134"/>
                  </a:lnTo>
                  <a:lnTo>
                    <a:pt x="122" y="134"/>
                  </a:lnTo>
                  <a:lnTo>
                    <a:pt x="122" y="134"/>
                  </a:lnTo>
                  <a:lnTo>
                    <a:pt x="128" y="134"/>
                  </a:lnTo>
                  <a:lnTo>
                    <a:pt x="132" y="130"/>
                  </a:lnTo>
                  <a:lnTo>
                    <a:pt x="136" y="126"/>
                  </a:lnTo>
                  <a:lnTo>
                    <a:pt x="136" y="120"/>
                  </a:lnTo>
                  <a:lnTo>
                    <a:pt x="136" y="120"/>
                  </a:lnTo>
                  <a:lnTo>
                    <a:pt x="136" y="114"/>
                  </a:lnTo>
                  <a:lnTo>
                    <a:pt x="132" y="110"/>
                  </a:lnTo>
                  <a:lnTo>
                    <a:pt x="128" y="106"/>
                  </a:lnTo>
                  <a:lnTo>
                    <a:pt x="122" y="106"/>
                  </a:lnTo>
                  <a:lnTo>
                    <a:pt x="122" y="106"/>
                  </a:lnTo>
                  <a:close/>
                  <a:moveTo>
                    <a:pt x="68" y="106"/>
                  </a:moveTo>
                  <a:lnTo>
                    <a:pt x="68" y="106"/>
                  </a:lnTo>
                  <a:lnTo>
                    <a:pt x="62" y="106"/>
                  </a:lnTo>
                  <a:lnTo>
                    <a:pt x="58" y="110"/>
                  </a:lnTo>
                  <a:lnTo>
                    <a:pt x="54" y="114"/>
                  </a:lnTo>
                  <a:lnTo>
                    <a:pt x="54" y="120"/>
                  </a:lnTo>
                  <a:lnTo>
                    <a:pt x="54" y="120"/>
                  </a:lnTo>
                  <a:lnTo>
                    <a:pt x="54" y="126"/>
                  </a:lnTo>
                  <a:lnTo>
                    <a:pt x="58" y="130"/>
                  </a:lnTo>
                  <a:lnTo>
                    <a:pt x="62" y="134"/>
                  </a:lnTo>
                  <a:lnTo>
                    <a:pt x="68" y="134"/>
                  </a:lnTo>
                  <a:lnTo>
                    <a:pt x="68" y="134"/>
                  </a:lnTo>
                  <a:lnTo>
                    <a:pt x="74" y="134"/>
                  </a:lnTo>
                  <a:lnTo>
                    <a:pt x="78" y="130"/>
                  </a:lnTo>
                  <a:lnTo>
                    <a:pt x="82" y="126"/>
                  </a:lnTo>
                  <a:lnTo>
                    <a:pt x="82" y="120"/>
                  </a:lnTo>
                  <a:lnTo>
                    <a:pt x="82" y="120"/>
                  </a:lnTo>
                  <a:lnTo>
                    <a:pt x="82" y="114"/>
                  </a:lnTo>
                  <a:lnTo>
                    <a:pt x="78" y="110"/>
                  </a:lnTo>
                  <a:lnTo>
                    <a:pt x="74" y="106"/>
                  </a:lnTo>
                  <a:lnTo>
                    <a:pt x="68" y="106"/>
                  </a:lnTo>
                  <a:lnTo>
                    <a:pt x="68" y="106"/>
                  </a:lnTo>
                  <a:close/>
                  <a:moveTo>
                    <a:pt x="14" y="106"/>
                  </a:moveTo>
                  <a:lnTo>
                    <a:pt x="14" y="106"/>
                  </a:lnTo>
                  <a:lnTo>
                    <a:pt x="10" y="106"/>
                  </a:lnTo>
                  <a:lnTo>
                    <a:pt x="4" y="110"/>
                  </a:lnTo>
                  <a:lnTo>
                    <a:pt x="2" y="114"/>
                  </a:lnTo>
                  <a:lnTo>
                    <a:pt x="0" y="120"/>
                  </a:lnTo>
                  <a:lnTo>
                    <a:pt x="0" y="120"/>
                  </a:lnTo>
                  <a:lnTo>
                    <a:pt x="2" y="126"/>
                  </a:lnTo>
                  <a:lnTo>
                    <a:pt x="4" y="130"/>
                  </a:lnTo>
                  <a:lnTo>
                    <a:pt x="10" y="134"/>
                  </a:lnTo>
                  <a:lnTo>
                    <a:pt x="14" y="134"/>
                  </a:lnTo>
                  <a:lnTo>
                    <a:pt x="14" y="134"/>
                  </a:lnTo>
                  <a:lnTo>
                    <a:pt x="20" y="134"/>
                  </a:lnTo>
                  <a:lnTo>
                    <a:pt x="26" y="130"/>
                  </a:lnTo>
                  <a:lnTo>
                    <a:pt x="28" y="126"/>
                  </a:lnTo>
                  <a:lnTo>
                    <a:pt x="30" y="120"/>
                  </a:lnTo>
                  <a:lnTo>
                    <a:pt x="30" y="120"/>
                  </a:lnTo>
                  <a:lnTo>
                    <a:pt x="28" y="114"/>
                  </a:lnTo>
                  <a:lnTo>
                    <a:pt x="26" y="110"/>
                  </a:lnTo>
                  <a:lnTo>
                    <a:pt x="20" y="106"/>
                  </a:lnTo>
                  <a:lnTo>
                    <a:pt x="14" y="106"/>
                  </a:lnTo>
                  <a:lnTo>
                    <a:pt x="14" y="106"/>
                  </a:lnTo>
                  <a:close/>
                  <a:moveTo>
                    <a:pt x="14" y="30"/>
                  </a:moveTo>
                  <a:lnTo>
                    <a:pt x="14" y="30"/>
                  </a:lnTo>
                  <a:lnTo>
                    <a:pt x="20" y="28"/>
                  </a:lnTo>
                  <a:lnTo>
                    <a:pt x="26" y="26"/>
                  </a:lnTo>
                  <a:lnTo>
                    <a:pt x="28" y="20"/>
                  </a:lnTo>
                  <a:lnTo>
                    <a:pt x="30" y="14"/>
                  </a:lnTo>
                  <a:lnTo>
                    <a:pt x="30" y="14"/>
                  </a:lnTo>
                  <a:lnTo>
                    <a:pt x="28" y="10"/>
                  </a:lnTo>
                  <a:lnTo>
                    <a:pt x="26" y="4"/>
                  </a:lnTo>
                  <a:lnTo>
                    <a:pt x="20" y="2"/>
                  </a:lnTo>
                  <a:lnTo>
                    <a:pt x="14" y="0"/>
                  </a:lnTo>
                  <a:lnTo>
                    <a:pt x="14" y="0"/>
                  </a:lnTo>
                  <a:lnTo>
                    <a:pt x="10" y="2"/>
                  </a:lnTo>
                  <a:lnTo>
                    <a:pt x="4" y="4"/>
                  </a:lnTo>
                  <a:lnTo>
                    <a:pt x="2" y="10"/>
                  </a:lnTo>
                  <a:lnTo>
                    <a:pt x="0" y="14"/>
                  </a:lnTo>
                  <a:lnTo>
                    <a:pt x="0" y="14"/>
                  </a:lnTo>
                  <a:lnTo>
                    <a:pt x="2" y="20"/>
                  </a:lnTo>
                  <a:lnTo>
                    <a:pt x="4" y="26"/>
                  </a:lnTo>
                  <a:lnTo>
                    <a:pt x="10" y="28"/>
                  </a:lnTo>
                  <a:lnTo>
                    <a:pt x="14" y="30"/>
                  </a:lnTo>
                  <a:lnTo>
                    <a:pt x="14" y="30"/>
                  </a:lnTo>
                  <a:close/>
                  <a:moveTo>
                    <a:pt x="14" y="82"/>
                  </a:moveTo>
                  <a:lnTo>
                    <a:pt x="14" y="82"/>
                  </a:lnTo>
                  <a:lnTo>
                    <a:pt x="20" y="82"/>
                  </a:lnTo>
                  <a:lnTo>
                    <a:pt x="26" y="78"/>
                  </a:lnTo>
                  <a:lnTo>
                    <a:pt x="28" y="74"/>
                  </a:lnTo>
                  <a:lnTo>
                    <a:pt x="30" y="68"/>
                  </a:lnTo>
                  <a:lnTo>
                    <a:pt x="30" y="68"/>
                  </a:lnTo>
                  <a:lnTo>
                    <a:pt x="28" y="62"/>
                  </a:lnTo>
                  <a:lnTo>
                    <a:pt x="26" y="58"/>
                  </a:lnTo>
                  <a:lnTo>
                    <a:pt x="20" y="54"/>
                  </a:lnTo>
                  <a:lnTo>
                    <a:pt x="14" y="54"/>
                  </a:lnTo>
                  <a:lnTo>
                    <a:pt x="14" y="54"/>
                  </a:lnTo>
                  <a:lnTo>
                    <a:pt x="10" y="54"/>
                  </a:lnTo>
                  <a:lnTo>
                    <a:pt x="4" y="58"/>
                  </a:lnTo>
                  <a:lnTo>
                    <a:pt x="2" y="62"/>
                  </a:lnTo>
                  <a:lnTo>
                    <a:pt x="0" y="68"/>
                  </a:lnTo>
                  <a:lnTo>
                    <a:pt x="0" y="68"/>
                  </a:lnTo>
                  <a:lnTo>
                    <a:pt x="2" y="74"/>
                  </a:lnTo>
                  <a:lnTo>
                    <a:pt x="4" y="78"/>
                  </a:lnTo>
                  <a:lnTo>
                    <a:pt x="10" y="82"/>
                  </a:lnTo>
                  <a:lnTo>
                    <a:pt x="14" y="82"/>
                  </a:lnTo>
                  <a:lnTo>
                    <a:pt x="14" y="82"/>
                  </a:lnTo>
                  <a:close/>
                </a:path>
              </a:pathLst>
            </a:custGeom>
            <a:solidFill>
              <a:sysClr val="windowText" lastClr="000000">
                <a:lumMod val="50000"/>
                <a:lumOff val="50000"/>
              </a:sysClr>
            </a:solid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0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15" name="Freeform 65"/>
            <p:cNvSpPr>
              <a:spLocks/>
            </p:cNvSpPr>
            <p:nvPr/>
          </p:nvSpPr>
          <p:spPr bwMode="auto">
            <a:xfrm>
              <a:off x="2084264" y="5492811"/>
              <a:ext cx="70585" cy="37176"/>
            </a:xfrm>
            <a:custGeom>
              <a:avLst/>
              <a:gdLst/>
              <a:ahLst/>
              <a:cxnLst>
                <a:cxn ang="0">
                  <a:pos x="0" y="78"/>
                </a:cxn>
                <a:cxn ang="0">
                  <a:pos x="0" y="78"/>
                </a:cxn>
                <a:cxn ang="0">
                  <a:pos x="0" y="82"/>
                </a:cxn>
                <a:cxn ang="0">
                  <a:pos x="2" y="82"/>
                </a:cxn>
                <a:cxn ang="0">
                  <a:pos x="134" y="82"/>
                </a:cxn>
                <a:cxn ang="0">
                  <a:pos x="134" y="82"/>
                </a:cxn>
                <a:cxn ang="0">
                  <a:pos x="136" y="82"/>
                </a:cxn>
                <a:cxn ang="0">
                  <a:pos x="138" y="78"/>
                </a:cxn>
                <a:cxn ang="0">
                  <a:pos x="138" y="4"/>
                </a:cxn>
                <a:cxn ang="0">
                  <a:pos x="138" y="4"/>
                </a:cxn>
                <a:cxn ang="0">
                  <a:pos x="136" y="2"/>
                </a:cxn>
                <a:cxn ang="0">
                  <a:pos x="134" y="0"/>
                </a:cxn>
                <a:cxn ang="0">
                  <a:pos x="2" y="0"/>
                </a:cxn>
                <a:cxn ang="0">
                  <a:pos x="2" y="0"/>
                </a:cxn>
                <a:cxn ang="0">
                  <a:pos x="0" y="2"/>
                </a:cxn>
                <a:cxn ang="0">
                  <a:pos x="0" y="4"/>
                </a:cxn>
                <a:cxn ang="0">
                  <a:pos x="0" y="78"/>
                </a:cxn>
              </a:cxnLst>
              <a:rect l="0" t="0" r="r" b="b"/>
              <a:pathLst>
                <a:path w="138" h="82">
                  <a:moveTo>
                    <a:pt x="0" y="78"/>
                  </a:moveTo>
                  <a:lnTo>
                    <a:pt x="0" y="78"/>
                  </a:lnTo>
                  <a:lnTo>
                    <a:pt x="0" y="82"/>
                  </a:lnTo>
                  <a:lnTo>
                    <a:pt x="2" y="82"/>
                  </a:lnTo>
                  <a:lnTo>
                    <a:pt x="134" y="82"/>
                  </a:lnTo>
                  <a:lnTo>
                    <a:pt x="134" y="82"/>
                  </a:lnTo>
                  <a:lnTo>
                    <a:pt x="136" y="82"/>
                  </a:lnTo>
                  <a:lnTo>
                    <a:pt x="138" y="78"/>
                  </a:lnTo>
                  <a:lnTo>
                    <a:pt x="138" y="4"/>
                  </a:lnTo>
                  <a:lnTo>
                    <a:pt x="138" y="4"/>
                  </a:lnTo>
                  <a:lnTo>
                    <a:pt x="136" y="2"/>
                  </a:lnTo>
                  <a:lnTo>
                    <a:pt x="134" y="0"/>
                  </a:lnTo>
                  <a:lnTo>
                    <a:pt x="2" y="0"/>
                  </a:lnTo>
                  <a:lnTo>
                    <a:pt x="2" y="0"/>
                  </a:lnTo>
                  <a:lnTo>
                    <a:pt x="0" y="2"/>
                  </a:lnTo>
                  <a:lnTo>
                    <a:pt x="0" y="4"/>
                  </a:lnTo>
                  <a:lnTo>
                    <a:pt x="0" y="78"/>
                  </a:lnTo>
                  <a:close/>
                </a:path>
              </a:pathLst>
            </a:custGeom>
            <a:solidFill>
              <a:sysClr val="windowText" lastClr="000000">
                <a:lumMod val="50000"/>
                <a:lumOff val="50000"/>
              </a:sysClr>
            </a:solid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0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476" name="椭圆 475"/>
          <p:cNvSpPr/>
          <p:nvPr/>
        </p:nvSpPr>
        <p:spPr bwMode="auto">
          <a:xfrm>
            <a:off x="2853965" y="5647638"/>
            <a:ext cx="27651" cy="38174"/>
          </a:xfrm>
          <a:prstGeom prst="ellipse">
            <a:avLst/>
          </a:prstGeom>
          <a:solidFill>
            <a:sysClr val="windowText" lastClr="000000">
              <a:lumMod val="50000"/>
              <a:lumOff val="50000"/>
            </a:sysClr>
          </a:solidFill>
          <a:ln>
            <a:noFill/>
          </a:ln>
          <a:effectLst/>
        </p:spPr>
        <p:txBody>
          <a:bodyPr vert="horz" wrap="square" lIns="121901" tIns="60951" rIns="121901" bIns="60951" numCol="1" rtlCol="0" anchor="t" anchorCtr="0" compatLnSpc="1">
            <a:prstTxWarp prst="textNoShape">
              <a:avLst/>
            </a:prstTxWarp>
          </a:bodyPr>
          <a:lstStyle/>
          <a:p>
            <a:pPr defTabSz="1219149" fontAlgn="ctr">
              <a:defRPr/>
            </a:pPr>
            <a:endParaRPr lang="en-US" altLang="zh-CN" sz="10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477" name="组合 208"/>
          <p:cNvGrpSpPr/>
          <p:nvPr/>
        </p:nvGrpSpPr>
        <p:grpSpPr>
          <a:xfrm>
            <a:off x="3385025" y="5656287"/>
            <a:ext cx="133289" cy="226415"/>
            <a:chOff x="-5919788" y="1187814"/>
            <a:chExt cx="689824" cy="754749"/>
          </a:xfrm>
          <a:solidFill>
            <a:sysClr val="windowText" lastClr="000000">
              <a:lumMod val="50000"/>
              <a:lumOff val="50000"/>
            </a:sysClr>
          </a:solidFill>
        </p:grpSpPr>
        <p:sp>
          <p:nvSpPr>
            <p:cNvPr id="699" name="Freeform 100"/>
            <p:cNvSpPr>
              <a:spLocks noEditPoints="1"/>
            </p:cNvSpPr>
            <p:nvPr/>
          </p:nvSpPr>
          <p:spPr bwMode="auto">
            <a:xfrm>
              <a:off x="-5862979" y="1187814"/>
              <a:ext cx="584321" cy="568090"/>
            </a:xfrm>
            <a:custGeom>
              <a:avLst/>
              <a:gdLst/>
              <a:ahLst/>
              <a:cxnLst>
                <a:cxn ang="0">
                  <a:pos x="260" y="192"/>
                </a:cxn>
                <a:cxn ang="0">
                  <a:pos x="268" y="190"/>
                </a:cxn>
                <a:cxn ang="0">
                  <a:pos x="278" y="180"/>
                </a:cxn>
                <a:cxn ang="0">
                  <a:pos x="280" y="22"/>
                </a:cxn>
                <a:cxn ang="0">
                  <a:pos x="278" y="12"/>
                </a:cxn>
                <a:cxn ang="0">
                  <a:pos x="268" y="2"/>
                </a:cxn>
                <a:cxn ang="0">
                  <a:pos x="28" y="0"/>
                </a:cxn>
                <a:cxn ang="0">
                  <a:pos x="20" y="2"/>
                </a:cxn>
                <a:cxn ang="0">
                  <a:pos x="8" y="12"/>
                </a:cxn>
                <a:cxn ang="0">
                  <a:pos x="8" y="172"/>
                </a:cxn>
                <a:cxn ang="0">
                  <a:pos x="8" y="180"/>
                </a:cxn>
                <a:cxn ang="0">
                  <a:pos x="20" y="190"/>
                </a:cxn>
                <a:cxn ang="0">
                  <a:pos x="28" y="192"/>
                </a:cxn>
                <a:cxn ang="0">
                  <a:pos x="22" y="26"/>
                </a:cxn>
                <a:cxn ang="0">
                  <a:pos x="26" y="18"/>
                </a:cxn>
                <a:cxn ang="0">
                  <a:pos x="32" y="16"/>
                </a:cxn>
                <a:cxn ang="0">
                  <a:pos x="256" y="16"/>
                </a:cxn>
                <a:cxn ang="0">
                  <a:pos x="262" y="18"/>
                </a:cxn>
                <a:cxn ang="0">
                  <a:pos x="264" y="26"/>
                </a:cxn>
                <a:cxn ang="0">
                  <a:pos x="264" y="166"/>
                </a:cxn>
                <a:cxn ang="0">
                  <a:pos x="262" y="172"/>
                </a:cxn>
                <a:cxn ang="0">
                  <a:pos x="256" y="174"/>
                </a:cxn>
                <a:cxn ang="0">
                  <a:pos x="32" y="174"/>
                </a:cxn>
                <a:cxn ang="0">
                  <a:pos x="26" y="172"/>
                </a:cxn>
                <a:cxn ang="0">
                  <a:pos x="22" y="166"/>
                </a:cxn>
                <a:cxn ang="0">
                  <a:pos x="250" y="208"/>
                </a:cxn>
                <a:cxn ang="0">
                  <a:pos x="38" y="208"/>
                </a:cxn>
                <a:cxn ang="0">
                  <a:pos x="22" y="210"/>
                </a:cxn>
                <a:cxn ang="0">
                  <a:pos x="10" y="216"/>
                </a:cxn>
                <a:cxn ang="0">
                  <a:pos x="2" y="226"/>
                </a:cxn>
                <a:cxn ang="0">
                  <a:pos x="0" y="238"/>
                </a:cxn>
                <a:cxn ang="0">
                  <a:pos x="0" y="250"/>
                </a:cxn>
                <a:cxn ang="0">
                  <a:pos x="2" y="262"/>
                </a:cxn>
                <a:cxn ang="0">
                  <a:pos x="10" y="272"/>
                </a:cxn>
                <a:cxn ang="0">
                  <a:pos x="22" y="278"/>
                </a:cxn>
                <a:cxn ang="0">
                  <a:pos x="38" y="280"/>
                </a:cxn>
                <a:cxn ang="0">
                  <a:pos x="250" y="280"/>
                </a:cxn>
                <a:cxn ang="0">
                  <a:pos x="266" y="278"/>
                </a:cxn>
                <a:cxn ang="0">
                  <a:pos x="278" y="272"/>
                </a:cxn>
                <a:cxn ang="0">
                  <a:pos x="286" y="262"/>
                </a:cxn>
                <a:cxn ang="0">
                  <a:pos x="288" y="250"/>
                </a:cxn>
                <a:cxn ang="0">
                  <a:pos x="288" y="238"/>
                </a:cxn>
                <a:cxn ang="0">
                  <a:pos x="286" y="226"/>
                </a:cxn>
                <a:cxn ang="0">
                  <a:pos x="278" y="216"/>
                </a:cxn>
                <a:cxn ang="0">
                  <a:pos x="266" y="210"/>
                </a:cxn>
                <a:cxn ang="0">
                  <a:pos x="250" y="208"/>
                </a:cxn>
                <a:cxn ang="0">
                  <a:pos x="248" y="258"/>
                </a:cxn>
                <a:cxn ang="0">
                  <a:pos x="242" y="256"/>
                </a:cxn>
                <a:cxn ang="0">
                  <a:pos x="234" y="248"/>
                </a:cxn>
                <a:cxn ang="0">
                  <a:pos x="234" y="244"/>
                </a:cxn>
                <a:cxn ang="0">
                  <a:pos x="238" y="234"/>
                </a:cxn>
                <a:cxn ang="0">
                  <a:pos x="248" y="230"/>
                </a:cxn>
                <a:cxn ang="0">
                  <a:pos x="252" y="230"/>
                </a:cxn>
                <a:cxn ang="0">
                  <a:pos x="260" y="238"/>
                </a:cxn>
                <a:cxn ang="0">
                  <a:pos x="262" y="244"/>
                </a:cxn>
                <a:cxn ang="0">
                  <a:pos x="258" y="254"/>
                </a:cxn>
                <a:cxn ang="0">
                  <a:pos x="248" y="258"/>
                </a:cxn>
              </a:cxnLst>
              <a:rect l="0" t="0" r="r" b="b"/>
              <a:pathLst>
                <a:path w="288" h="280">
                  <a:moveTo>
                    <a:pt x="28" y="192"/>
                  </a:moveTo>
                  <a:lnTo>
                    <a:pt x="260" y="192"/>
                  </a:lnTo>
                  <a:lnTo>
                    <a:pt x="260" y="192"/>
                  </a:lnTo>
                  <a:lnTo>
                    <a:pt x="268" y="190"/>
                  </a:lnTo>
                  <a:lnTo>
                    <a:pt x="274" y="186"/>
                  </a:lnTo>
                  <a:lnTo>
                    <a:pt x="278" y="180"/>
                  </a:lnTo>
                  <a:lnTo>
                    <a:pt x="280" y="172"/>
                  </a:lnTo>
                  <a:lnTo>
                    <a:pt x="280" y="22"/>
                  </a:lnTo>
                  <a:lnTo>
                    <a:pt x="280" y="22"/>
                  </a:lnTo>
                  <a:lnTo>
                    <a:pt x="278" y="12"/>
                  </a:lnTo>
                  <a:lnTo>
                    <a:pt x="274" y="6"/>
                  </a:lnTo>
                  <a:lnTo>
                    <a:pt x="268" y="2"/>
                  </a:lnTo>
                  <a:lnTo>
                    <a:pt x="260" y="0"/>
                  </a:lnTo>
                  <a:lnTo>
                    <a:pt x="28" y="0"/>
                  </a:lnTo>
                  <a:lnTo>
                    <a:pt x="28" y="0"/>
                  </a:lnTo>
                  <a:lnTo>
                    <a:pt x="20" y="2"/>
                  </a:lnTo>
                  <a:lnTo>
                    <a:pt x="14" y="6"/>
                  </a:lnTo>
                  <a:lnTo>
                    <a:pt x="8" y="12"/>
                  </a:lnTo>
                  <a:lnTo>
                    <a:pt x="8" y="22"/>
                  </a:lnTo>
                  <a:lnTo>
                    <a:pt x="8" y="172"/>
                  </a:lnTo>
                  <a:lnTo>
                    <a:pt x="8" y="172"/>
                  </a:lnTo>
                  <a:lnTo>
                    <a:pt x="8" y="180"/>
                  </a:lnTo>
                  <a:lnTo>
                    <a:pt x="14" y="186"/>
                  </a:lnTo>
                  <a:lnTo>
                    <a:pt x="20" y="190"/>
                  </a:lnTo>
                  <a:lnTo>
                    <a:pt x="28" y="192"/>
                  </a:lnTo>
                  <a:lnTo>
                    <a:pt x="28" y="192"/>
                  </a:lnTo>
                  <a:close/>
                  <a:moveTo>
                    <a:pt x="22" y="26"/>
                  </a:moveTo>
                  <a:lnTo>
                    <a:pt x="22" y="26"/>
                  </a:lnTo>
                  <a:lnTo>
                    <a:pt x="24" y="22"/>
                  </a:lnTo>
                  <a:lnTo>
                    <a:pt x="26" y="18"/>
                  </a:lnTo>
                  <a:lnTo>
                    <a:pt x="28" y="16"/>
                  </a:lnTo>
                  <a:lnTo>
                    <a:pt x="32" y="16"/>
                  </a:lnTo>
                  <a:lnTo>
                    <a:pt x="256" y="16"/>
                  </a:lnTo>
                  <a:lnTo>
                    <a:pt x="256" y="16"/>
                  </a:lnTo>
                  <a:lnTo>
                    <a:pt x="258" y="16"/>
                  </a:lnTo>
                  <a:lnTo>
                    <a:pt x="262" y="18"/>
                  </a:lnTo>
                  <a:lnTo>
                    <a:pt x="264" y="22"/>
                  </a:lnTo>
                  <a:lnTo>
                    <a:pt x="264" y="26"/>
                  </a:lnTo>
                  <a:lnTo>
                    <a:pt x="264" y="166"/>
                  </a:lnTo>
                  <a:lnTo>
                    <a:pt x="264" y="166"/>
                  </a:lnTo>
                  <a:lnTo>
                    <a:pt x="264" y="168"/>
                  </a:lnTo>
                  <a:lnTo>
                    <a:pt x="262" y="172"/>
                  </a:lnTo>
                  <a:lnTo>
                    <a:pt x="258" y="174"/>
                  </a:lnTo>
                  <a:lnTo>
                    <a:pt x="256" y="174"/>
                  </a:lnTo>
                  <a:lnTo>
                    <a:pt x="32" y="174"/>
                  </a:lnTo>
                  <a:lnTo>
                    <a:pt x="32" y="174"/>
                  </a:lnTo>
                  <a:lnTo>
                    <a:pt x="28" y="174"/>
                  </a:lnTo>
                  <a:lnTo>
                    <a:pt x="26" y="172"/>
                  </a:lnTo>
                  <a:lnTo>
                    <a:pt x="24" y="168"/>
                  </a:lnTo>
                  <a:lnTo>
                    <a:pt x="22" y="166"/>
                  </a:lnTo>
                  <a:lnTo>
                    <a:pt x="22" y="26"/>
                  </a:lnTo>
                  <a:close/>
                  <a:moveTo>
                    <a:pt x="250" y="208"/>
                  </a:moveTo>
                  <a:lnTo>
                    <a:pt x="38" y="208"/>
                  </a:lnTo>
                  <a:lnTo>
                    <a:pt x="38" y="208"/>
                  </a:lnTo>
                  <a:lnTo>
                    <a:pt x="30" y="208"/>
                  </a:lnTo>
                  <a:lnTo>
                    <a:pt x="22" y="210"/>
                  </a:lnTo>
                  <a:lnTo>
                    <a:pt x="16" y="212"/>
                  </a:lnTo>
                  <a:lnTo>
                    <a:pt x="10" y="216"/>
                  </a:lnTo>
                  <a:lnTo>
                    <a:pt x="6" y="222"/>
                  </a:lnTo>
                  <a:lnTo>
                    <a:pt x="2" y="226"/>
                  </a:lnTo>
                  <a:lnTo>
                    <a:pt x="0" y="232"/>
                  </a:lnTo>
                  <a:lnTo>
                    <a:pt x="0" y="238"/>
                  </a:lnTo>
                  <a:lnTo>
                    <a:pt x="0" y="250"/>
                  </a:lnTo>
                  <a:lnTo>
                    <a:pt x="0" y="250"/>
                  </a:lnTo>
                  <a:lnTo>
                    <a:pt x="0" y="256"/>
                  </a:lnTo>
                  <a:lnTo>
                    <a:pt x="2" y="262"/>
                  </a:lnTo>
                  <a:lnTo>
                    <a:pt x="6" y="266"/>
                  </a:lnTo>
                  <a:lnTo>
                    <a:pt x="10" y="272"/>
                  </a:lnTo>
                  <a:lnTo>
                    <a:pt x="16" y="276"/>
                  </a:lnTo>
                  <a:lnTo>
                    <a:pt x="22" y="278"/>
                  </a:lnTo>
                  <a:lnTo>
                    <a:pt x="30" y="280"/>
                  </a:lnTo>
                  <a:lnTo>
                    <a:pt x="38" y="280"/>
                  </a:lnTo>
                  <a:lnTo>
                    <a:pt x="250" y="280"/>
                  </a:lnTo>
                  <a:lnTo>
                    <a:pt x="250" y="280"/>
                  </a:lnTo>
                  <a:lnTo>
                    <a:pt x="258" y="280"/>
                  </a:lnTo>
                  <a:lnTo>
                    <a:pt x="266" y="278"/>
                  </a:lnTo>
                  <a:lnTo>
                    <a:pt x="272" y="276"/>
                  </a:lnTo>
                  <a:lnTo>
                    <a:pt x="278" y="272"/>
                  </a:lnTo>
                  <a:lnTo>
                    <a:pt x="282" y="266"/>
                  </a:lnTo>
                  <a:lnTo>
                    <a:pt x="286" y="262"/>
                  </a:lnTo>
                  <a:lnTo>
                    <a:pt x="288" y="256"/>
                  </a:lnTo>
                  <a:lnTo>
                    <a:pt x="288" y="250"/>
                  </a:lnTo>
                  <a:lnTo>
                    <a:pt x="288" y="238"/>
                  </a:lnTo>
                  <a:lnTo>
                    <a:pt x="288" y="238"/>
                  </a:lnTo>
                  <a:lnTo>
                    <a:pt x="288" y="232"/>
                  </a:lnTo>
                  <a:lnTo>
                    <a:pt x="286" y="226"/>
                  </a:lnTo>
                  <a:lnTo>
                    <a:pt x="282" y="222"/>
                  </a:lnTo>
                  <a:lnTo>
                    <a:pt x="278" y="216"/>
                  </a:lnTo>
                  <a:lnTo>
                    <a:pt x="272" y="212"/>
                  </a:lnTo>
                  <a:lnTo>
                    <a:pt x="266" y="210"/>
                  </a:lnTo>
                  <a:lnTo>
                    <a:pt x="258" y="208"/>
                  </a:lnTo>
                  <a:lnTo>
                    <a:pt x="250" y="208"/>
                  </a:lnTo>
                  <a:lnTo>
                    <a:pt x="250" y="208"/>
                  </a:lnTo>
                  <a:close/>
                  <a:moveTo>
                    <a:pt x="248" y="258"/>
                  </a:moveTo>
                  <a:lnTo>
                    <a:pt x="248" y="258"/>
                  </a:lnTo>
                  <a:lnTo>
                    <a:pt x="242" y="256"/>
                  </a:lnTo>
                  <a:lnTo>
                    <a:pt x="238" y="254"/>
                  </a:lnTo>
                  <a:lnTo>
                    <a:pt x="234" y="248"/>
                  </a:lnTo>
                  <a:lnTo>
                    <a:pt x="234" y="244"/>
                  </a:lnTo>
                  <a:lnTo>
                    <a:pt x="234" y="244"/>
                  </a:lnTo>
                  <a:lnTo>
                    <a:pt x="234" y="238"/>
                  </a:lnTo>
                  <a:lnTo>
                    <a:pt x="238" y="234"/>
                  </a:lnTo>
                  <a:lnTo>
                    <a:pt x="242" y="230"/>
                  </a:lnTo>
                  <a:lnTo>
                    <a:pt x="248" y="230"/>
                  </a:lnTo>
                  <a:lnTo>
                    <a:pt x="248" y="230"/>
                  </a:lnTo>
                  <a:lnTo>
                    <a:pt x="252" y="230"/>
                  </a:lnTo>
                  <a:lnTo>
                    <a:pt x="258" y="234"/>
                  </a:lnTo>
                  <a:lnTo>
                    <a:pt x="260" y="238"/>
                  </a:lnTo>
                  <a:lnTo>
                    <a:pt x="262" y="244"/>
                  </a:lnTo>
                  <a:lnTo>
                    <a:pt x="262" y="244"/>
                  </a:lnTo>
                  <a:lnTo>
                    <a:pt x="260" y="248"/>
                  </a:lnTo>
                  <a:lnTo>
                    <a:pt x="258" y="254"/>
                  </a:lnTo>
                  <a:lnTo>
                    <a:pt x="252" y="256"/>
                  </a:lnTo>
                  <a:lnTo>
                    <a:pt x="248" y="258"/>
                  </a:lnTo>
                  <a:lnTo>
                    <a:pt x="248" y="258"/>
                  </a:lnTo>
                  <a:close/>
                </a:path>
              </a:pathLst>
            </a:custGeom>
            <a:grp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0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00" name="Freeform 101"/>
            <p:cNvSpPr>
              <a:spLocks/>
            </p:cNvSpPr>
            <p:nvPr/>
          </p:nvSpPr>
          <p:spPr bwMode="auto">
            <a:xfrm>
              <a:off x="-5793997" y="1244623"/>
              <a:ext cx="442299" cy="275929"/>
            </a:xfrm>
            <a:custGeom>
              <a:avLst/>
              <a:gdLst/>
              <a:ahLst/>
              <a:cxnLst>
                <a:cxn ang="0">
                  <a:pos x="0" y="130"/>
                </a:cxn>
                <a:cxn ang="0">
                  <a:pos x="0" y="130"/>
                </a:cxn>
                <a:cxn ang="0">
                  <a:pos x="2" y="134"/>
                </a:cxn>
                <a:cxn ang="0">
                  <a:pos x="6" y="136"/>
                </a:cxn>
                <a:cxn ang="0">
                  <a:pos x="212" y="136"/>
                </a:cxn>
                <a:cxn ang="0">
                  <a:pos x="212" y="136"/>
                </a:cxn>
                <a:cxn ang="0">
                  <a:pos x="216" y="134"/>
                </a:cxn>
                <a:cxn ang="0">
                  <a:pos x="218" y="130"/>
                </a:cxn>
                <a:cxn ang="0">
                  <a:pos x="218" y="6"/>
                </a:cxn>
                <a:cxn ang="0">
                  <a:pos x="218" y="6"/>
                </a:cxn>
                <a:cxn ang="0">
                  <a:pos x="216" y="2"/>
                </a:cxn>
                <a:cxn ang="0">
                  <a:pos x="212" y="0"/>
                </a:cxn>
                <a:cxn ang="0">
                  <a:pos x="6" y="0"/>
                </a:cxn>
                <a:cxn ang="0">
                  <a:pos x="6" y="0"/>
                </a:cxn>
                <a:cxn ang="0">
                  <a:pos x="2" y="2"/>
                </a:cxn>
                <a:cxn ang="0">
                  <a:pos x="0" y="6"/>
                </a:cxn>
                <a:cxn ang="0">
                  <a:pos x="0" y="130"/>
                </a:cxn>
              </a:cxnLst>
              <a:rect l="0" t="0" r="r" b="b"/>
              <a:pathLst>
                <a:path w="218" h="136">
                  <a:moveTo>
                    <a:pt x="0" y="130"/>
                  </a:moveTo>
                  <a:lnTo>
                    <a:pt x="0" y="130"/>
                  </a:lnTo>
                  <a:lnTo>
                    <a:pt x="2" y="134"/>
                  </a:lnTo>
                  <a:lnTo>
                    <a:pt x="6" y="136"/>
                  </a:lnTo>
                  <a:lnTo>
                    <a:pt x="212" y="136"/>
                  </a:lnTo>
                  <a:lnTo>
                    <a:pt x="212" y="136"/>
                  </a:lnTo>
                  <a:lnTo>
                    <a:pt x="216" y="134"/>
                  </a:lnTo>
                  <a:lnTo>
                    <a:pt x="218" y="130"/>
                  </a:lnTo>
                  <a:lnTo>
                    <a:pt x="218" y="6"/>
                  </a:lnTo>
                  <a:lnTo>
                    <a:pt x="218" y="6"/>
                  </a:lnTo>
                  <a:lnTo>
                    <a:pt x="216" y="2"/>
                  </a:lnTo>
                  <a:lnTo>
                    <a:pt x="212" y="0"/>
                  </a:lnTo>
                  <a:lnTo>
                    <a:pt x="6" y="0"/>
                  </a:lnTo>
                  <a:lnTo>
                    <a:pt x="6" y="0"/>
                  </a:lnTo>
                  <a:lnTo>
                    <a:pt x="2" y="2"/>
                  </a:lnTo>
                  <a:lnTo>
                    <a:pt x="0" y="6"/>
                  </a:lnTo>
                  <a:lnTo>
                    <a:pt x="0" y="130"/>
                  </a:lnTo>
                  <a:close/>
                </a:path>
              </a:pathLst>
            </a:custGeom>
            <a:grp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0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01" name="Freeform 102"/>
            <p:cNvSpPr>
              <a:spLocks/>
            </p:cNvSpPr>
            <p:nvPr/>
          </p:nvSpPr>
          <p:spPr bwMode="auto">
            <a:xfrm>
              <a:off x="-5672263" y="1784309"/>
              <a:ext cx="190716" cy="158254"/>
            </a:xfrm>
            <a:custGeom>
              <a:avLst/>
              <a:gdLst/>
              <a:ahLst/>
              <a:cxnLst>
                <a:cxn ang="0">
                  <a:pos x="86" y="36"/>
                </a:cxn>
                <a:cxn ang="0">
                  <a:pos x="56" y="36"/>
                </a:cxn>
                <a:cxn ang="0">
                  <a:pos x="56" y="0"/>
                </a:cxn>
                <a:cxn ang="0">
                  <a:pos x="38" y="0"/>
                </a:cxn>
                <a:cxn ang="0">
                  <a:pos x="38" y="36"/>
                </a:cxn>
                <a:cxn ang="0">
                  <a:pos x="8" y="36"/>
                </a:cxn>
                <a:cxn ang="0">
                  <a:pos x="8" y="36"/>
                </a:cxn>
                <a:cxn ang="0">
                  <a:pos x="6" y="38"/>
                </a:cxn>
                <a:cxn ang="0">
                  <a:pos x="4" y="38"/>
                </a:cxn>
                <a:cxn ang="0">
                  <a:pos x="2" y="42"/>
                </a:cxn>
                <a:cxn ang="0">
                  <a:pos x="0" y="44"/>
                </a:cxn>
                <a:cxn ang="0">
                  <a:pos x="0" y="70"/>
                </a:cxn>
                <a:cxn ang="0">
                  <a:pos x="0" y="70"/>
                </a:cxn>
                <a:cxn ang="0">
                  <a:pos x="2" y="72"/>
                </a:cxn>
                <a:cxn ang="0">
                  <a:pos x="4" y="76"/>
                </a:cxn>
                <a:cxn ang="0">
                  <a:pos x="6" y="78"/>
                </a:cxn>
                <a:cxn ang="0">
                  <a:pos x="8" y="78"/>
                </a:cxn>
                <a:cxn ang="0">
                  <a:pos x="86" y="78"/>
                </a:cxn>
                <a:cxn ang="0">
                  <a:pos x="86" y="78"/>
                </a:cxn>
                <a:cxn ang="0">
                  <a:pos x="88" y="78"/>
                </a:cxn>
                <a:cxn ang="0">
                  <a:pos x="92" y="76"/>
                </a:cxn>
                <a:cxn ang="0">
                  <a:pos x="94" y="72"/>
                </a:cxn>
                <a:cxn ang="0">
                  <a:pos x="94" y="70"/>
                </a:cxn>
                <a:cxn ang="0">
                  <a:pos x="94" y="44"/>
                </a:cxn>
                <a:cxn ang="0">
                  <a:pos x="94" y="44"/>
                </a:cxn>
                <a:cxn ang="0">
                  <a:pos x="94" y="42"/>
                </a:cxn>
                <a:cxn ang="0">
                  <a:pos x="92" y="38"/>
                </a:cxn>
                <a:cxn ang="0">
                  <a:pos x="88" y="38"/>
                </a:cxn>
                <a:cxn ang="0">
                  <a:pos x="86" y="36"/>
                </a:cxn>
                <a:cxn ang="0">
                  <a:pos x="86" y="36"/>
                </a:cxn>
              </a:cxnLst>
              <a:rect l="0" t="0" r="r" b="b"/>
              <a:pathLst>
                <a:path w="94" h="78">
                  <a:moveTo>
                    <a:pt x="86" y="36"/>
                  </a:moveTo>
                  <a:lnTo>
                    <a:pt x="56" y="36"/>
                  </a:lnTo>
                  <a:lnTo>
                    <a:pt x="56" y="0"/>
                  </a:lnTo>
                  <a:lnTo>
                    <a:pt x="38" y="0"/>
                  </a:lnTo>
                  <a:lnTo>
                    <a:pt x="38" y="36"/>
                  </a:lnTo>
                  <a:lnTo>
                    <a:pt x="8" y="36"/>
                  </a:lnTo>
                  <a:lnTo>
                    <a:pt x="8" y="36"/>
                  </a:lnTo>
                  <a:lnTo>
                    <a:pt x="6" y="38"/>
                  </a:lnTo>
                  <a:lnTo>
                    <a:pt x="4" y="38"/>
                  </a:lnTo>
                  <a:lnTo>
                    <a:pt x="2" y="42"/>
                  </a:lnTo>
                  <a:lnTo>
                    <a:pt x="0" y="44"/>
                  </a:lnTo>
                  <a:lnTo>
                    <a:pt x="0" y="70"/>
                  </a:lnTo>
                  <a:lnTo>
                    <a:pt x="0" y="70"/>
                  </a:lnTo>
                  <a:lnTo>
                    <a:pt x="2" y="72"/>
                  </a:lnTo>
                  <a:lnTo>
                    <a:pt x="4" y="76"/>
                  </a:lnTo>
                  <a:lnTo>
                    <a:pt x="6" y="78"/>
                  </a:lnTo>
                  <a:lnTo>
                    <a:pt x="8" y="78"/>
                  </a:lnTo>
                  <a:lnTo>
                    <a:pt x="86" y="78"/>
                  </a:lnTo>
                  <a:lnTo>
                    <a:pt x="86" y="78"/>
                  </a:lnTo>
                  <a:lnTo>
                    <a:pt x="88" y="78"/>
                  </a:lnTo>
                  <a:lnTo>
                    <a:pt x="92" y="76"/>
                  </a:lnTo>
                  <a:lnTo>
                    <a:pt x="94" y="72"/>
                  </a:lnTo>
                  <a:lnTo>
                    <a:pt x="94" y="70"/>
                  </a:lnTo>
                  <a:lnTo>
                    <a:pt x="94" y="44"/>
                  </a:lnTo>
                  <a:lnTo>
                    <a:pt x="94" y="44"/>
                  </a:lnTo>
                  <a:lnTo>
                    <a:pt x="94" y="42"/>
                  </a:lnTo>
                  <a:lnTo>
                    <a:pt x="92" y="38"/>
                  </a:lnTo>
                  <a:lnTo>
                    <a:pt x="88" y="38"/>
                  </a:lnTo>
                  <a:lnTo>
                    <a:pt x="86" y="36"/>
                  </a:lnTo>
                  <a:lnTo>
                    <a:pt x="86" y="36"/>
                  </a:lnTo>
                  <a:close/>
                </a:path>
              </a:pathLst>
            </a:custGeom>
            <a:grp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0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02" name="Freeform 103"/>
            <p:cNvSpPr>
              <a:spLocks noEditPoints="1"/>
            </p:cNvSpPr>
            <p:nvPr/>
          </p:nvSpPr>
          <p:spPr bwMode="auto">
            <a:xfrm>
              <a:off x="-5919788" y="1881696"/>
              <a:ext cx="689824" cy="36520"/>
            </a:xfrm>
            <a:custGeom>
              <a:avLst/>
              <a:gdLst/>
              <a:ahLst/>
              <a:cxnLst>
                <a:cxn ang="0">
                  <a:pos x="0" y="10"/>
                </a:cxn>
                <a:cxn ang="0">
                  <a:pos x="0" y="10"/>
                </a:cxn>
                <a:cxn ang="0">
                  <a:pos x="0" y="12"/>
                </a:cxn>
                <a:cxn ang="0">
                  <a:pos x="2" y="16"/>
                </a:cxn>
                <a:cxn ang="0">
                  <a:pos x="4" y="18"/>
                </a:cxn>
                <a:cxn ang="0">
                  <a:pos x="8" y="18"/>
                </a:cxn>
                <a:cxn ang="0">
                  <a:pos x="108" y="18"/>
                </a:cxn>
                <a:cxn ang="0">
                  <a:pos x="108" y="0"/>
                </a:cxn>
                <a:cxn ang="0">
                  <a:pos x="8" y="0"/>
                </a:cxn>
                <a:cxn ang="0">
                  <a:pos x="8" y="0"/>
                </a:cxn>
                <a:cxn ang="0">
                  <a:pos x="4" y="0"/>
                </a:cxn>
                <a:cxn ang="0">
                  <a:pos x="2" y="2"/>
                </a:cxn>
                <a:cxn ang="0">
                  <a:pos x="0" y="6"/>
                </a:cxn>
                <a:cxn ang="0">
                  <a:pos x="0" y="10"/>
                </a:cxn>
                <a:cxn ang="0">
                  <a:pos x="0" y="10"/>
                </a:cxn>
                <a:cxn ang="0">
                  <a:pos x="330" y="0"/>
                </a:cxn>
                <a:cxn ang="0">
                  <a:pos x="230" y="0"/>
                </a:cxn>
                <a:cxn ang="0">
                  <a:pos x="230" y="18"/>
                </a:cxn>
                <a:cxn ang="0">
                  <a:pos x="330" y="18"/>
                </a:cxn>
                <a:cxn ang="0">
                  <a:pos x="330" y="18"/>
                </a:cxn>
                <a:cxn ang="0">
                  <a:pos x="334" y="18"/>
                </a:cxn>
                <a:cxn ang="0">
                  <a:pos x="336" y="16"/>
                </a:cxn>
                <a:cxn ang="0">
                  <a:pos x="338" y="12"/>
                </a:cxn>
                <a:cxn ang="0">
                  <a:pos x="340" y="10"/>
                </a:cxn>
                <a:cxn ang="0">
                  <a:pos x="340" y="10"/>
                </a:cxn>
                <a:cxn ang="0">
                  <a:pos x="338" y="6"/>
                </a:cxn>
                <a:cxn ang="0">
                  <a:pos x="336" y="2"/>
                </a:cxn>
                <a:cxn ang="0">
                  <a:pos x="334" y="0"/>
                </a:cxn>
                <a:cxn ang="0">
                  <a:pos x="330" y="0"/>
                </a:cxn>
                <a:cxn ang="0">
                  <a:pos x="330" y="0"/>
                </a:cxn>
              </a:cxnLst>
              <a:rect l="0" t="0" r="r" b="b"/>
              <a:pathLst>
                <a:path w="340" h="18">
                  <a:moveTo>
                    <a:pt x="0" y="10"/>
                  </a:moveTo>
                  <a:lnTo>
                    <a:pt x="0" y="10"/>
                  </a:lnTo>
                  <a:lnTo>
                    <a:pt x="0" y="12"/>
                  </a:lnTo>
                  <a:lnTo>
                    <a:pt x="2" y="16"/>
                  </a:lnTo>
                  <a:lnTo>
                    <a:pt x="4" y="18"/>
                  </a:lnTo>
                  <a:lnTo>
                    <a:pt x="8" y="18"/>
                  </a:lnTo>
                  <a:lnTo>
                    <a:pt x="108" y="18"/>
                  </a:lnTo>
                  <a:lnTo>
                    <a:pt x="108" y="0"/>
                  </a:lnTo>
                  <a:lnTo>
                    <a:pt x="8" y="0"/>
                  </a:lnTo>
                  <a:lnTo>
                    <a:pt x="8" y="0"/>
                  </a:lnTo>
                  <a:lnTo>
                    <a:pt x="4" y="0"/>
                  </a:lnTo>
                  <a:lnTo>
                    <a:pt x="2" y="2"/>
                  </a:lnTo>
                  <a:lnTo>
                    <a:pt x="0" y="6"/>
                  </a:lnTo>
                  <a:lnTo>
                    <a:pt x="0" y="10"/>
                  </a:lnTo>
                  <a:lnTo>
                    <a:pt x="0" y="10"/>
                  </a:lnTo>
                  <a:close/>
                  <a:moveTo>
                    <a:pt x="330" y="0"/>
                  </a:moveTo>
                  <a:lnTo>
                    <a:pt x="230" y="0"/>
                  </a:lnTo>
                  <a:lnTo>
                    <a:pt x="230" y="18"/>
                  </a:lnTo>
                  <a:lnTo>
                    <a:pt x="330" y="18"/>
                  </a:lnTo>
                  <a:lnTo>
                    <a:pt x="330" y="18"/>
                  </a:lnTo>
                  <a:lnTo>
                    <a:pt x="334" y="18"/>
                  </a:lnTo>
                  <a:lnTo>
                    <a:pt x="336" y="16"/>
                  </a:lnTo>
                  <a:lnTo>
                    <a:pt x="338" y="12"/>
                  </a:lnTo>
                  <a:lnTo>
                    <a:pt x="340" y="10"/>
                  </a:lnTo>
                  <a:lnTo>
                    <a:pt x="340" y="10"/>
                  </a:lnTo>
                  <a:lnTo>
                    <a:pt x="338" y="6"/>
                  </a:lnTo>
                  <a:lnTo>
                    <a:pt x="336" y="2"/>
                  </a:lnTo>
                  <a:lnTo>
                    <a:pt x="334" y="0"/>
                  </a:lnTo>
                  <a:lnTo>
                    <a:pt x="330" y="0"/>
                  </a:lnTo>
                  <a:lnTo>
                    <a:pt x="330" y="0"/>
                  </a:lnTo>
                  <a:close/>
                </a:path>
              </a:pathLst>
            </a:custGeom>
            <a:grp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0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478" name="文本框 270"/>
          <p:cNvSpPr txBox="1"/>
          <p:nvPr/>
        </p:nvSpPr>
        <p:spPr>
          <a:xfrm>
            <a:off x="3422019" y="5513568"/>
            <a:ext cx="735099" cy="292370"/>
          </a:xfrm>
          <a:prstGeom prst="rect">
            <a:avLst/>
          </a:prstGeom>
          <a:noFill/>
        </p:spPr>
        <p:txBody>
          <a:bodyPr wrap="none" lIns="121901" tIns="60951" rIns="121901" bIns="60951" rtlCol="0">
            <a:spAutoFit/>
          </a:bodyPr>
          <a:lstStyle/>
          <a:p>
            <a:pPr fontAlgn="ctr"/>
            <a:r>
              <a:rPr lang="en-US" sz="1100" dirty="0" err="1">
                <a:solidFill>
                  <a:srgbClr val="0070C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vSwitch</a:t>
            </a:r>
            <a:endParaRPr lang="en-US" altLang="zh-CN" sz="110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479" name="组合 235"/>
          <p:cNvGrpSpPr/>
          <p:nvPr/>
        </p:nvGrpSpPr>
        <p:grpSpPr>
          <a:xfrm>
            <a:off x="3262104" y="5757843"/>
            <a:ext cx="292059" cy="190330"/>
            <a:chOff x="2058658" y="5338306"/>
            <a:chExt cx="482888" cy="227950"/>
          </a:xfrm>
        </p:grpSpPr>
        <p:sp>
          <p:nvSpPr>
            <p:cNvPr id="686" name="Freeform 67"/>
            <p:cNvSpPr>
              <a:spLocks noEditPoints="1"/>
            </p:cNvSpPr>
            <p:nvPr/>
          </p:nvSpPr>
          <p:spPr bwMode="auto">
            <a:xfrm>
              <a:off x="2076592" y="5430648"/>
              <a:ext cx="69562" cy="60751"/>
            </a:xfrm>
            <a:custGeom>
              <a:avLst/>
              <a:gdLst/>
              <a:ahLst/>
              <a:cxnLst>
                <a:cxn ang="0">
                  <a:pos x="122" y="106"/>
                </a:cxn>
                <a:cxn ang="0">
                  <a:pos x="112" y="110"/>
                </a:cxn>
                <a:cxn ang="0">
                  <a:pos x="108" y="120"/>
                </a:cxn>
                <a:cxn ang="0">
                  <a:pos x="108" y="126"/>
                </a:cxn>
                <a:cxn ang="0">
                  <a:pos x="116" y="134"/>
                </a:cxn>
                <a:cxn ang="0">
                  <a:pos x="122" y="134"/>
                </a:cxn>
                <a:cxn ang="0">
                  <a:pos x="132" y="130"/>
                </a:cxn>
                <a:cxn ang="0">
                  <a:pos x="136" y="120"/>
                </a:cxn>
                <a:cxn ang="0">
                  <a:pos x="136" y="114"/>
                </a:cxn>
                <a:cxn ang="0">
                  <a:pos x="128" y="106"/>
                </a:cxn>
                <a:cxn ang="0">
                  <a:pos x="122" y="106"/>
                </a:cxn>
                <a:cxn ang="0">
                  <a:pos x="68" y="106"/>
                </a:cxn>
                <a:cxn ang="0">
                  <a:pos x="58" y="110"/>
                </a:cxn>
                <a:cxn ang="0">
                  <a:pos x="54" y="120"/>
                </a:cxn>
                <a:cxn ang="0">
                  <a:pos x="54" y="126"/>
                </a:cxn>
                <a:cxn ang="0">
                  <a:pos x="62" y="134"/>
                </a:cxn>
                <a:cxn ang="0">
                  <a:pos x="68" y="134"/>
                </a:cxn>
                <a:cxn ang="0">
                  <a:pos x="78" y="130"/>
                </a:cxn>
                <a:cxn ang="0">
                  <a:pos x="82" y="120"/>
                </a:cxn>
                <a:cxn ang="0">
                  <a:pos x="82" y="114"/>
                </a:cxn>
                <a:cxn ang="0">
                  <a:pos x="74" y="106"/>
                </a:cxn>
                <a:cxn ang="0">
                  <a:pos x="68" y="106"/>
                </a:cxn>
                <a:cxn ang="0">
                  <a:pos x="14" y="106"/>
                </a:cxn>
                <a:cxn ang="0">
                  <a:pos x="4" y="110"/>
                </a:cxn>
                <a:cxn ang="0">
                  <a:pos x="0" y="120"/>
                </a:cxn>
                <a:cxn ang="0">
                  <a:pos x="2" y="126"/>
                </a:cxn>
                <a:cxn ang="0">
                  <a:pos x="10" y="134"/>
                </a:cxn>
                <a:cxn ang="0">
                  <a:pos x="14" y="134"/>
                </a:cxn>
                <a:cxn ang="0">
                  <a:pos x="26" y="130"/>
                </a:cxn>
                <a:cxn ang="0">
                  <a:pos x="30" y="120"/>
                </a:cxn>
                <a:cxn ang="0">
                  <a:pos x="28" y="114"/>
                </a:cxn>
                <a:cxn ang="0">
                  <a:pos x="20" y="106"/>
                </a:cxn>
                <a:cxn ang="0">
                  <a:pos x="14" y="106"/>
                </a:cxn>
                <a:cxn ang="0">
                  <a:pos x="14" y="30"/>
                </a:cxn>
                <a:cxn ang="0">
                  <a:pos x="26" y="26"/>
                </a:cxn>
                <a:cxn ang="0">
                  <a:pos x="30" y="14"/>
                </a:cxn>
                <a:cxn ang="0">
                  <a:pos x="28" y="10"/>
                </a:cxn>
                <a:cxn ang="0">
                  <a:pos x="20" y="2"/>
                </a:cxn>
                <a:cxn ang="0">
                  <a:pos x="14" y="0"/>
                </a:cxn>
                <a:cxn ang="0">
                  <a:pos x="4" y="4"/>
                </a:cxn>
                <a:cxn ang="0">
                  <a:pos x="0" y="14"/>
                </a:cxn>
                <a:cxn ang="0">
                  <a:pos x="2" y="20"/>
                </a:cxn>
                <a:cxn ang="0">
                  <a:pos x="10" y="28"/>
                </a:cxn>
                <a:cxn ang="0">
                  <a:pos x="14" y="30"/>
                </a:cxn>
                <a:cxn ang="0">
                  <a:pos x="14" y="82"/>
                </a:cxn>
                <a:cxn ang="0">
                  <a:pos x="26" y="78"/>
                </a:cxn>
                <a:cxn ang="0">
                  <a:pos x="30" y="68"/>
                </a:cxn>
                <a:cxn ang="0">
                  <a:pos x="28" y="62"/>
                </a:cxn>
                <a:cxn ang="0">
                  <a:pos x="20" y="54"/>
                </a:cxn>
                <a:cxn ang="0">
                  <a:pos x="14" y="54"/>
                </a:cxn>
                <a:cxn ang="0">
                  <a:pos x="4" y="58"/>
                </a:cxn>
                <a:cxn ang="0">
                  <a:pos x="0" y="68"/>
                </a:cxn>
                <a:cxn ang="0">
                  <a:pos x="2" y="74"/>
                </a:cxn>
                <a:cxn ang="0">
                  <a:pos x="10" y="82"/>
                </a:cxn>
                <a:cxn ang="0">
                  <a:pos x="14" y="82"/>
                </a:cxn>
              </a:cxnLst>
              <a:rect l="0" t="0" r="r" b="b"/>
              <a:pathLst>
                <a:path w="136" h="134">
                  <a:moveTo>
                    <a:pt x="122" y="106"/>
                  </a:moveTo>
                  <a:lnTo>
                    <a:pt x="122" y="106"/>
                  </a:lnTo>
                  <a:lnTo>
                    <a:pt x="116" y="106"/>
                  </a:lnTo>
                  <a:lnTo>
                    <a:pt x="112" y="110"/>
                  </a:lnTo>
                  <a:lnTo>
                    <a:pt x="108" y="114"/>
                  </a:lnTo>
                  <a:lnTo>
                    <a:pt x="108" y="120"/>
                  </a:lnTo>
                  <a:lnTo>
                    <a:pt x="108" y="120"/>
                  </a:lnTo>
                  <a:lnTo>
                    <a:pt x="108" y="126"/>
                  </a:lnTo>
                  <a:lnTo>
                    <a:pt x="112" y="130"/>
                  </a:lnTo>
                  <a:lnTo>
                    <a:pt x="116" y="134"/>
                  </a:lnTo>
                  <a:lnTo>
                    <a:pt x="122" y="134"/>
                  </a:lnTo>
                  <a:lnTo>
                    <a:pt x="122" y="134"/>
                  </a:lnTo>
                  <a:lnTo>
                    <a:pt x="128" y="134"/>
                  </a:lnTo>
                  <a:lnTo>
                    <a:pt x="132" y="130"/>
                  </a:lnTo>
                  <a:lnTo>
                    <a:pt x="136" y="126"/>
                  </a:lnTo>
                  <a:lnTo>
                    <a:pt x="136" y="120"/>
                  </a:lnTo>
                  <a:lnTo>
                    <a:pt x="136" y="120"/>
                  </a:lnTo>
                  <a:lnTo>
                    <a:pt x="136" y="114"/>
                  </a:lnTo>
                  <a:lnTo>
                    <a:pt x="132" y="110"/>
                  </a:lnTo>
                  <a:lnTo>
                    <a:pt x="128" y="106"/>
                  </a:lnTo>
                  <a:lnTo>
                    <a:pt x="122" y="106"/>
                  </a:lnTo>
                  <a:lnTo>
                    <a:pt x="122" y="106"/>
                  </a:lnTo>
                  <a:close/>
                  <a:moveTo>
                    <a:pt x="68" y="106"/>
                  </a:moveTo>
                  <a:lnTo>
                    <a:pt x="68" y="106"/>
                  </a:lnTo>
                  <a:lnTo>
                    <a:pt x="62" y="106"/>
                  </a:lnTo>
                  <a:lnTo>
                    <a:pt x="58" y="110"/>
                  </a:lnTo>
                  <a:lnTo>
                    <a:pt x="54" y="114"/>
                  </a:lnTo>
                  <a:lnTo>
                    <a:pt x="54" y="120"/>
                  </a:lnTo>
                  <a:lnTo>
                    <a:pt x="54" y="120"/>
                  </a:lnTo>
                  <a:lnTo>
                    <a:pt x="54" y="126"/>
                  </a:lnTo>
                  <a:lnTo>
                    <a:pt x="58" y="130"/>
                  </a:lnTo>
                  <a:lnTo>
                    <a:pt x="62" y="134"/>
                  </a:lnTo>
                  <a:lnTo>
                    <a:pt x="68" y="134"/>
                  </a:lnTo>
                  <a:lnTo>
                    <a:pt x="68" y="134"/>
                  </a:lnTo>
                  <a:lnTo>
                    <a:pt x="74" y="134"/>
                  </a:lnTo>
                  <a:lnTo>
                    <a:pt x="78" y="130"/>
                  </a:lnTo>
                  <a:lnTo>
                    <a:pt x="82" y="126"/>
                  </a:lnTo>
                  <a:lnTo>
                    <a:pt x="82" y="120"/>
                  </a:lnTo>
                  <a:lnTo>
                    <a:pt x="82" y="120"/>
                  </a:lnTo>
                  <a:lnTo>
                    <a:pt x="82" y="114"/>
                  </a:lnTo>
                  <a:lnTo>
                    <a:pt x="78" y="110"/>
                  </a:lnTo>
                  <a:lnTo>
                    <a:pt x="74" y="106"/>
                  </a:lnTo>
                  <a:lnTo>
                    <a:pt x="68" y="106"/>
                  </a:lnTo>
                  <a:lnTo>
                    <a:pt x="68" y="106"/>
                  </a:lnTo>
                  <a:close/>
                  <a:moveTo>
                    <a:pt x="14" y="106"/>
                  </a:moveTo>
                  <a:lnTo>
                    <a:pt x="14" y="106"/>
                  </a:lnTo>
                  <a:lnTo>
                    <a:pt x="10" y="106"/>
                  </a:lnTo>
                  <a:lnTo>
                    <a:pt x="4" y="110"/>
                  </a:lnTo>
                  <a:lnTo>
                    <a:pt x="2" y="114"/>
                  </a:lnTo>
                  <a:lnTo>
                    <a:pt x="0" y="120"/>
                  </a:lnTo>
                  <a:lnTo>
                    <a:pt x="0" y="120"/>
                  </a:lnTo>
                  <a:lnTo>
                    <a:pt x="2" y="126"/>
                  </a:lnTo>
                  <a:lnTo>
                    <a:pt x="4" y="130"/>
                  </a:lnTo>
                  <a:lnTo>
                    <a:pt x="10" y="134"/>
                  </a:lnTo>
                  <a:lnTo>
                    <a:pt x="14" y="134"/>
                  </a:lnTo>
                  <a:lnTo>
                    <a:pt x="14" y="134"/>
                  </a:lnTo>
                  <a:lnTo>
                    <a:pt x="20" y="134"/>
                  </a:lnTo>
                  <a:lnTo>
                    <a:pt x="26" y="130"/>
                  </a:lnTo>
                  <a:lnTo>
                    <a:pt x="28" y="126"/>
                  </a:lnTo>
                  <a:lnTo>
                    <a:pt x="30" y="120"/>
                  </a:lnTo>
                  <a:lnTo>
                    <a:pt x="30" y="120"/>
                  </a:lnTo>
                  <a:lnTo>
                    <a:pt x="28" y="114"/>
                  </a:lnTo>
                  <a:lnTo>
                    <a:pt x="26" y="110"/>
                  </a:lnTo>
                  <a:lnTo>
                    <a:pt x="20" y="106"/>
                  </a:lnTo>
                  <a:lnTo>
                    <a:pt x="14" y="106"/>
                  </a:lnTo>
                  <a:lnTo>
                    <a:pt x="14" y="106"/>
                  </a:lnTo>
                  <a:close/>
                  <a:moveTo>
                    <a:pt x="14" y="30"/>
                  </a:moveTo>
                  <a:lnTo>
                    <a:pt x="14" y="30"/>
                  </a:lnTo>
                  <a:lnTo>
                    <a:pt x="20" y="28"/>
                  </a:lnTo>
                  <a:lnTo>
                    <a:pt x="26" y="26"/>
                  </a:lnTo>
                  <a:lnTo>
                    <a:pt x="28" y="20"/>
                  </a:lnTo>
                  <a:lnTo>
                    <a:pt x="30" y="14"/>
                  </a:lnTo>
                  <a:lnTo>
                    <a:pt x="30" y="14"/>
                  </a:lnTo>
                  <a:lnTo>
                    <a:pt x="28" y="10"/>
                  </a:lnTo>
                  <a:lnTo>
                    <a:pt x="26" y="4"/>
                  </a:lnTo>
                  <a:lnTo>
                    <a:pt x="20" y="2"/>
                  </a:lnTo>
                  <a:lnTo>
                    <a:pt x="14" y="0"/>
                  </a:lnTo>
                  <a:lnTo>
                    <a:pt x="14" y="0"/>
                  </a:lnTo>
                  <a:lnTo>
                    <a:pt x="10" y="2"/>
                  </a:lnTo>
                  <a:lnTo>
                    <a:pt x="4" y="4"/>
                  </a:lnTo>
                  <a:lnTo>
                    <a:pt x="2" y="10"/>
                  </a:lnTo>
                  <a:lnTo>
                    <a:pt x="0" y="14"/>
                  </a:lnTo>
                  <a:lnTo>
                    <a:pt x="0" y="14"/>
                  </a:lnTo>
                  <a:lnTo>
                    <a:pt x="2" y="20"/>
                  </a:lnTo>
                  <a:lnTo>
                    <a:pt x="4" y="26"/>
                  </a:lnTo>
                  <a:lnTo>
                    <a:pt x="10" y="28"/>
                  </a:lnTo>
                  <a:lnTo>
                    <a:pt x="14" y="30"/>
                  </a:lnTo>
                  <a:lnTo>
                    <a:pt x="14" y="30"/>
                  </a:lnTo>
                  <a:close/>
                  <a:moveTo>
                    <a:pt x="14" y="82"/>
                  </a:moveTo>
                  <a:lnTo>
                    <a:pt x="14" y="82"/>
                  </a:lnTo>
                  <a:lnTo>
                    <a:pt x="20" y="82"/>
                  </a:lnTo>
                  <a:lnTo>
                    <a:pt x="26" y="78"/>
                  </a:lnTo>
                  <a:lnTo>
                    <a:pt x="28" y="74"/>
                  </a:lnTo>
                  <a:lnTo>
                    <a:pt x="30" y="68"/>
                  </a:lnTo>
                  <a:lnTo>
                    <a:pt x="30" y="68"/>
                  </a:lnTo>
                  <a:lnTo>
                    <a:pt x="28" y="62"/>
                  </a:lnTo>
                  <a:lnTo>
                    <a:pt x="26" y="58"/>
                  </a:lnTo>
                  <a:lnTo>
                    <a:pt x="20" y="54"/>
                  </a:lnTo>
                  <a:lnTo>
                    <a:pt x="14" y="54"/>
                  </a:lnTo>
                  <a:lnTo>
                    <a:pt x="14" y="54"/>
                  </a:lnTo>
                  <a:lnTo>
                    <a:pt x="10" y="54"/>
                  </a:lnTo>
                  <a:lnTo>
                    <a:pt x="4" y="58"/>
                  </a:lnTo>
                  <a:lnTo>
                    <a:pt x="2" y="62"/>
                  </a:lnTo>
                  <a:lnTo>
                    <a:pt x="0" y="68"/>
                  </a:lnTo>
                  <a:lnTo>
                    <a:pt x="0" y="68"/>
                  </a:lnTo>
                  <a:lnTo>
                    <a:pt x="2" y="74"/>
                  </a:lnTo>
                  <a:lnTo>
                    <a:pt x="4" y="78"/>
                  </a:lnTo>
                  <a:lnTo>
                    <a:pt x="10" y="82"/>
                  </a:lnTo>
                  <a:lnTo>
                    <a:pt x="14" y="82"/>
                  </a:lnTo>
                  <a:lnTo>
                    <a:pt x="14" y="82"/>
                  </a:lnTo>
                  <a:close/>
                </a:path>
              </a:pathLst>
            </a:custGeom>
            <a:solidFill>
              <a:sysClr val="windowText" lastClr="000000">
                <a:lumMod val="50000"/>
                <a:lumOff val="50000"/>
              </a:sysClr>
            </a:solid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87" name="Freeform 13"/>
            <p:cNvSpPr>
              <a:spLocks noEditPoints="1"/>
            </p:cNvSpPr>
            <p:nvPr/>
          </p:nvSpPr>
          <p:spPr bwMode="auto">
            <a:xfrm>
              <a:off x="2058658" y="5338306"/>
              <a:ext cx="482888" cy="91285"/>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solidFill>
              <a:sysClr val="windowText" lastClr="000000">
                <a:lumMod val="50000"/>
                <a:lumOff val="50000"/>
              </a:sysClr>
            </a:solid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88" name="Freeform 66"/>
            <p:cNvSpPr>
              <a:spLocks noEditPoints="1"/>
            </p:cNvSpPr>
            <p:nvPr/>
          </p:nvSpPr>
          <p:spPr bwMode="auto">
            <a:xfrm>
              <a:off x="2071988" y="5484650"/>
              <a:ext cx="94113" cy="81605"/>
            </a:xfrm>
            <a:custGeom>
              <a:avLst/>
              <a:gdLst/>
              <a:ahLst/>
              <a:cxnLst>
                <a:cxn ang="0">
                  <a:pos x="168" y="120"/>
                </a:cxn>
                <a:cxn ang="0">
                  <a:pos x="172" y="120"/>
                </a:cxn>
                <a:cxn ang="0">
                  <a:pos x="180" y="114"/>
                </a:cxn>
                <a:cxn ang="0">
                  <a:pos x="180" y="14"/>
                </a:cxn>
                <a:cxn ang="0">
                  <a:pos x="180" y="8"/>
                </a:cxn>
                <a:cxn ang="0">
                  <a:pos x="172" y="2"/>
                </a:cxn>
                <a:cxn ang="0">
                  <a:pos x="18" y="0"/>
                </a:cxn>
                <a:cxn ang="0">
                  <a:pos x="14" y="2"/>
                </a:cxn>
                <a:cxn ang="0">
                  <a:pos x="6" y="8"/>
                </a:cxn>
                <a:cxn ang="0">
                  <a:pos x="6" y="108"/>
                </a:cxn>
                <a:cxn ang="0">
                  <a:pos x="6" y="114"/>
                </a:cxn>
                <a:cxn ang="0">
                  <a:pos x="14" y="120"/>
                </a:cxn>
                <a:cxn ang="0">
                  <a:pos x="18" y="120"/>
                </a:cxn>
                <a:cxn ang="0">
                  <a:pos x="16" y="18"/>
                </a:cxn>
                <a:cxn ang="0">
                  <a:pos x="22" y="12"/>
                </a:cxn>
                <a:cxn ang="0">
                  <a:pos x="162" y="12"/>
                </a:cxn>
                <a:cxn ang="0">
                  <a:pos x="168" y="18"/>
                </a:cxn>
                <a:cxn ang="0">
                  <a:pos x="168" y="102"/>
                </a:cxn>
                <a:cxn ang="0">
                  <a:pos x="162" y="106"/>
                </a:cxn>
                <a:cxn ang="0">
                  <a:pos x="22" y="106"/>
                </a:cxn>
                <a:cxn ang="0">
                  <a:pos x="16" y="102"/>
                </a:cxn>
                <a:cxn ang="0">
                  <a:pos x="160" y="132"/>
                </a:cxn>
                <a:cxn ang="0">
                  <a:pos x="24" y="132"/>
                </a:cxn>
                <a:cxn ang="0">
                  <a:pos x="8" y="138"/>
                </a:cxn>
                <a:cxn ang="0">
                  <a:pos x="0" y="152"/>
                </a:cxn>
                <a:cxn ang="0">
                  <a:pos x="0" y="160"/>
                </a:cxn>
                <a:cxn ang="0">
                  <a:pos x="8" y="174"/>
                </a:cxn>
                <a:cxn ang="0">
                  <a:pos x="24" y="180"/>
                </a:cxn>
                <a:cxn ang="0">
                  <a:pos x="160" y="180"/>
                </a:cxn>
                <a:cxn ang="0">
                  <a:pos x="178" y="174"/>
                </a:cxn>
                <a:cxn ang="0">
                  <a:pos x="184" y="160"/>
                </a:cxn>
                <a:cxn ang="0">
                  <a:pos x="184" y="152"/>
                </a:cxn>
                <a:cxn ang="0">
                  <a:pos x="178" y="138"/>
                </a:cxn>
                <a:cxn ang="0">
                  <a:pos x="160" y="132"/>
                </a:cxn>
                <a:cxn ang="0">
                  <a:pos x="156" y="164"/>
                </a:cxn>
                <a:cxn ang="0">
                  <a:pos x="152" y="164"/>
                </a:cxn>
                <a:cxn ang="0">
                  <a:pos x="146" y="158"/>
                </a:cxn>
                <a:cxn ang="0">
                  <a:pos x="146" y="154"/>
                </a:cxn>
                <a:cxn ang="0">
                  <a:pos x="148" y="148"/>
                </a:cxn>
                <a:cxn ang="0">
                  <a:pos x="156" y="144"/>
                </a:cxn>
                <a:cxn ang="0">
                  <a:pos x="160" y="146"/>
                </a:cxn>
                <a:cxn ang="0">
                  <a:pos x="164" y="152"/>
                </a:cxn>
                <a:cxn ang="0">
                  <a:pos x="166" y="154"/>
                </a:cxn>
                <a:cxn ang="0">
                  <a:pos x="162" y="162"/>
                </a:cxn>
                <a:cxn ang="0">
                  <a:pos x="156" y="164"/>
                </a:cxn>
              </a:cxnLst>
              <a:rect l="0" t="0" r="r" b="b"/>
              <a:pathLst>
                <a:path w="184" h="180">
                  <a:moveTo>
                    <a:pt x="18" y="120"/>
                  </a:moveTo>
                  <a:lnTo>
                    <a:pt x="168" y="120"/>
                  </a:lnTo>
                  <a:lnTo>
                    <a:pt x="168" y="120"/>
                  </a:lnTo>
                  <a:lnTo>
                    <a:pt x="172" y="120"/>
                  </a:lnTo>
                  <a:lnTo>
                    <a:pt x="176" y="118"/>
                  </a:lnTo>
                  <a:lnTo>
                    <a:pt x="180" y="114"/>
                  </a:lnTo>
                  <a:lnTo>
                    <a:pt x="180" y="108"/>
                  </a:lnTo>
                  <a:lnTo>
                    <a:pt x="180" y="14"/>
                  </a:lnTo>
                  <a:lnTo>
                    <a:pt x="180" y="14"/>
                  </a:lnTo>
                  <a:lnTo>
                    <a:pt x="180" y="8"/>
                  </a:lnTo>
                  <a:lnTo>
                    <a:pt x="176" y="4"/>
                  </a:lnTo>
                  <a:lnTo>
                    <a:pt x="172" y="2"/>
                  </a:lnTo>
                  <a:lnTo>
                    <a:pt x="168" y="0"/>
                  </a:lnTo>
                  <a:lnTo>
                    <a:pt x="18" y="0"/>
                  </a:lnTo>
                  <a:lnTo>
                    <a:pt x="18" y="0"/>
                  </a:lnTo>
                  <a:lnTo>
                    <a:pt x="14" y="2"/>
                  </a:lnTo>
                  <a:lnTo>
                    <a:pt x="8" y="4"/>
                  </a:lnTo>
                  <a:lnTo>
                    <a:pt x="6" y="8"/>
                  </a:lnTo>
                  <a:lnTo>
                    <a:pt x="6" y="14"/>
                  </a:lnTo>
                  <a:lnTo>
                    <a:pt x="6" y="108"/>
                  </a:lnTo>
                  <a:lnTo>
                    <a:pt x="6" y="108"/>
                  </a:lnTo>
                  <a:lnTo>
                    <a:pt x="6" y="114"/>
                  </a:lnTo>
                  <a:lnTo>
                    <a:pt x="8" y="118"/>
                  </a:lnTo>
                  <a:lnTo>
                    <a:pt x="14" y="120"/>
                  </a:lnTo>
                  <a:lnTo>
                    <a:pt x="18" y="120"/>
                  </a:lnTo>
                  <a:lnTo>
                    <a:pt x="18" y="120"/>
                  </a:lnTo>
                  <a:close/>
                  <a:moveTo>
                    <a:pt x="16" y="18"/>
                  </a:moveTo>
                  <a:lnTo>
                    <a:pt x="16" y="18"/>
                  </a:lnTo>
                  <a:lnTo>
                    <a:pt x="18" y="14"/>
                  </a:lnTo>
                  <a:lnTo>
                    <a:pt x="22" y="12"/>
                  </a:lnTo>
                  <a:lnTo>
                    <a:pt x="162" y="12"/>
                  </a:lnTo>
                  <a:lnTo>
                    <a:pt x="162" y="12"/>
                  </a:lnTo>
                  <a:lnTo>
                    <a:pt x="166" y="14"/>
                  </a:lnTo>
                  <a:lnTo>
                    <a:pt x="168" y="18"/>
                  </a:lnTo>
                  <a:lnTo>
                    <a:pt x="168" y="102"/>
                  </a:lnTo>
                  <a:lnTo>
                    <a:pt x="168" y="102"/>
                  </a:lnTo>
                  <a:lnTo>
                    <a:pt x="166" y="106"/>
                  </a:lnTo>
                  <a:lnTo>
                    <a:pt x="162" y="106"/>
                  </a:lnTo>
                  <a:lnTo>
                    <a:pt x="22" y="106"/>
                  </a:lnTo>
                  <a:lnTo>
                    <a:pt x="22" y="106"/>
                  </a:lnTo>
                  <a:lnTo>
                    <a:pt x="18" y="106"/>
                  </a:lnTo>
                  <a:lnTo>
                    <a:pt x="16" y="102"/>
                  </a:lnTo>
                  <a:lnTo>
                    <a:pt x="16" y="18"/>
                  </a:lnTo>
                  <a:close/>
                  <a:moveTo>
                    <a:pt x="160" y="132"/>
                  </a:moveTo>
                  <a:lnTo>
                    <a:pt x="24" y="132"/>
                  </a:lnTo>
                  <a:lnTo>
                    <a:pt x="24" y="132"/>
                  </a:lnTo>
                  <a:lnTo>
                    <a:pt x="16" y="132"/>
                  </a:lnTo>
                  <a:lnTo>
                    <a:pt x="8" y="138"/>
                  </a:lnTo>
                  <a:lnTo>
                    <a:pt x="2" y="144"/>
                  </a:lnTo>
                  <a:lnTo>
                    <a:pt x="0" y="152"/>
                  </a:lnTo>
                  <a:lnTo>
                    <a:pt x="0" y="160"/>
                  </a:lnTo>
                  <a:lnTo>
                    <a:pt x="0" y="160"/>
                  </a:lnTo>
                  <a:lnTo>
                    <a:pt x="2" y="168"/>
                  </a:lnTo>
                  <a:lnTo>
                    <a:pt x="8" y="174"/>
                  </a:lnTo>
                  <a:lnTo>
                    <a:pt x="16" y="178"/>
                  </a:lnTo>
                  <a:lnTo>
                    <a:pt x="24" y="180"/>
                  </a:lnTo>
                  <a:lnTo>
                    <a:pt x="160" y="180"/>
                  </a:lnTo>
                  <a:lnTo>
                    <a:pt x="160" y="180"/>
                  </a:lnTo>
                  <a:lnTo>
                    <a:pt x="170" y="178"/>
                  </a:lnTo>
                  <a:lnTo>
                    <a:pt x="178" y="174"/>
                  </a:lnTo>
                  <a:lnTo>
                    <a:pt x="184" y="168"/>
                  </a:lnTo>
                  <a:lnTo>
                    <a:pt x="184" y="160"/>
                  </a:lnTo>
                  <a:lnTo>
                    <a:pt x="184" y="152"/>
                  </a:lnTo>
                  <a:lnTo>
                    <a:pt x="184" y="152"/>
                  </a:lnTo>
                  <a:lnTo>
                    <a:pt x="184" y="144"/>
                  </a:lnTo>
                  <a:lnTo>
                    <a:pt x="178" y="138"/>
                  </a:lnTo>
                  <a:lnTo>
                    <a:pt x="170" y="132"/>
                  </a:lnTo>
                  <a:lnTo>
                    <a:pt x="160" y="132"/>
                  </a:lnTo>
                  <a:lnTo>
                    <a:pt x="160" y="132"/>
                  </a:lnTo>
                  <a:close/>
                  <a:moveTo>
                    <a:pt x="156" y="164"/>
                  </a:moveTo>
                  <a:lnTo>
                    <a:pt x="156" y="164"/>
                  </a:lnTo>
                  <a:lnTo>
                    <a:pt x="152" y="164"/>
                  </a:lnTo>
                  <a:lnTo>
                    <a:pt x="148" y="162"/>
                  </a:lnTo>
                  <a:lnTo>
                    <a:pt x="146" y="158"/>
                  </a:lnTo>
                  <a:lnTo>
                    <a:pt x="146" y="154"/>
                  </a:lnTo>
                  <a:lnTo>
                    <a:pt x="146" y="154"/>
                  </a:lnTo>
                  <a:lnTo>
                    <a:pt x="146" y="152"/>
                  </a:lnTo>
                  <a:lnTo>
                    <a:pt x="148" y="148"/>
                  </a:lnTo>
                  <a:lnTo>
                    <a:pt x="152" y="146"/>
                  </a:lnTo>
                  <a:lnTo>
                    <a:pt x="156" y="144"/>
                  </a:lnTo>
                  <a:lnTo>
                    <a:pt x="156" y="144"/>
                  </a:lnTo>
                  <a:lnTo>
                    <a:pt x="160" y="146"/>
                  </a:lnTo>
                  <a:lnTo>
                    <a:pt x="162" y="148"/>
                  </a:lnTo>
                  <a:lnTo>
                    <a:pt x="164" y="152"/>
                  </a:lnTo>
                  <a:lnTo>
                    <a:pt x="166" y="154"/>
                  </a:lnTo>
                  <a:lnTo>
                    <a:pt x="166" y="154"/>
                  </a:lnTo>
                  <a:lnTo>
                    <a:pt x="164" y="158"/>
                  </a:lnTo>
                  <a:lnTo>
                    <a:pt x="162" y="162"/>
                  </a:lnTo>
                  <a:lnTo>
                    <a:pt x="160" y="164"/>
                  </a:lnTo>
                  <a:lnTo>
                    <a:pt x="156" y="164"/>
                  </a:lnTo>
                  <a:lnTo>
                    <a:pt x="156" y="164"/>
                  </a:lnTo>
                  <a:close/>
                </a:path>
              </a:pathLst>
            </a:custGeom>
            <a:solidFill>
              <a:sysClr val="windowText" lastClr="000000">
                <a:lumMod val="50000"/>
                <a:lumOff val="50000"/>
              </a:sysClr>
            </a:solid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89" name="Freeform 68"/>
            <p:cNvSpPr>
              <a:spLocks/>
            </p:cNvSpPr>
            <p:nvPr/>
          </p:nvSpPr>
          <p:spPr bwMode="auto">
            <a:xfrm>
              <a:off x="2205315" y="5493718"/>
              <a:ext cx="69562" cy="36269"/>
            </a:xfrm>
            <a:custGeom>
              <a:avLst/>
              <a:gdLst/>
              <a:ahLst/>
              <a:cxnLst>
                <a:cxn ang="0">
                  <a:pos x="0" y="78"/>
                </a:cxn>
                <a:cxn ang="0">
                  <a:pos x="0" y="78"/>
                </a:cxn>
                <a:cxn ang="0">
                  <a:pos x="0" y="80"/>
                </a:cxn>
                <a:cxn ang="0">
                  <a:pos x="2" y="80"/>
                </a:cxn>
                <a:cxn ang="0">
                  <a:pos x="134" y="80"/>
                </a:cxn>
                <a:cxn ang="0">
                  <a:pos x="134" y="80"/>
                </a:cxn>
                <a:cxn ang="0">
                  <a:pos x="136" y="80"/>
                </a:cxn>
                <a:cxn ang="0">
                  <a:pos x="136" y="78"/>
                </a:cxn>
                <a:cxn ang="0">
                  <a:pos x="136" y="2"/>
                </a:cxn>
                <a:cxn ang="0">
                  <a:pos x="136" y="2"/>
                </a:cxn>
                <a:cxn ang="0">
                  <a:pos x="136" y="0"/>
                </a:cxn>
                <a:cxn ang="0">
                  <a:pos x="134" y="0"/>
                </a:cxn>
                <a:cxn ang="0">
                  <a:pos x="2" y="0"/>
                </a:cxn>
                <a:cxn ang="0">
                  <a:pos x="2" y="0"/>
                </a:cxn>
                <a:cxn ang="0">
                  <a:pos x="0" y="0"/>
                </a:cxn>
                <a:cxn ang="0">
                  <a:pos x="0" y="2"/>
                </a:cxn>
                <a:cxn ang="0">
                  <a:pos x="0" y="78"/>
                </a:cxn>
              </a:cxnLst>
              <a:rect l="0" t="0" r="r" b="b"/>
              <a:pathLst>
                <a:path w="136" h="80">
                  <a:moveTo>
                    <a:pt x="0" y="78"/>
                  </a:moveTo>
                  <a:lnTo>
                    <a:pt x="0" y="78"/>
                  </a:lnTo>
                  <a:lnTo>
                    <a:pt x="0" y="80"/>
                  </a:lnTo>
                  <a:lnTo>
                    <a:pt x="2" y="80"/>
                  </a:lnTo>
                  <a:lnTo>
                    <a:pt x="134" y="80"/>
                  </a:lnTo>
                  <a:lnTo>
                    <a:pt x="134" y="80"/>
                  </a:lnTo>
                  <a:lnTo>
                    <a:pt x="136" y="80"/>
                  </a:lnTo>
                  <a:lnTo>
                    <a:pt x="136" y="78"/>
                  </a:lnTo>
                  <a:lnTo>
                    <a:pt x="136" y="2"/>
                  </a:lnTo>
                  <a:lnTo>
                    <a:pt x="136" y="2"/>
                  </a:lnTo>
                  <a:lnTo>
                    <a:pt x="136" y="0"/>
                  </a:lnTo>
                  <a:lnTo>
                    <a:pt x="134" y="0"/>
                  </a:lnTo>
                  <a:lnTo>
                    <a:pt x="2" y="0"/>
                  </a:lnTo>
                  <a:lnTo>
                    <a:pt x="2" y="0"/>
                  </a:lnTo>
                  <a:lnTo>
                    <a:pt x="0" y="0"/>
                  </a:lnTo>
                  <a:lnTo>
                    <a:pt x="0" y="2"/>
                  </a:lnTo>
                  <a:lnTo>
                    <a:pt x="0" y="78"/>
                  </a:lnTo>
                  <a:close/>
                </a:path>
              </a:pathLst>
            </a:custGeom>
            <a:solidFill>
              <a:sysClr val="windowText" lastClr="000000">
                <a:lumMod val="50000"/>
                <a:lumOff val="50000"/>
              </a:sysClr>
            </a:solid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90" name="Freeform 69"/>
            <p:cNvSpPr>
              <a:spLocks noEditPoints="1"/>
            </p:cNvSpPr>
            <p:nvPr/>
          </p:nvSpPr>
          <p:spPr bwMode="auto">
            <a:xfrm>
              <a:off x="2193040" y="5485557"/>
              <a:ext cx="94113" cy="80699"/>
            </a:xfrm>
            <a:custGeom>
              <a:avLst/>
              <a:gdLst/>
              <a:ahLst/>
              <a:cxnLst>
                <a:cxn ang="0">
                  <a:pos x="168" y="120"/>
                </a:cxn>
                <a:cxn ang="0">
                  <a:pos x="172" y="118"/>
                </a:cxn>
                <a:cxn ang="0">
                  <a:pos x="180" y="112"/>
                </a:cxn>
                <a:cxn ang="0">
                  <a:pos x="180" y="12"/>
                </a:cxn>
                <a:cxn ang="0">
                  <a:pos x="180" y="8"/>
                </a:cxn>
                <a:cxn ang="0">
                  <a:pos x="172" y="0"/>
                </a:cxn>
                <a:cxn ang="0">
                  <a:pos x="18" y="0"/>
                </a:cxn>
                <a:cxn ang="0">
                  <a:pos x="12" y="0"/>
                </a:cxn>
                <a:cxn ang="0">
                  <a:pos x="6" y="8"/>
                </a:cxn>
                <a:cxn ang="0">
                  <a:pos x="4" y="106"/>
                </a:cxn>
                <a:cxn ang="0">
                  <a:pos x="6" y="112"/>
                </a:cxn>
                <a:cxn ang="0">
                  <a:pos x="12" y="118"/>
                </a:cxn>
                <a:cxn ang="0">
                  <a:pos x="18" y="120"/>
                </a:cxn>
                <a:cxn ang="0">
                  <a:pos x="16" y="16"/>
                </a:cxn>
                <a:cxn ang="0">
                  <a:pos x="22" y="10"/>
                </a:cxn>
                <a:cxn ang="0">
                  <a:pos x="162" y="10"/>
                </a:cxn>
                <a:cxn ang="0">
                  <a:pos x="168" y="16"/>
                </a:cxn>
                <a:cxn ang="0">
                  <a:pos x="168" y="100"/>
                </a:cxn>
                <a:cxn ang="0">
                  <a:pos x="162" y="106"/>
                </a:cxn>
                <a:cxn ang="0">
                  <a:pos x="22" y="106"/>
                </a:cxn>
                <a:cxn ang="0">
                  <a:pos x="16" y="100"/>
                </a:cxn>
                <a:cxn ang="0">
                  <a:pos x="160" y="130"/>
                </a:cxn>
                <a:cxn ang="0">
                  <a:pos x="24" y="130"/>
                </a:cxn>
                <a:cxn ang="0">
                  <a:pos x="8" y="136"/>
                </a:cxn>
                <a:cxn ang="0">
                  <a:pos x="0" y="150"/>
                </a:cxn>
                <a:cxn ang="0">
                  <a:pos x="0" y="158"/>
                </a:cxn>
                <a:cxn ang="0">
                  <a:pos x="8" y="172"/>
                </a:cxn>
                <a:cxn ang="0">
                  <a:pos x="24" y="178"/>
                </a:cxn>
                <a:cxn ang="0">
                  <a:pos x="160" y="178"/>
                </a:cxn>
                <a:cxn ang="0">
                  <a:pos x="178" y="172"/>
                </a:cxn>
                <a:cxn ang="0">
                  <a:pos x="184" y="158"/>
                </a:cxn>
                <a:cxn ang="0">
                  <a:pos x="184" y="150"/>
                </a:cxn>
                <a:cxn ang="0">
                  <a:pos x="178" y="136"/>
                </a:cxn>
                <a:cxn ang="0">
                  <a:pos x="160" y="130"/>
                </a:cxn>
                <a:cxn ang="0">
                  <a:pos x="156" y="164"/>
                </a:cxn>
                <a:cxn ang="0">
                  <a:pos x="152" y="162"/>
                </a:cxn>
                <a:cxn ang="0">
                  <a:pos x="146" y="158"/>
                </a:cxn>
                <a:cxn ang="0">
                  <a:pos x="146" y="154"/>
                </a:cxn>
                <a:cxn ang="0">
                  <a:pos x="148" y="146"/>
                </a:cxn>
                <a:cxn ang="0">
                  <a:pos x="156" y="144"/>
                </a:cxn>
                <a:cxn ang="0">
                  <a:pos x="158" y="144"/>
                </a:cxn>
                <a:cxn ang="0">
                  <a:pos x="164" y="150"/>
                </a:cxn>
                <a:cxn ang="0">
                  <a:pos x="164" y="154"/>
                </a:cxn>
                <a:cxn ang="0">
                  <a:pos x="162" y="160"/>
                </a:cxn>
                <a:cxn ang="0">
                  <a:pos x="156" y="164"/>
                </a:cxn>
              </a:cxnLst>
              <a:rect l="0" t="0" r="r" b="b"/>
              <a:pathLst>
                <a:path w="184" h="178">
                  <a:moveTo>
                    <a:pt x="18" y="120"/>
                  </a:moveTo>
                  <a:lnTo>
                    <a:pt x="168" y="120"/>
                  </a:lnTo>
                  <a:lnTo>
                    <a:pt x="168" y="120"/>
                  </a:lnTo>
                  <a:lnTo>
                    <a:pt x="172" y="118"/>
                  </a:lnTo>
                  <a:lnTo>
                    <a:pt x="176" y="116"/>
                  </a:lnTo>
                  <a:lnTo>
                    <a:pt x="180" y="112"/>
                  </a:lnTo>
                  <a:lnTo>
                    <a:pt x="180" y="106"/>
                  </a:lnTo>
                  <a:lnTo>
                    <a:pt x="180" y="12"/>
                  </a:lnTo>
                  <a:lnTo>
                    <a:pt x="180" y="12"/>
                  </a:lnTo>
                  <a:lnTo>
                    <a:pt x="180" y="8"/>
                  </a:lnTo>
                  <a:lnTo>
                    <a:pt x="176" y="4"/>
                  </a:lnTo>
                  <a:lnTo>
                    <a:pt x="172" y="0"/>
                  </a:lnTo>
                  <a:lnTo>
                    <a:pt x="168" y="0"/>
                  </a:lnTo>
                  <a:lnTo>
                    <a:pt x="18" y="0"/>
                  </a:lnTo>
                  <a:lnTo>
                    <a:pt x="18" y="0"/>
                  </a:lnTo>
                  <a:lnTo>
                    <a:pt x="12" y="0"/>
                  </a:lnTo>
                  <a:lnTo>
                    <a:pt x="8" y="4"/>
                  </a:lnTo>
                  <a:lnTo>
                    <a:pt x="6" y="8"/>
                  </a:lnTo>
                  <a:lnTo>
                    <a:pt x="4" y="12"/>
                  </a:lnTo>
                  <a:lnTo>
                    <a:pt x="4" y="106"/>
                  </a:lnTo>
                  <a:lnTo>
                    <a:pt x="4" y="106"/>
                  </a:lnTo>
                  <a:lnTo>
                    <a:pt x="6" y="112"/>
                  </a:lnTo>
                  <a:lnTo>
                    <a:pt x="8" y="116"/>
                  </a:lnTo>
                  <a:lnTo>
                    <a:pt x="12" y="118"/>
                  </a:lnTo>
                  <a:lnTo>
                    <a:pt x="18" y="120"/>
                  </a:lnTo>
                  <a:lnTo>
                    <a:pt x="18" y="120"/>
                  </a:lnTo>
                  <a:close/>
                  <a:moveTo>
                    <a:pt x="16" y="16"/>
                  </a:moveTo>
                  <a:lnTo>
                    <a:pt x="16" y="16"/>
                  </a:lnTo>
                  <a:lnTo>
                    <a:pt x="18" y="12"/>
                  </a:lnTo>
                  <a:lnTo>
                    <a:pt x="22" y="10"/>
                  </a:lnTo>
                  <a:lnTo>
                    <a:pt x="162" y="10"/>
                  </a:lnTo>
                  <a:lnTo>
                    <a:pt x="162" y="10"/>
                  </a:lnTo>
                  <a:lnTo>
                    <a:pt x="166" y="12"/>
                  </a:lnTo>
                  <a:lnTo>
                    <a:pt x="168" y="16"/>
                  </a:lnTo>
                  <a:lnTo>
                    <a:pt x="168" y="100"/>
                  </a:lnTo>
                  <a:lnTo>
                    <a:pt x="168" y="100"/>
                  </a:lnTo>
                  <a:lnTo>
                    <a:pt x="166" y="104"/>
                  </a:lnTo>
                  <a:lnTo>
                    <a:pt x="162" y="106"/>
                  </a:lnTo>
                  <a:lnTo>
                    <a:pt x="22" y="106"/>
                  </a:lnTo>
                  <a:lnTo>
                    <a:pt x="22" y="106"/>
                  </a:lnTo>
                  <a:lnTo>
                    <a:pt x="18" y="104"/>
                  </a:lnTo>
                  <a:lnTo>
                    <a:pt x="16" y="100"/>
                  </a:lnTo>
                  <a:lnTo>
                    <a:pt x="16" y="16"/>
                  </a:lnTo>
                  <a:close/>
                  <a:moveTo>
                    <a:pt x="160" y="130"/>
                  </a:moveTo>
                  <a:lnTo>
                    <a:pt x="24" y="130"/>
                  </a:lnTo>
                  <a:lnTo>
                    <a:pt x="24" y="130"/>
                  </a:lnTo>
                  <a:lnTo>
                    <a:pt x="16" y="132"/>
                  </a:lnTo>
                  <a:lnTo>
                    <a:pt x="8" y="136"/>
                  </a:lnTo>
                  <a:lnTo>
                    <a:pt x="2" y="142"/>
                  </a:lnTo>
                  <a:lnTo>
                    <a:pt x="0" y="150"/>
                  </a:lnTo>
                  <a:lnTo>
                    <a:pt x="0" y="158"/>
                  </a:lnTo>
                  <a:lnTo>
                    <a:pt x="0" y="158"/>
                  </a:lnTo>
                  <a:lnTo>
                    <a:pt x="2" y="166"/>
                  </a:lnTo>
                  <a:lnTo>
                    <a:pt x="8" y="172"/>
                  </a:lnTo>
                  <a:lnTo>
                    <a:pt x="16" y="176"/>
                  </a:lnTo>
                  <a:lnTo>
                    <a:pt x="24" y="178"/>
                  </a:lnTo>
                  <a:lnTo>
                    <a:pt x="160" y="178"/>
                  </a:lnTo>
                  <a:lnTo>
                    <a:pt x="160" y="178"/>
                  </a:lnTo>
                  <a:lnTo>
                    <a:pt x="170" y="176"/>
                  </a:lnTo>
                  <a:lnTo>
                    <a:pt x="178" y="172"/>
                  </a:lnTo>
                  <a:lnTo>
                    <a:pt x="182" y="166"/>
                  </a:lnTo>
                  <a:lnTo>
                    <a:pt x="184" y="158"/>
                  </a:lnTo>
                  <a:lnTo>
                    <a:pt x="184" y="150"/>
                  </a:lnTo>
                  <a:lnTo>
                    <a:pt x="184" y="150"/>
                  </a:lnTo>
                  <a:lnTo>
                    <a:pt x="182" y="142"/>
                  </a:lnTo>
                  <a:lnTo>
                    <a:pt x="178" y="136"/>
                  </a:lnTo>
                  <a:lnTo>
                    <a:pt x="170" y="132"/>
                  </a:lnTo>
                  <a:lnTo>
                    <a:pt x="160" y="130"/>
                  </a:lnTo>
                  <a:lnTo>
                    <a:pt x="160" y="130"/>
                  </a:lnTo>
                  <a:close/>
                  <a:moveTo>
                    <a:pt x="156" y="164"/>
                  </a:moveTo>
                  <a:lnTo>
                    <a:pt x="156" y="164"/>
                  </a:lnTo>
                  <a:lnTo>
                    <a:pt x="152" y="162"/>
                  </a:lnTo>
                  <a:lnTo>
                    <a:pt x="148" y="160"/>
                  </a:lnTo>
                  <a:lnTo>
                    <a:pt x="146" y="158"/>
                  </a:lnTo>
                  <a:lnTo>
                    <a:pt x="146" y="154"/>
                  </a:lnTo>
                  <a:lnTo>
                    <a:pt x="146" y="154"/>
                  </a:lnTo>
                  <a:lnTo>
                    <a:pt x="146" y="150"/>
                  </a:lnTo>
                  <a:lnTo>
                    <a:pt x="148" y="146"/>
                  </a:lnTo>
                  <a:lnTo>
                    <a:pt x="152" y="144"/>
                  </a:lnTo>
                  <a:lnTo>
                    <a:pt x="156" y="144"/>
                  </a:lnTo>
                  <a:lnTo>
                    <a:pt x="156" y="144"/>
                  </a:lnTo>
                  <a:lnTo>
                    <a:pt x="158" y="144"/>
                  </a:lnTo>
                  <a:lnTo>
                    <a:pt x="162" y="146"/>
                  </a:lnTo>
                  <a:lnTo>
                    <a:pt x="164" y="150"/>
                  </a:lnTo>
                  <a:lnTo>
                    <a:pt x="164" y="154"/>
                  </a:lnTo>
                  <a:lnTo>
                    <a:pt x="164" y="154"/>
                  </a:lnTo>
                  <a:lnTo>
                    <a:pt x="164" y="158"/>
                  </a:lnTo>
                  <a:lnTo>
                    <a:pt x="162" y="160"/>
                  </a:lnTo>
                  <a:lnTo>
                    <a:pt x="158" y="162"/>
                  </a:lnTo>
                  <a:lnTo>
                    <a:pt x="156" y="164"/>
                  </a:lnTo>
                  <a:lnTo>
                    <a:pt x="156" y="164"/>
                  </a:lnTo>
                  <a:close/>
                </a:path>
              </a:pathLst>
            </a:custGeom>
            <a:solidFill>
              <a:sysClr val="windowText" lastClr="000000">
                <a:lumMod val="50000"/>
                <a:lumOff val="50000"/>
              </a:sysClr>
            </a:solid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91" name="Freeform 67"/>
            <p:cNvSpPr>
              <a:spLocks noEditPoints="1"/>
            </p:cNvSpPr>
            <p:nvPr/>
          </p:nvSpPr>
          <p:spPr bwMode="auto">
            <a:xfrm>
              <a:off x="2193039" y="5436786"/>
              <a:ext cx="69562" cy="60751"/>
            </a:xfrm>
            <a:custGeom>
              <a:avLst/>
              <a:gdLst/>
              <a:ahLst/>
              <a:cxnLst>
                <a:cxn ang="0">
                  <a:pos x="122" y="106"/>
                </a:cxn>
                <a:cxn ang="0">
                  <a:pos x="112" y="110"/>
                </a:cxn>
                <a:cxn ang="0">
                  <a:pos x="108" y="120"/>
                </a:cxn>
                <a:cxn ang="0">
                  <a:pos x="108" y="126"/>
                </a:cxn>
                <a:cxn ang="0">
                  <a:pos x="116" y="134"/>
                </a:cxn>
                <a:cxn ang="0">
                  <a:pos x="122" y="134"/>
                </a:cxn>
                <a:cxn ang="0">
                  <a:pos x="132" y="130"/>
                </a:cxn>
                <a:cxn ang="0">
                  <a:pos x="136" y="120"/>
                </a:cxn>
                <a:cxn ang="0">
                  <a:pos x="136" y="114"/>
                </a:cxn>
                <a:cxn ang="0">
                  <a:pos x="128" y="106"/>
                </a:cxn>
                <a:cxn ang="0">
                  <a:pos x="122" y="106"/>
                </a:cxn>
                <a:cxn ang="0">
                  <a:pos x="68" y="106"/>
                </a:cxn>
                <a:cxn ang="0">
                  <a:pos x="58" y="110"/>
                </a:cxn>
                <a:cxn ang="0">
                  <a:pos x="54" y="120"/>
                </a:cxn>
                <a:cxn ang="0">
                  <a:pos x="54" y="126"/>
                </a:cxn>
                <a:cxn ang="0">
                  <a:pos x="62" y="134"/>
                </a:cxn>
                <a:cxn ang="0">
                  <a:pos x="68" y="134"/>
                </a:cxn>
                <a:cxn ang="0">
                  <a:pos x="78" y="130"/>
                </a:cxn>
                <a:cxn ang="0">
                  <a:pos x="82" y="120"/>
                </a:cxn>
                <a:cxn ang="0">
                  <a:pos x="82" y="114"/>
                </a:cxn>
                <a:cxn ang="0">
                  <a:pos x="74" y="106"/>
                </a:cxn>
                <a:cxn ang="0">
                  <a:pos x="68" y="106"/>
                </a:cxn>
                <a:cxn ang="0">
                  <a:pos x="14" y="106"/>
                </a:cxn>
                <a:cxn ang="0">
                  <a:pos x="4" y="110"/>
                </a:cxn>
                <a:cxn ang="0">
                  <a:pos x="0" y="120"/>
                </a:cxn>
                <a:cxn ang="0">
                  <a:pos x="2" y="126"/>
                </a:cxn>
                <a:cxn ang="0">
                  <a:pos x="10" y="134"/>
                </a:cxn>
                <a:cxn ang="0">
                  <a:pos x="14" y="134"/>
                </a:cxn>
                <a:cxn ang="0">
                  <a:pos x="26" y="130"/>
                </a:cxn>
                <a:cxn ang="0">
                  <a:pos x="30" y="120"/>
                </a:cxn>
                <a:cxn ang="0">
                  <a:pos x="28" y="114"/>
                </a:cxn>
                <a:cxn ang="0">
                  <a:pos x="20" y="106"/>
                </a:cxn>
                <a:cxn ang="0">
                  <a:pos x="14" y="106"/>
                </a:cxn>
                <a:cxn ang="0">
                  <a:pos x="14" y="30"/>
                </a:cxn>
                <a:cxn ang="0">
                  <a:pos x="26" y="26"/>
                </a:cxn>
                <a:cxn ang="0">
                  <a:pos x="30" y="14"/>
                </a:cxn>
                <a:cxn ang="0">
                  <a:pos x="28" y="10"/>
                </a:cxn>
                <a:cxn ang="0">
                  <a:pos x="20" y="2"/>
                </a:cxn>
                <a:cxn ang="0">
                  <a:pos x="14" y="0"/>
                </a:cxn>
                <a:cxn ang="0">
                  <a:pos x="4" y="4"/>
                </a:cxn>
                <a:cxn ang="0">
                  <a:pos x="0" y="14"/>
                </a:cxn>
                <a:cxn ang="0">
                  <a:pos x="2" y="20"/>
                </a:cxn>
                <a:cxn ang="0">
                  <a:pos x="10" y="28"/>
                </a:cxn>
                <a:cxn ang="0">
                  <a:pos x="14" y="30"/>
                </a:cxn>
                <a:cxn ang="0">
                  <a:pos x="14" y="82"/>
                </a:cxn>
                <a:cxn ang="0">
                  <a:pos x="26" y="78"/>
                </a:cxn>
                <a:cxn ang="0">
                  <a:pos x="30" y="68"/>
                </a:cxn>
                <a:cxn ang="0">
                  <a:pos x="28" y="62"/>
                </a:cxn>
                <a:cxn ang="0">
                  <a:pos x="20" y="54"/>
                </a:cxn>
                <a:cxn ang="0">
                  <a:pos x="14" y="54"/>
                </a:cxn>
                <a:cxn ang="0">
                  <a:pos x="4" y="58"/>
                </a:cxn>
                <a:cxn ang="0">
                  <a:pos x="0" y="68"/>
                </a:cxn>
                <a:cxn ang="0">
                  <a:pos x="2" y="74"/>
                </a:cxn>
                <a:cxn ang="0">
                  <a:pos x="10" y="82"/>
                </a:cxn>
                <a:cxn ang="0">
                  <a:pos x="14" y="82"/>
                </a:cxn>
              </a:cxnLst>
              <a:rect l="0" t="0" r="r" b="b"/>
              <a:pathLst>
                <a:path w="136" h="134">
                  <a:moveTo>
                    <a:pt x="122" y="106"/>
                  </a:moveTo>
                  <a:lnTo>
                    <a:pt x="122" y="106"/>
                  </a:lnTo>
                  <a:lnTo>
                    <a:pt x="116" y="106"/>
                  </a:lnTo>
                  <a:lnTo>
                    <a:pt x="112" y="110"/>
                  </a:lnTo>
                  <a:lnTo>
                    <a:pt x="108" y="114"/>
                  </a:lnTo>
                  <a:lnTo>
                    <a:pt x="108" y="120"/>
                  </a:lnTo>
                  <a:lnTo>
                    <a:pt x="108" y="120"/>
                  </a:lnTo>
                  <a:lnTo>
                    <a:pt x="108" y="126"/>
                  </a:lnTo>
                  <a:lnTo>
                    <a:pt x="112" y="130"/>
                  </a:lnTo>
                  <a:lnTo>
                    <a:pt x="116" y="134"/>
                  </a:lnTo>
                  <a:lnTo>
                    <a:pt x="122" y="134"/>
                  </a:lnTo>
                  <a:lnTo>
                    <a:pt x="122" y="134"/>
                  </a:lnTo>
                  <a:lnTo>
                    <a:pt x="128" y="134"/>
                  </a:lnTo>
                  <a:lnTo>
                    <a:pt x="132" y="130"/>
                  </a:lnTo>
                  <a:lnTo>
                    <a:pt x="136" y="126"/>
                  </a:lnTo>
                  <a:lnTo>
                    <a:pt x="136" y="120"/>
                  </a:lnTo>
                  <a:lnTo>
                    <a:pt x="136" y="120"/>
                  </a:lnTo>
                  <a:lnTo>
                    <a:pt x="136" y="114"/>
                  </a:lnTo>
                  <a:lnTo>
                    <a:pt x="132" y="110"/>
                  </a:lnTo>
                  <a:lnTo>
                    <a:pt x="128" y="106"/>
                  </a:lnTo>
                  <a:lnTo>
                    <a:pt x="122" y="106"/>
                  </a:lnTo>
                  <a:lnTo>
                    <a:pt x="122" y="106"/>
                  </a:lnTo>
                  <a:close/>
                  <a:moveTo>
                    <a:pt x="68" y="106"/>
                  </a:moveTo>
                  <a:lnTo>
                    <a:pt x="68" y="106"/>
                  </a:lnTo>
                  <a:lnTo>
                    <a:pt x="62" y="106"/>
                  </a:lnTo>
                  <a:lnTo>
                    <a:pt x="58" y="110"/>
                  </a:lnTo>
                  <a:lnTo>
                    <a:pt x="54" y="114"/>
                  </a:lnTo>
                  <a:lnTo>
                    <a:pt x="54" y="120"/>
                  </a:lnTo>
                  <a:lnTo>
                    <a:pt x="54" y="120"/>
                  </a:lnTo>
                  <a:lnTo>
                    <a:pt x="54" y="126"/>
                  </a:lnTo>
                  <a:lnTo>
                    <a:pt x="58" y="130"/>
                  </a:lnTo>
                  <a:lnTo>
                    <a:pt x="62" y="134"/>
                  </a:lnTo>
                  <a:lnTo>
                    <a:pt x="68" y="134"/>
                  </a:lnTo>
                  <a:lnTo>
                    <a:pt x="68" y="134"/>
                  </a:lnTo>
                  <a:lnTo>
                    <a:pt x="74" y="134"/>
                  </a:lnTo>
                  <a:lnTo>
                    <a:pt x="78" y="130"/>
                  </a:lnTo>
                  <a:lnTo>
                    <a:pt x="82" y="126"/>
                  </a:lnTo>
                  <a:lnTo>
                    <a:pt x="82" y="120"/>
                  </a:lnTo>
                  <a:lnTo>
                    <a:pt x="82" y="120"/>
                  </a:lnTo>
                  <a:lnTo>
                    <a:pt x="82" y="114"/>
                  </a:lnTo>
                  <a:lnTo>
                    <a:pt x="78" y="110"/>
                  </a:lnTo>
                  <a:lnTo>
                    <a:pt x="74" y="106"/>
                  </a:lnTo>
                  <a:lnTo>
                    <a:pt x="68" y="106"/>
                  </a:lnTo>
                  <a:lnTo>
                    <a:pt x="68" y="106"/>
                  </a:lnTo>
                  <a:close/>
                  <a:moveTo>
                    <a:pt x="14" y="106"/>
                  </a:moveTo>
                  <a:lnTo>
                    <a:pt x="14" y="106"/>
                  </a:lnTo>
                  <a:lnTo>
                    <a:pt x="10" y="106"/>
                  </a:lnTo>
                  <a:lnTo>
                    <a:pt x="4" y="110"/>
                  </a:lnTo>
                  <a:lnTo>
                    <a:pt x="2" y="114"/>
                  </a:lnTo>
                  <a:lnTo>
                    <a:pt x="0" y="120"/>
                  </a:lnTo>
                  <a:lnTo>
                    <a:pt x="0" y="120"/>
                  </a:lnTo>
                  <a:lnTo>
                    <a:pt x="2" y="126"/>
                  </a:lnTo>
                  <a:lnTo>
                    <a:pt x="4" y="130"/>
                  </a:lnTo>
                  <a:lnTo>
                    <a:pt x="10" y="134"/>
                  </a:lnTo>
                  <a:lnTo>
                    <a:pt x="14" y="134"/>
                  </a:lnTo>
                  <a:lnTo>
                    <a:pt x="14" y="134"/>
                  </a:lnTo>
                  <a:lnTo>
                    <a:pt x="20" y="134"/>
                  </a:lnTo>
                  <a:lnTo>
                    <a:pt x="26" y="130"/>
                  </a:lnTo>
                  <a:lnTo>
                    <a:pt x="28" y="126"/>
                  </a:lnTo>
                  <a:lnTo>
                    <a:pt x="30" y="120"/>
                  </a:lnTo>
                  <a:lnTo>
                    <a:pt x="30" y="120"/>
                  </a:lnTo>
                  <a:lnTo>
                    <a:pt x="28" y="114"/>
                  </a:lnTo>
                  <a:lnTo>
                    <a:pt x="26" y="110"/>
                  </a:lnTo>
                  <a:lnTo>
                    <a:pt x="20" y="106"/>
                  </a:lnTo>
                  <a:lnTo>
                    <a:pt x="14" y="106"/>
                  </a:lnTo>
                  <a:lnTo>
                    <a:pt x="14" y="106"/>
                  </a:lnTo>
                  <a:close/>
                  <a:moveTo>
                    <a:pt x="14" y="30"/>
                  </a:moveTo>
                  <a:lnTo>
                    <a:pt x="14" y="30"/>
                  </a:lnTo>
                  <a:lnTo>
                    <a:pt x="20" y="28"/>
                  </a:lnTo>
                  <a:lnTo>
                    <a:pt x="26" y="26"/>
                  </a:lnTo>
                  <a:lnTo>
                    <a:pt x="28" y="20"/>
                  </a:lnTo>
                  <a:lnTo>
                    <a:pt x="30" y="14"/>
                  </a:lnTo>
                  <a:lnTo>
                    <a:pt x="30" y="14"/>
                  </a:lnTo>
                  <a:lnTo>
                    <a:pt x="28" y="10"/>
                  </a:lnTo>
                  <a:lnTo>
                    <a:pt x="26" y="4"/>
                  </a:lnTo>
                  <a:lnTo>
                    <a:pt x="20" y="2"/>
                  </a:lnTo>
                  <a:lnTo>
                    <a:pt x="14" y="0"/>
                  </a:lnTo>
                  <a:lnTo>
                    <a:pt x="14" y="0"/>
                  </a:lnTo>
                  <a:lnTo>
                    <a:pt x="10" y="2"/>
                  </a:lnTo>
                  <a:lnTo>
                    <a:pt x="4" y="4"/>
                  </a:lnTo>
                  <a:lnTo>
                    <a:pt x="2" y="10"/>
                  </a:lnTo>
                  <a:lnTo>
                    <a:pt x="0" y="14"/>
                  </a:lnTo>
                  <a:lnTo>
                    <a:pt x="0" y="14"/>
                  </a:lnTo>
                  <a:lnTo>
                    <a:pt x="2" y="20"/>
                  </a:lnTo>
                  <a:lnTo>
                    <a:pt x="4" y="26"/>
                  </a:lnTo>
                  <a:lnTo>
                    <a:pt x="10" y="28"/>
                  </a:lnTo>
                  <a:lnTo>
                    <a:pt x="14" y="30"/>
                  </a:lnTo>
                  <a:lnTo>
                    <a:pt x="14" y="30"/>
                  </a:lnTo>
                  <a:close/>
                  <a:moveTo>
                    <a:pt x="14" y="82"/>
                  </a:moveTo>
                  <a:lnTo>
                    <a:pt x="14" y="82"/>
                  </a:lnTo>
                  <a:lnTo>
                    <a:pt x="20" y="82"/>
                  </a:lnTo>
                  <a:lnTo>
                    <a:pt x="26" y="78"/>
                  </a:lnTo>
                  <a:lnTo>
                    <a:pt x="28" y="74"/>
                  </a:lnTo>
                  <a:lnTo>
                    <a:pt x="30" y="68"/>
                  </a:lnTo>
                  <a:lnTo>
                    <a:pt x="30" y="68"/>
                  </a:lnTo>
                  <a:lnTo>
                    <a:pt x="28" y="62"/>
                  </a:lnTo>
                  <a:lnTo>
                    <a:pt x="26" y="58"/>
                  </a:lnTo>
                  <a:lnTo>
                    <a:pt x="20" y="54"/>
                  </a:lnTo>
                  <a:lnTo>
                    <a:pt x="14" y="54"/>
                  </a:lnTo>
                  <a:lnTo>
                    <a:pt x="14" y="54"/>
                  </a:lnTo>
                  <a:lnTo>
                    <a:pt x="10" y="54"/>
                  </a:lnTo>
                  <a:lnTo>
                    <a:pt x="4" y="58"/>
                  </a:lnTo>
                  <a:lnTo>
                    <a:pt x="2" y="62"/>
                  </a:lnTo>
                  <a:lnTo>
                    <a:pt x="0" y="68"/>
                  </a:lnTo>
                  <a:lnTo>
                    <a:pt x="0" y="68"/>
                  </a:lnTo>
                  <a:lnTo>
                    <a:pt x="2" y="74"/>
                  </a:lnTo>
                  <a:lnTo>
                    <a:pt x="4" y="78"/>
                  </a:lnTo>
                  <a:lnTo>
                    <a:pt x="10" y="82"/>
                  </a:lnTo>
                  <a:lnTo>
                    <a:pt x="14" y="82"/>
                  </a:lnTo>
                  <a:lnTo>
                    <a:pt x="14" y="82"/>
                  </a:lnTo>
                  <a:close/>
                </a:path>
              </a:pathLst>
            </a:custGeom>
            <a:solidFill>
              <a:sysClr val="windowText" lastClr="000000">
                <a:lumMod val="50000"/>
                <a:lumOff val="50000"/>
              </a:sysClr>
            </a:solid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92" name="Freeform 67"/>
            <p:cNvSpPr>
              <a:spLocks noEditPoints="1"/>
            </p:cNvSpPr>
            <p:nvPr/>
          </p:nvSpPr>
          <p:spPr bwMode="auto">
            <a:xfrm>
              <a:off x="2306841" y="5430648"/>
              <a:ext cx="69562" cy="60751"/>
            </a:xfrm>
            <a:custGeom>
              <a:avLst/>
              <a:gdLst/>
              <a:ahLst/>
              <a:cxnLst>
                <a:cxn ang="0">
                  <a:pos x="122" y="106"/>
                </a:cxn>
                <a:cxn ang="0">
                  <a:pos x="112" y="110"/>
                </a:cxn>
                <a:cxn ang="0">
                  <a:pos x="108" y="120"/>
                </a:cxn>
                <a:cxn ang="0">
                  <a:pos x="108" y="126"/>
                </a:cxn>
                <a:cxn ang="0">
                  <a:pos x="116" y="134"/>
                </a:cxn>
                <a:cxn ang="0">
                  <a:pos x="122" y="134"/>
                </a:cxn>
                <a:cxn ang="0">
                  <a:pos x="132" y="130"/>
                </a:cxn>
                <a:cxn ang="0">
                  <a:pos x="136" y="120"/>
                </a:cxn>
                <a:cxn ang="0">
                  <a:pos x="136" y="114"/>
                </a:cxn>
                <a:cxn ang="0">
                  <a:pos x="128" y="106"/>
                </a:cxn>
                <a:cxn ang="0">
                  <a:pos x="122" y="106"/>
                </a:cxn>
                <a:cxn ang="0">
                  <a:pos x="68" y="106"/>
                </a:cxn>
                <a:cxn ang="0">
                  <a:pos x="58" y="110"/>
                </a:cxn>
                <a:cxn ang="0">
                  <a:pos x="54" y="120"/>
                </a:cxn>
                <a:cxn ang="0">
                  <a:pos x="54" y="126"/>
                </a:cxn>
                <a:cxn ang="0">
                  <a:pos x="62" y="134"/>
                </a:cxn>
                <a:cxn ang="0">
                  <a:pos x="68" y="134"/>
                </a:cxn>
                <a:cxn ang="0">
                  <a:pos x="78" y="130"/>
                </a:cxn>
                <a:cxn ang="0">
                  <a:pos x="82" y="120"/>
                </a:cxn>
                <a:cxn ang="0">
                  <a:pos x="82" y="114"/>
                </a:cxn>
                <a:cxn ang="0">
                  <a:pos x="74" y="106"/>
                </a:cxn>
                <a:cxn ang="0">
                  <a:pos x="68" y="106"/>
                </a:cxn>
                <a:cxn ang="0">
                  <a:pos x="14" y="106"/>
                </a:cxn>
                <a:cxn ang="0">
                  <a:pos x="4" y="110"/>
                </a:cxn>
                <a:cxn ang="0">
                  <a:pos x="0" y="120"/>
                </a:cxn>
                <a:cxn ang="0">
                  <a:pos x="2" y="126"/>
                </a:cxn>
                <a:cxn ang="0">
                  <a:pos x="10" y="134"/>
                </a:cxn>
                <a:cxn ang="0">
                  <a:pos x="14" y="134"/>
                </a:cxn>
                <a:cxn ang="0">
                  <a:pos x="26" y="130"/>
                </a:cxn>
                <a:cxn ang="0">
                  <a:pos x="30" y="120"/>
                </a:cxn>
                <a:cxn ang="0">
                  <a:pos x="28" y="114"/>
                </a:cxn>
                <a:cxn ang="0">
                  <a:pos x="20" y="106"/>
                </a:cxn>
                <a:cxn ang="0">
                  <a:pos x="14" y="106"/>
                </a:cxn>
                <a:cxn ang="0">
                  <a:pos x="14" y="30"/>
                </a:cxn>
                <a:cxn ang="0">
                  <a:pos x="26" y="26"/>
                </a:cxn>
                <a:cxn ang="0">
                  <a:pos x="30" y="14"/>
                </a:cxn>
                <a:cxn ang="0">
                  <a:pos x="28" y="10"/>
                </a:cxn>
                <a:cxn ang="0">
                  <a:pos x="20" y="2"/>
                </a:cxn>
                <a:cxn ang="0">
                  <a:pos x="14" y="0"/>
                </a:cxn>
                <a:cxn ang="0">
                  <a:pos x="4" y="4"/>
                </a:cxn>
                <a:cxn ang="0">
                  <a:pos x="0" y="14"/>
                </a:cxn>
                <a:cxn ang="0">
                  <a:pos x="2" y="20"/>
                </a:cxn>
                <a:cxn ang="0">
                  <a:pos x="10" y="28"/>
                </a:cxn>
                <a:cxn ang="0">
                  <a:pos x="14" y="30"/>
                </a:cxn>
                <a:cxn ang="0">
                  <a:pos x="14" y="82"/>
                </a:cxn>
                <a:cxn ang="0">
                  <a:pos x="26" y="78"/>
                </a:cxn>
                <a:cxn ang="0">
                  <a:pos x="30" y="68"/>
                </a:cxn>
                <a:cxn ang="0">
                  <a:pos x="28" y="62"/>
                </a:cxn>
                <a:cxn ang="0">
                  <a:pos x="20" y="54"/>
                </a:cxn>
                <a:cxn ang="0">
                  <a:pos x="14" y="54"/>
                </a:cxn>
                <a:cxn ang="0">
                  <a:pos x="4" y="58"/>
                </a:cxn>
                <a:cxn ang="0">
                  <a:pos x="0" y="68"/>
                </a:cxn>
                <a:cxn ang="0">
                  <a:pos x="2" y="74"/>
                </a:cxn>
                <a:cxn ang="0">
                  <a:pos x="10" y="82"/>
                </a:cxn>
                <a:cxn ang="0">
                  <a:pos x="14" y="82"/>
                </a:cxn>
              </a:cxnLst>
              <a:rect l="0" t="0" r="r" b="b"/>
              <a:pathLst>
                <a:path w="136" h="134">
                  <a:moveTo>
                    <a:pt x="122" y="106"/>
                  </a:moveTo>
                  <a:lnTo>
                    <a:pt x="122" y="106"/>
                  </a:lnTo>
                  <a:lnTo>
                    <a:pt x="116" y="106"/>
                  </a:lnTo>
                  <a:lnTo>
                    <a:pt x="112" y="110"/>
                  </a:lnTo>
                  <a:lnTo>
                    <a:pt x="108" y="114"/>
                  </a:lnTo>
                  <a:lnTo>
                    <a:pt x="108" y="120"/>
                  </a:lnTo>
                  <a:lnTo>
                    <a:pt x="108" y="120"/>
                  </a:lnTo>
                  <a:lnTo>
                    <a:pt x="108" y="126"/>
                  </a:lnTo>
                  <a:lnTo>
                    <a:pt x="112" y="130"/>
                  </a:lnTo>
                  <a:lnTo>
                    <a:pt x="116" y="134"/>
                  </a:lnTo>
                  <a:lnTo>
                    <a:pt x="122" y="134"/>
                  </a:lnTo>
                  <a:lnTo>
                    <a:pt x="122" y="134"/>
                  </a:lnTo>
                  <a:lnTo>
                    <a:pt x="128" y="134"/>
                  </a:lnTo>
                  <a:lnTo>
                    <a:pt x="132" y="130"/>
                  </a:lnTo>
                  <a:lnTo>
                    <a:pt x="136" y="126"/>
                  </a:lnTo>
                  <a:lnTo>
                    <a:pt x="136" y="120"/>
                  </a:lnTo>
                  <a:lnTo>
                    <a:pt x="136" y="120"/>
                  </a:lnTo>
                  <a:lnTo>
                    <a:pt x="136" y="114"/>
                  </a:lnTo>
                  <a:lnTo>
                    <a:pt x="132" y="110"/>
                  </a:lnTo>
                  <a:lnTo>
                    <a:pt x="128" y="106"/>
                  </a:lnTo>
                  <a:lnTo>
                    <a:pt x="122" y="106"/>
                  </a:lnTo>
                  <a:lnTo>
                    <a:pt x="122" y="106"/>
                  </a:lnTo>
                  <a:close/>
                  <a:moveTo>
                    <a:pt x="68" y="106"/>
                  </a:moveTo>
                  <a:lnTo>
                    <a:pt x="68" y="106"/>
                  </a:lnTo>
                  <a:lnTo>
                    <a:pt x="62" y="106"/>
                  </a:lnTo>
                  <a:lnTo>
                    <a:pt x="58" y="110"/>
                  </a:lnTo>
                  <a:lnTo>
                    <a:pt x="54" y="114"/>
                  </a:lnTo>
                  <a:lnTo>
                    <a:pt x="54" y="120"/>
                  </a:lnTo>
                  <a:lnTo>
                    <a:pt x="54" y="120"/>
                  </a:lnTo>
                  <a:lnTo>
                    <a:pt x="54" y="126"/>
                  </a:lnTo>
                  <a:lnTo>
                    <a:pt x="58" y="130"/>
                  </a:lnTo>
                  <a:lnTo>
                    <a:pt x="62" y="134"/>
                  </a:lnTo>
                  <a:lnTo>
                    <a:pt x="68" y="134"/>
                  </a:lnTo>
                  <a:lnTo>
                    <a:pt x="68" y="134"/>
                  </a:lnTo>
                  <a:lnTo>
                    <a:pt x="74" y="134"/>
                  </a:lnTo>
                  <a:lnTo>
                    <a:pt x="78" y="130"/>
                  </a:lnTo>
                  <a:lnTo>
                    <a:pt x="82" y="126"/>
                  </a:lnTo>
                  <a:lnTo>
                    <a:pt x="82" y="120"/>
                  </a:lnTo>
                  <a:lnTo>
                    <a:pt x="82" y="120"/>
                  </a:lnTo>
                  <a:lnTo>
                    <a:pt x="82" y="114"/>
                  </a:lnTo>
                  <a:lnTo>
                    <a:pt x="78" y="110"/>
                  </a:lnTo>
                  <a:lnTo>
                    <a:pt x="74" y="106"/>
                  </a:lnTo>
                  <a:lnTo>
                    <a:pt x="68" y="106"/>
                  </a:lnTo>
                  <a:lnTo>
                    <a:pt x="68" y="106"/>
                  </a:lnTo>
                  <a:close/>
                  <a:moveTo>
                    <a:pt x="14" y="106"/>
                  </a:moveTo>
                  <a:lnTo>
                    <a:pt x="14" y="106"/>
                  </a:lnTo>
                  <a:lnTo>
                    <a:pt x="10" y="106"/>
                  </a:lnTo>
                  <a:lnTo>
                    <a:pt x="4" y="110"/>
                  </a:lnTo>
                  <a:lnTo>
                    <a:pt x="2" y="114"/>
                  </a:lnTo>
                  <a:lnTo>
                    <a:pt x="0" y="120"/>
                  </a:lnTo>
                  <a:lnTo>
                    <a:pt x="0" y="120"/>
                  </a:lnTo>
                  <a:lnTo>
                    <a:pt x="2" y="126"/>
                  </a:lnTo>
                  <a:lnTo>
                    <a:pt x="4" y="130"/>
                  </a:lnTo>
                  <a:lnTo>
                    <a:pt x="10" y="134"/>
                  </a:lnTo>
                  <a:lnTo>
                    <a:pt x="14" y="134"/>
                  </a:lnTo>
                  <a:lnTo>
                    <a:pt x="14" y="134"/>
                  </a:lnTo>
                  <a:lnTo>
                    <a:pt x="20" y="134"/>
                  </a:lnTo>
                  <a:lnTo>
                    <a:pt x="26" y="130"/>
                  </a:lnTo>
                  <a:lnTo>
                    <a:pt x="28" y="126"/>
                  </a:lnTo>
                  <a:lnTo>
                    <a:pt x="30" y="120"/>
                  </a:lnTo>
                  <a:lnTo>
                    <a:pt x="30" y="120"/>
                  </a:lnTo>
                  <a:lnTo>
                    <a:pt x="28" y="114"/>
                  </a:lnTo>
                  <a:lnTo>
                    <a:pt x="26" y="110"/>
                  </a:lnTo>
                  <a:lnTo>
                    <a:pt x="20" y="106"/>
                  </a:lnTo>
                  <a:lnTo>
                    <a:pt x="14" y="106"/>
                  </a:lnTo>
                  <a:lnTo>
                    <a:pt x="14" y="106"/>
                  </a:lnTo>
                  <a:close/>
                  <a:moveTo>
                    <a:pt x="14" y="30"/>
                  </a:moveTo>
                  <a:lnTo>
                    <a:pt x="14" y="30"/>
                  </a:lnTo>
                  <a:lnTo>
                    <a:pt x="20" y="28"/>
                  </a:lnTo>
                  <a:lnTo>
                    <a:pt x="26" y="26"/>
                  </a:lnTo>
                  <a:lnTo>
                    <a:pt x="28" y="20"/>
                  </a:lnTo>
                  <a:lnTo>
                    <a:pt x="30" y="14"/>
                  </a:lnTo>
                  <a:lnTo>
                    <a:pt x="30" y="14"/>
                  </a:lnTo>
                  <a:lnTo>
                    <a:pt x="28" y="10"/>
                  </a:lnTo>
                  <a:lnTo>
                    <a:pt x="26" y="4"/>
                  </a:lnTo>
                  <a:lnTo>
                    <a:pt x="20" y="2"/>
                  </a:lnTo>
                  <a:lnTo>
                    <a:pt x="14" y="0"/>
                  </a:lnTo>
                  <a:lnTo>
                    <a:pt x="14" y="0"/>
                  </a:lnTo>
                  <a:lnTo>
                    <a:pt x="10" y="2"/>
                  </a:lnTo>
                  <a:lnTo>
                    <a:pt x="4" y="4"/>
                  </a:lnTo>
                  <a:lnTo>
                    <a:pt x="2" y="10"/>
                  </a:lnTo>
                  <a:lnTo>
                    <a:pt x="0" y="14"/>
                  </a:lnTo>
                  <a:lnTo>
                    <a:pt x="0" y="14"/>
                  </a:lnTo>
                  <a:lnTo>
                    <a:pt x="2" y="20"/>
                  </a:lnTo>
                  <a:lnTo>
                    <a:pt x="4" y="26"/>
                  </a:lnTo>
                  <a:lnTo>
                    <a:pt x="10" y="28"/>
                  </a:lnTo>
                  <a:lnTo>
                    <a:pt x="14" y="30"/>
                  </a:lnTo>
                  <a:lnTo>
                    <a:pt x="14" y="30"/>
                  </a:lnTo>
                  <a:close/>
                  <a:moveTo>
                    <a:pt x="14" y="82"/>
                  </a:moveTo>
                  <a:lnTo>
                    <a:pt x="14" y="82"/>
                  </a:lnTo>
                  <a:lnTo>
                    <a:pt x="20" y="82"/>
                  </a:lnTo>
                  <a:lnTo>
                    <a:pt x="26" y="78"/>
                  </a:lnTo>
                  <a:lnTo>
                    <a:pt x="28" y="74"/>
                  </a:lnTo>
                  <a:lnTo>
                    <a:pt x="30" y="68"/>
                  </a:lnTo>
                  <a:lnTo>
                    <a:pt x="30" y="68"/>
                  </a:lnTo>
                  <a:lnTo>
                    <a:pt x="28" y="62"/>
                  </a:lnTo>
                  <a:lnTo>
                    <a:pt x="26" y="58"/>
                  </a:lnTo>
                  <a:lnTo>
                    <a:pt x="20" y="54"/>
                  </a:lnTo>
                  <a:lnTo>
                    <a:pt x="14" y="54"/>
                  </a:lnTo>
                  <a:lnTo>
                    <a:pt x="14" y="54"/>
                  </a:lnTo>
                  <a:lnTo>
                    <a:pt x="10" y="54"/>
                  </a:lnTo>
                  <a:lnTo>
                    <a:pt x="4" y="58"/>
                  </a:lnTo>
                  <a:lnTo>
                    <a:pt x="2" y="62"/>
                  </a:lnTo>
                  <a:lnTo>
                    <a:pt x="0" y="68"/>
                  </a:lnTo>
                  <a:lnTo>
                    <a:pt x="0" y="68"/>
                  </a:lnTo>
                  <a:lnTo>
                    <a:pt x="2" y="74"/>
                  </a:lnTo>
                  <a:lnTo>
                    <a:pt x="4" y="78"/>
                  </a:lnTo>
                  <a:lnTo>
                    <a:pt x="10" y="82"/>
                  </a:lnTo>
                  <a:lnTo>
                    <a:pt x="14" y="82"/>
                  </a:lnTo>
                  <a:lnTo>
                    <a:pt x="14" y="82"/>
                  </a:lnTo>
                  <a:close/>
                </a:path>
              </a:pathLst>
            </a:custGeom>
            <a:solidFill>
              <a:sysClr val="windowText" lastClr="000000">
                <a:lumMod val="50000"/>
                <a:lumOff val="50000"/>
              </a:sysClr>
            </a:solid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93" name="Freeform 65"/>
            <p:cNvSpPr>
              <a:spLocks/>
            </p:cNvSpPr>
            <p:nvPr/>
          </p:nvSpPr>
          <p:spPr bwMode="auto">
            <a:xfrm>
              <a:off x="2314513" y="5492811"/>
              <a:ext cx="70585" cy="37176"/>
            </a:xfrm>
            <a:custGeom>
              <a:avLst/>
              <a:gdLst/>
              <a:ahLst/>
              <a:cxnLst>
                <a:cxn ang="0">
                  <a:pos x="0" y="78"/>
                </a:cxn>
                <a:cxn ang="0">
                  <a:pos x="0" y="78"/>
                </a:cxn>
                <a:cxn ang="0">
                  <a:pos x="0" y="82"/>
                </a:cxn>
                <a:cxn ang="0">
                  <a:pos x="2" y="82"/>
                </a:cxn>
                <a:cxn ang="0">
                  <a:pos x="134" y="82"/>
                </a:cxn>
                <a:cxn ang="0">
                  <a:pos x="134" y="82"/>
                </a:cxn>
                <a:cxn ang="0">
                  <a:pos x="136" y="82"/>
                </a:cxn>
                <a:cxn ang="0">
                  <a:pos x="138" y="78"/>
                </a:cxn>
                <a:cxn ang="0">
                  <a:pos x="138" y="4"/>
                </a:cxn>
                <a:cxn ang="0">
                  <a:pos x="138" y="4"/>
                </a:cxn>
                <a:cxn ang="0">
                  <a:pos x="136" y="2"/>
                </a:cxn>
                <a:cxn ang="0">
                  <a:pos x="134" y="0"/>
                </a:cxn>
                <a:cxn ang="0">
                  <a:pos x="2" y="0"/>
                </a:cxn>
                <a:cxn ang="0">
                  <a:pos x="2" y="0"/>
                </a:cxn>
                <a:cxn ang="0">
                  <a:pos x="0" y="2"/>
                </a:cxn>
                <a:cxn ang="0">
                  <a:pos x="0" y="4"/>
                </a:cxn>
                <a:cxn ang="0">
                  <a:pos x="0" y="78"/>
                </a:cxn>
              </a:cxnLst>
              <a:rect l="0" t="0" r="r" b="b"/>
              <a:pathLst>
                <a:path w="138" h="82">
                  <a:moveTo>
                    <a:pt x="0" y="78"/>
                  </a:moveTo>
                  <a:lnTo>
                    <a:pt x="0" y="78"/>
                  </a:lnTo>
                  <a:lnTo>
                    <a:pt x="0" y="82"/>
                  </a:lnTo>
                  <a:lnTo>
                    <a:pt x="2" y="82"/>
                  </a:lnTo>
                  <a:lnTo>
                    <a:pt x="134" y="82"/>
                  </a:lnTo>
                  <a:lnTo>
                    <a:pt x="134" y="82"/>
                  </a:lnTo>
                  <a:lnTo>
                    <a:pt x="136" y="82"/>
                  </a:lnTo>
                  <a:lnTo>
                    <a:pt x="138" y="78"/>
                  </a:lnTo>
                  <a:lnTo>
                    <a:pt x="138" y="4"/>
                  </a:lnTo>
                  <a:lnTo>
                    <a:pt x="138" y="4"/>
                  </a:lnTo>
                  <a:lnTo>
                    <a:pt x="136" y="2"/>
                  </a:lnTo>
                  <a:lnTo>
                    <a:pt x="134" y="0"/>
                  </a:lnTo>
                  <a:lnTo>
                    <a:pt x="2" y="0"/>
                  </a:lnTo>
                  <a:lnTo>
                    <a:pt x="2" y="0"/>
                  </a:lnTo>
                  <a:lnTo>
                    <a:pt x="0" y="2"/>
                  </a:lnTo>
                  <a:lnTo>
                    <a:pt x="0" y="4"/>
                  </a:lnTo>
                  <a:lnTo>
                    <a:pt x="0" y="78"/>
                  </a:lnTo>
                  <a:close/>
                </a:path>
              </a:pathLst>
            </a:custGeom>
            <a:solidFill>
              <a:sysClr val="windowText" lastClr="000000">
                <a:lumMod val="50000"/>
                <a:lumOff val="50000"/>
              </a:sysClr>
            </a:solid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94" name="Freeform 66"/>
            <p:cNvSpPr>
              <a:spLocks noEditPoints="1"/>
            </p:cNvSpPr>
            <p:nvPr/>
          </p:nvSpPr>
          <p:spPr bwMode="auto">
            <a:xfrm>
              <a:off x="2302237" y="5484650"/>
              <a:ext cx="94113" cy="81605"/>
            </a:xfrm>
            <a:custGeom>
              <a:avLst/>
              <a:gdLst/>
              <a:ahLst/>
              <a:cxnLst>
                <a:cxn ang="0">
                  <a:pos x="168" y="120"/>
                </a:cxn>
                <a:cxn ang="0">
                  <a:pos x="172" y="120"/>
                </a:cxn>
                <a:cxn ang="0">
                  <a:pos x="180" y="114"/>
                </a:cxn>
                <a:cxn ang="0">
                  <a:pos x="180" y="14"/>
                </a:cxn>
                <a:cxn ang="0">
                  <a:pos x="180" y="8"/>
                </a:cxn>
                <a:cxn ang="0">
                  <a:pos x="172" y="2"/>
                </a:cxn>
                <a:cxn ang="0">
                  <a:pos x="18" y="0"/>
                </a:cxn>
                <a:cxn ang="0">
                  <a:pos x="14" y="2"/>
                </a:cxn>
                <a:cxn ang="0">
                  <a:pos x="6" y="8"/>
                </a:cxn>
                <a:cxn ang="0">
                  <a:pos x="6" y="108"/>
                </a:cxn>
                <a:cxn ang="0">
                  <a:pos x="6" y="114"/>
                </a:cxn>
                <a:cxn ang="0">
                  <a:pos x="14" y="120"/>
                </a:cxn>
                <a:cxn ang="0">
                  <a:pos x="18" y="120"/>
                </a:cxn>
                <a:cxn ang="0">
                  <a:pos x="16" y="18"/>
                </a:cxn>
                <a:cxn ang="0">
                  <a:pos x="22" y="12"/>
                </a:cxn>
                <a:cxn ang="0">
                  <a:pos x="162" y="12"/>
                </a:cxn>
                <a:cxn ang="0">
                  <a:pos x="168" y="18"/>
                </a:cxn>
                <a:cxn ang="0">
                  <a:pos x="168" y="102"/>
                </a:cxn>
                <a:cxn ang="0">
                  <a:pos x="162" y="106"/>
                </a:cxn>
                <a:cxn ang="0">
                  <a:pos x="22" y="106"/>
                </a:cxn>
                <a:cxn ang="0">
                  <a:pos x="16" y="102"/>
                </a:cxn>
                <a:cxn ang="0">
                  <a:pos x="160" y="132"/>
                </a:cxn>
                <a:cxn ang="0">
                  <a:pos x="24" y="132"/>
                </a:cxn>
                <a:cxn ang="0">
                  <a:pos x="8" y="138"/>
                </a:cxn>
                <a:cxn ang="0">
                  <a:pos x="0" y="152"/>
                </a:cxn>
                <a:cxn ang="0">
                  <a:pos x="0" y="160"/>
                </a:cxn>
                <a:cxn ang="0">
                  <a:pos x="8" y="174"/>
                </a:cxn>
                <a:cxn ang="0">
                  <a:pos x="24" y="180"/>
                </a:cxn>
                <a:cxn ang="0">
                  <a:pos x="160" y="180"/>
                </a:cxn>
                <a:cxn ang="0">
                  <a:pos x="178" y="174"/>
                </a:cxn>
                <a:cxn ang="0">
                  <a:pos x="184" y="160"/>
                </a:cxn>
                <a:cxn ang="0">
                  <a:pos x="184" y="152"/>
                </a:cxn>
                <a:cxn ang="0">
                  <a:pos x="178" y="138"/>
                </a:cxn>
                <a:cxn ang="0">
                  <a:pos x="160" y="132"/>
                </a:cxn>
                <a:cxn ang="0">
                  <a:pos x="156" y="164"/>
                </a:cxn>
                <a:cxn ang="0">
                  <a:pos x="152" y="164"/>
                </a:cxn>
                <a:cxn ang="0">
                  <a:pos x="146" y="158"/>
                </a:cxn>
                <a:cxn ang="0">
                  <a:pos x="146" y="154"/>
                </a:cxn>
                <a:cxn ang="0">
                  <a:pos x="148" y="148"/>
                </a:cxn>
                <a:cxn ang="0">
                  <a:pos x="156" y="144"/>
                </a:cxn>
                <a:cxn ang="0">
                  <a:pos x="160" y="146"/>
                </a:cxn>
                <a:cxn ang="0">
                  <a:pos x="164" y="152"/>
                </a:cxn>
                <a:cxn ang="0">
                  <a:pos x="166" y="154"/>
                </a:cxn>
                <a:cxn ang="0">
                  <a:pos x="162" y="162"/>
                </a:cxn>
                <a:cxn ang="0">
                  <a:pos x="156" y="164"/>
                </a:cxn>
              </a:cxnLst>
              <a:rect l="0" t="0" r="r" b="b"/>
              <a:pathLst>
                <a:path w="184" h="180">
                  <a:moveTo>
                    <a:pt x="18" y="120"/>
                  </a:moveTo>
                  <a:lnTo>
                    <a:pt x="168" y="120"/>
                  </a:lnTo>
                  <a:lnTo>
                    <a:pt x="168" y="120"/>
                  </a:lnTo>
                  <a:lnTo>
                    <a:pt x="172" y="120"/>
                  </a:lnTo>
                  <a:lnTo>
                    <a:pt x="176" y="118"/>
                  </a:lnTo>
                  <a:lnTo>
                    <a:pt x="180" y="114"/>
                  </a:lnTo>
                  <a:lnTo>
                    <a:pt x="180" y="108"/>
                  </a:lnTo>
                  <a:lnTo>
                    <a:pt x="180" y="14"/>
                  </a:lnTo>
                  <a:lnTo>
                    <a:pt x="180" y="14"/>
                  </a:lnTo>
                  <a:lnTo>
                    <a:pt x="180" y="8"/>
                  </a:lnTo>
                  <a:lnTo>
                    <a:pt x="176" y="4"/>
                  </a:lnTo>
                  <a:lnTo>
                    <a:pt x="172" y="2"/>
                  </a:lnTo>
                  <a:lnTo>
                    <a:pt x="168" y="0"/>
                  </a:lnTo>
                  <a:lnTo>
                    <a:pt x="18" y="0"/>
                  </a:lnTo>
                  <a:lnTo>
                    <a:pt x="18" y="0"/>
                  </a:lnTo>
                  <a:lnTo>
                    <a:pt x="14" y="2"/>
                  </a:lnTo>
                  <a:lnTo>
                    <a:pt x="8" y="4"/>
                  </a:lnTo>
                  <a:lnTo>
                    <a:pt x="6" y="8"/>
                  </a:lnTo>
                  <a:lnTo>
                    <a:pt x="6" y="14"/>
                  </a:lnTo>
                  <a:lnTo>
                    <a:pt x="6" y="108"/>
                  </a:lnTo>
                  <a:lnTo>
                    <a:pt x="6" y="108"/>
                  </a:lnTo>
                  <a:lnTo>
                    <a:pt x="6" y="114"/>
                  </a:lnTo>
                  <a:lnTo>
                    <a:pt x="8" y="118"/>
                  </a:lnTo>
                  <a:lnTo>
                    <a:pt x="14" y="120"/>
                  </a:lnTo>
                  <a:lnTo>
                    <a:pt x="18" y="120"/>
                  </a:lnTo>
                  <a:lnTo>
                    <a:pt x="18" y="120"/>
                  </a:lnTo>
                  <a:close/>
                  <a:moveTo>
                    <a:pt x="16" y="18"/>
                  </a:moveTo>
                  <a:lnTo>
                    <a:pt x="16" y="18"/>
                  </a:lnTo>
                  <a:lnTo>
                    <a:pt x="18" y="14"/>
                  </a:lnTo>
                  <a:lnTo>
                    <a:pt x="22" y="12"/>
                  </a:lnTo>
                  <a:lnTo>
                    <a:pt x="162" y="12"/>
                  </a:lnTo>
                  <a:lnTo>
                    <a:pt x="162" y="12"/>
                  </a:lnTo>
                  <a:lnTo>
                    <a:pt x="166" y="14"/>
                  </a:lnTo>
                  <a:lnTo>
                    <a:pt x="168" y="18"/>
                  </a:lnTo>
                  <a:lnTo>
                    <a:pt x="168" y="102"/>
                  </a:lnTo>
                  <a:lnTo>
                    <a:pt x="168" y="102"/>
                  </a:lnTo>
                  <a:lnTo>
                    <a:pt x="166" y="106"/>
                  </a:lnTo>
                  <a:lnTo>
                    <a:pt x="162" y="106"/>
                  </a:lnTo>
                  <a:lnTo>
                    <a:pt x="22" y="106"/>
                  </a:lnTo>
                  <a:lnTo>
                    <a:pt x="22" y="106"/>
                  </a:lnTo>
                  <a:lnTo>
                    <a:pt x="18" y="106"/>
                  </a:lnTo>
                  <a:lnTo>
                    <a:pt x="16" y="102"/>
                  </a:lnTo>
                  <a:lnTo>
                    <a:pt x="16" y="18"/>
                  </a:lnTo>
                  <a:close/>
                  <a:moveTo>
                    <a:pt x="160" y="132"/>
                  </a:moveTo>
                  <a:lnTo>
                    <a:pt x="24" y="132"/>
                  </a:lnTo>
                  <a:lnTo>
                    <a:pt x="24" y="132"/>
                  </a:lnTo>
                  <a:lnTo>
                    <a:pt x="16" y="132"/>
                  </a:lnTo>
                  <a:lnTo>
                    <a:pt x="8" y="138"/>
                  </a:lnTo>
                  <a:lnTo>
                    <a:pt x="2" y="144"/>
                  </a:lnTo>
                  <a:lnTo>
                    <a:pt x="0" y="152"/>
                  </a:lnTo>
                  <a:lnTo>
                    <a:pt x="0" y="160"/>
                  </a:lnTo>
                  <a:lnTo>
                    <a:pt x="0" y="160"/>
                  </a:lnTo>
                  <a:lnTo>
                    <a:pt x="2" y="168"/>
                  </a:lnTo>
                  <a:lnTo>
                    <a:pt x="8" y="174"/>
                  </a:lnTo>
                  <a:lnTo>
                    <a:pt x="16" y="178"/>
                  </a:lnTo>
                  <a:lnTo>
                    <a:pt x="24" y="180"/>
                  </a:lnTo>
                  <a:lnTo>
                    <a:pt x="160" y="180"/>
                  </a:lnTo>
                  <a:lnTo>
                    <a:pt x="160" y="180"/>
                  </a:lnTo>
                  <a:lnTo>
                    <a:pt x="170" y="178"/>
                  </a:lnTo>
                  <a:lnTo>
                    <a:pt x="178" y="174"/>
                  </a:lnTo>
                  <a:lnTo>
                    <a:pt x="184" y="168"/>
                  </a:lnTo>
                  <a:lnTo>
                    <a:pt x="184" y="160"/>
                  </a:lnTo>
                  <a:lnTo>
                    <a:pt x="184" y="152"/>
                  </a:lnTo>
                  <a:lnTo>
                    <a:pt x="184" y="152"/>
                  </a:lnTo>
                  <a:lnTo>
                    <a:pt x="184" y="144"/>
                  </a:lnTo>
                  <a:lnTo>
                    <a:pt x="178" y="138"/>
                  </a:lnTo>
                  <a:lnTo>
                    <a:pt x="170" y="132"/>
                  </a:lnTo>
                  <a:lnTo>
                    <a:pt x="160" y="132"/>
                  </a:lnTo>
                  <a:lnTo>
                    <a:pt x="160" y="132"/>
                  </a:lnTo>
                  <a:close/>
                  <a:moveTo>
                    <a:pt x="156" y="164"/>
                  </a:moveTo>
                  <a:lnTo>
                    <a:pt x="156" y="164"/>
                  </a:lnTo>
                  <a:lnTo>
                    <a:pt x="152" y="164"/>
                  </a:lnTo>
                  <a:lnTo>
                    <a:pt x="148" y="162"/>
                  </a:lnTo>
                  <a:lnTo>
                    <a:pt x="146" y="158"/>
                  </a:lnTo>
                  <a:lnTo>
                    <a:pt x="146" y="154"/>
                  </a:lnTo>
                  <a:lnTo>
                    <a:pt x="146" y="154"/>
                  </a:lnTo>
                  <a:lnTo>
                    <a:pt x="146" y="152"/>
                  </a:lnTo>
                  <a:lnTo>
                    <a:pt x="148" y="148"/>
                  </a:lnTo>
                  <a:lnTo>
                    <a:pt x="152" y="146"/>
                  </a:lnTo>
                  <a:lnTo>
                    <a:pt x="156" y="144"/>
                  </a:lnTo>
                  <a:lnTo>
                    <a:pt x="156" y="144"/>
                  </a:lnTo>
                  <a:lnTo>
                    <a:pt x="160" y="146"/>
                  </a:lnTo>
                  <a:lnTo>
                    <a:pt x="162" y="148"/>
                  </a:lnTo>
                  <a:lnTo>
                    <a:pt x="164" y="152"/>
                  </a:lnTo>
                  <a:lnTo>
                    <a:pt x="166" y="154"/>
                  </a:lnTo>
                  <a:lnTo>
                    <a:pt x="166" y="154"/>
                  </a:lnTo>
                  <a:lnTo>
                    <a:pt x="164" y="158"/>
                  </a:lnTo>
                  <a:lnTo>
                    <a:pt x="162" y="162"/>
                  </a:lnTo>
                  <a:lnTo>
                    <a:pt x="160" y="164"/>
                  </a:lnTo>
                  <a:lnTo>
                    <a:pt x="156" y="164"/>
                  </a:lnTo>
                  <a:lnTo>
                    <a:pt x="156" y="164"/>
                  </a:lnTo>
                  <a:close/>
                </a:path>
              </a:pathLst>
            </a:custGeom>
            <a:solidFill>
              <a:sysClr val="windowText" lastClr="000000">
                <a:lumMod val="50000"/>
                <a:lumOff val="50000"/>
              </a:sysClr>
            </a:solid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95" name="Freeform 68"/>
            <p:cNvSpPr>
              <a:spLocks/>
            </p:cNvSpPr>
            <p:nvPr/>
          </p:nvSpPr>
          <p:spPr bwMode="auto">
            <a:xfrm>
              <a:off x="2435564" y="5493718"/>
              <a:ext cx="69562" cy="36269"/>
            </a:xfrm>
            <a:custGeom>
              <a:avLst/>
              <a:gdLst/>
              <a:ahLst/>
              <a:cxnLst>
                <a:cxn ang="0">
                  <a:pos x="0" y="78"/>
                </a:cxn>
                <a:cxn ang="0">
                  <a:pos x="0" y="78"/>
                </a:cxn>
                <a:cxn ang="0">
                  <a:pos x="0" y="80"/>
                </a:cxn>
                <a:cxn ang="0">
                  <a:pos x="2" y="80"/>
                </a:cxn>
                <a:cxn ang="0">
                  <a:pos x="134" y="80"/>
                </a:cxn>
                <a:cxn ang="0">
                  <a:pos x="134" y="80"/>
                </a:cxn>
                <a:cxn ang="0">
                  <a:pos x="136" y="80"/>
                </a:cxn>
                <a:cxn ang="0">
                  <a:pos x="136" y="78"/>
                </a:cxn>
                <a:cxn ang="0">
                  <a:pos x="136" y="2"/>
                </a:cxn>
                <a:cxn ang="0">
                  <a:pos x="136" y="2"/>
                </a:cxn>
                <a:cxn ang="0">
                  <a:pos x="136" y="0"/>
                </a:cxn>
                <a:cxn ang="0">
                  <a:pos x="134" y="0"/>
                </a:cxn>
                <a:cxn ang="0">
                  <a:pos x="2" y="0"/>
                </a:cxn>
                <a:cxn ang="0">
                  <a:pos x="2" y="0"/>
                </a:cxn>
                <a:cxn ang="0">
                  <a:pos x="0" y="0"/>
                </a:cxn>
                <a:cxn ang="0">
                  <a:pos x="0" y="2"/>
                </a:cxn>
                <a:cxn ang="0">
                  <a:pos x="0" y="78"/>
                </a:cxn>
              </a:cxnLst>
              <a:rect l="0" t="0" r="r" b="b"/>
              <a:pathLst>
                <a:path w="136" h="80">
                  <a:moveTo>
                    <a:pt x="0" y="78"/>
                  </a:moveTo>
                  <a:lnTo>
                    <a:pt x="0" y="78"/>
                  </a:lnTo>
                  <a:lnTo>
                    <a:pt x="0" y="80"/>
                  </a:lnTo>
                  <a:lnTo>
                    <a:pt x="2" y="80"/>
                  </a:lnTo>
                  <a:lnTo>
                    <a:pt x="134" y="80"/>
                  </a:lnTo>
                  <a:lnTo>
                    <a:pt x="134" y="80"/>
                  </a:lnTo>
                  <a:lnTo>
                    <a:pt x="136" y="80"/>
                  </a:lnTo>
                  <a:lnTo>
                    <a:pt x="136" y="78"/>
                  </a:lnTo>
                  <a:lnTo>
                    <a:pt x="136" y="2"/>
                  </a:lnTo>
                  <a:lnTo>
                    <a:pt x="136" y="2"/>
                  </a:lnTo>
                  <a:lnTo>
                    <a:pt x="136" y="0"/>
                  </a:lnTo>
                  <a:lnTo>
                    <a:pt x="134" y="0"/>
                  </a:lnTo>
                  <a:lnTo>
                    <a:pt x="2" y="0"/>
                  </a:lnTo>
                  <a:lnTo>
                    <a:pt x="2" y="0"/>
                  </a:lnTo>
                  <a:lnTo>
                    <a:pt x="0" y="0"/>
                  </a:lnTo>
                  <a:lnTo>
                    <a:pt x="0" y="2"/>
                  </a:lnTo>
                  <a:lnTo>
                    <a:pt x="0" y="78"/>
                  </a:lnTo>
                  <a:close/>
                </a:path>
              </a:pathLst>
            </a:custGeom>
            <a:solidFill>
              <a:sysClr val="windowText" lastClr="000000">
                <a:lumMod val="50000"/>
                <a:lumOff val="50000"/>
              </a:sysClr>
            </a:solid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96" name="Freeform 69"/>
            <p:cNvSpPr>
              <a:spLocks noEditPoints="1"/>
            </p:cNvSpPr>
            <p:nvPr/>
          </p:nvSpPr>
          <p:spPr bwMode="auto">
            <a:xfrm>
              <a:off x="2423289" y="5485557"/>
              <a:ext cx="94113" cy="80699"/>
            </a:xfrm>
            <a:custGeom>
              <a:avLst/>
              <a:gdLst/>
              <a:ahLst/>
              <a:cxnLst>
                <a:cxn ang="0">
                  <a:pos x="168" y="120"/>
                </a:cxn>
                <a:cxn ang="0">
                  <a:pos x="172" y="118"/>
                </a:cxn>
                <a:cxn ang="0">
                  <a:pos x="180" y="112"/>
                </a:cxn>
                <a:cxn ang="0">
                  <a:pos x="180" y="12"/>
                </a:cxn>
                <a:cxn ang="0">
                  <a:pos x="180" y="8"/>
                </a:cxn>
                <a:cxn ang="0">
                  <a:pos x="172" y="0"/>
                </a:cxn>
                <a:cxn ang="0">
                  <a:pos x="18" y="0"/>
                </a:cxn>
                <a:cxn ang="0">
                  <a:pos x="12" y="0"/>
                </a:cxn>
                <a:cxn ang="0">
                  <a:pos x="6" y="8"/>
                </a:cxn>
                <a:cxn ang="0">
                  <a:pos x="4" y="106"/>
                </a:cxn>
                <a:cxn ang="0">
                  <a:pos x="6" y="112"/>
                </a:cxn>
                <a:cxn ang="0">
                  <a:pos x="12" y="118"/>
                </a:cxn>
                <a:cxn ang="0">
                  <a:pos x="18" y="120"/>
                </a:cxn>
                <a:cxn ang="0">
                  <a:pos x="16" y="16"/>
                </a:cxn>
                <a:cxn ang="0">
                  <a:pos x="22" y="10"/>
                </a:cxn>
                <a:cxn ang="0">
                  <a:pos x="162" y="10"/>
                </a:cxn>
                <a:cxn ang="0">
                  <a:pos x="168" y="16"/>
                </a:cxn>
                <a:cxn ang="0">
                  <a:pos x="168" y="100"/>
                </a:cxn>
                <a:cxn ang="0">
                  <a:pos x="162" y="106"/>
                </a:cxn>
                <a:cxn ang="0">
                  <a:pos x="22" y="106"/>
                </a:cxn>
                <a:cxn ang="0">
                  <a:pos x="16" y="100"/>
                </a:cxn>
                <a:cxn ang="0">
                  <a:pos x="160" y="130"/>
                </a:cxn>
                <a:cxn ang="0">
                  <a:pos x="24" y="130"/>
                </a:cxn>
                <a:cxn ang="0">
                  <a:pos x="8" y="136"/>
                </a:cxn>
                <a:cxn ang="0">
                  <a:pos x="0" y="150"/>
                </a:cxn>
                <a:cxn ang="0">
                  <a:pos x="0" y="158"/>
                </a:cxn>
                <a:cxn ang="0">
                  <a:pos x="8" y="172"/>
                </a:cxn>
                <a:cxn ang="0">
                  <a:pos x="24" y="178"/>
                </a:cxn>
                <a:cxn ang="0">
                  <a:pos x="160" y="178"/>
                </a:cxn>
                <a:cxn ang="0">
                  <a:pos x="178" y="172"/>
                </a:cxn>
                <a:cxn ang="0">
                  <a:pos x="184" y="158"/>
                </a:cxn>
                <a:cxn ang="0">
                  <a:pos x="184" y="150"/>
                </a:cxn>
                <a:cxn ang="0">
                  <a:pos x="178" y="136"/>
                </a:cxn>
                <a:cxn ang="0">
                  <a:pos x="160" y="130"/>
                </a:cxn>
                <a:cxn ang="0">
                  <a:pos x="156" y="164"/>
                </a:cxn>
                <a:cxn ang="0">
                  <a:pos x="152" y="162"/>
                </a:cxn>
                <a:cxn ang="0">
                  <a:pos x="146" y="158"/>
                </a:cxn>
                <a:cxn ang="0">
                  <a:pos x="146" y="154"/>
                </a:cxn>
                <a:cxn ang="0">
                  <a:pos x="148" y="146"/>
                </a:cxn>
                <a:cxn ang="0">
                  <a:pos x="156" y="144"/>
                </a:cxn>
                <a:cxn ang="0">
                  <a:pos x="158" y="144"/>
                </a:cxn>
                <a:cxn ang="0">
                  <a:pos x="164" y="150"/>
                </a:cxn>
                <a:cxn ang="0">
                  <a:pos x="164" y="154"/>
                </a:cxn>
                <a:cxn ang="0">
                  <a:pos x="162" y="160"/>
                </a:cxn>
                <a:cxn ang="0">
                  <a:pos x="156" y="164"/>
                </a:cxn>
              </a:cxnLst>
              <a:rect l="0" t="0" r="r" b="b"/>
              <a:pathLst>
                <a:path w="184" h="178">
                  <a:moveTo>
                    <a:pt x="18" y="120"/>
                  </a:moveTo>
                  <a:lnTo>
                    <a:pt x="168" y="120"/>
                  </a:lnTo>
                  <a:lnTo>
                    <a:pt x="168" y="120"/>
                  </a:lnTo>
                  <a:lnTo>
                    <a:pt x="172" y="118"/>
                  </a:lnTo>
                  <a:lnTo>
                    <a:pt x="176" y="116"/>
                  </a:lnTo>
                  <a:lnTo>
                    <a:pt x="180" y="112"/>
                  </a:lnTo>
                  <a:lnTo>
                    <a:pt x="180" y="106"/>
                  </a:lnTo>
                  <a:lnTo>
                    <a:pt x="180" y="12"/>
                  </a:lnTo>
                  <a:lnTo>
                    <a:pt x="180" y="12"/>
                  </a:lnTo>
                  <a:lnTo>
                    <a:pt x="180" y="8"/>
                  </a:lnTo>
                  <a:lnTo>
                    <a:pt x="176" y="4"/>
                  </a:lnTo>
                  <a:lnTo>
                    <a:pt x="172" y="0"/>
                  </a:lnTo>
                  <a:lnTo>
                    <a:pt x="168" y="0"/>
                  </a:lnTo>
                  <a:lnTo>
                    <a:pt x="18" y="0"/>
                  </a:lnTo>
                  <a:lnTo>
                    <a:pt x="18" y="0"/>
                  </a:lnTo>
                  <a:lnTo>
                    <a:pt x="12" y="0"/>
                  </a:lnTo>
                  <a:lnTo>
                    <a:pt x="8" y="4"/>
                  </a:lnTo>
                  <a:lnTo>
                    <a:pt x="6" y="8"/>
                  </a:lnTo>
                  <a:lnTo>
                    <a:pt x="4" y="12"/>
                  </a:lnTo>
                  <a:lnTo>
                    <a:pt x="4" y="106"/>
                  </a:lnTo>
                  <a:lnTo>
                    <a:pt x="4" y="106"/>
                  </a:lnTo>
                  <a:lnTo>
                    <a:pt x="6" y="112"/>
                  </a:lnTo>
                  <a:lnTo>
                    <a:pt x="8" y="116"/>
                  </a:lnTo>
                  <a:lnTo>
                    <a:pt x="12" y="118"/>
                  </a:lnTo>
                  <a:lnTo>
                    <a:pt x="18" y="120"/>
                  </a:lnTo>
                  <a:lnTo>
                    <a:pt x="18" y="120"/>
                  </a:lnTo>
                  <a:close/>
                  <a:moveTo>
                    <a:pt x="16" y="16"/>
                  </a:moveTo>
                  <a:lnTo>
                    <a:pt x="16" y="16"/>
                  </a:lnTo>
                  <a:lnTo>
                    <a:pt x="18" y="12"/>
                  </a:lnTo>
                  <a:lnTo>
                    <a:pt x="22" y="10"/>
                  </a:lnTo>
                  <a:lnTo>
                    <a:pt x="162" y="10"/>
                  </a:lnTo>
                  <a:lnTo>
                    <a:pt x="162" y="10"/>
                  </a:lnTo>
                  <a:lnTo>
                    <a:pt x="166" y="12"/>
                  </a:lnTo>
                  <a:lnTo>
                    <a:pt x="168" y="16"/>
                  </a:lnTo>
                  <a:lnTo>
                    <a:pt x="168" y="100"/>
                  </a:lnTo>
                  <a:lnTo>
                    <a:pt x="168" y="100"/>
                  </a:lnTo>
                  <a:lnTo>
                    <a:pt x="166" y="104"/>
                  </a:lnTo>
                  <a:lnTo>
                    <a:pt x="162" y="106"/>
                  </a:lnTo>
                  <a:lnTo>
                    <a:pt x="22" y="106"/>
                  </a:lnTo>
                  <a:lnTo>
                    <a:pt x="22" y="106"/>
                  </a:lnTo>
                  <a:lnTo>
                    <a:pt x="18" y="104"/>
                  </a:lnTo>
                  <a:lnTo>
                    <a:pt x="16" y="100"/>
                  </a:lnTo>
                  <a:lnTo>
                    <a:pt x="16" y="16"/>
                  </a:lnTo>
                  <a:close/>
                  <a:moveTo>
                    <a:pt x="160" y="130"/>
                  </a:moveTo>
                  <a:lnTo>
                    <a:pt x="24" y="130"/>
                  </a:lnTo>
                  <a:lnTo>
                    <a:pt x="24" y="130"/>
                  </a:lnTo>
                  <a:lnTo>
                    <a:pt x="16" y="132"/>
                  </a:lnTo>
                  <a:lnTo>
                    <a:pt x="8" y="136"/>
                  </a:lnTo>
                  <a:lnTo>
                    <a:pt x="2" y="142"/>
                  </a:lnTo>
                  <a:lnTo>
                    <a:pt x="0" y="150"/>
                  </a:lnTo>
                  <a:lnTo>
                    <a:pt x="0" y="158"/>
                  </a:lnTo>
                  <a:lnTo>
                    <a:pt x="0" y="158"/>
                  </a:lnTo>
                  <a:lnTo>
                    <a:pt x="2" y="166"/>
                  </a:lnTo>
                  <a:lnTo>
                    <a:pt x="8" y="172"/>
                  </a:lnTo>
                  <a:lnTo>
                    <a:pt x="16" y="176"/>
                  </a:lnTo>
                  <a:lnTo>
                    <a:pt x="24" y="178"/>
                  </a:lnTo>
                  <a:lnTo>
                    <a:pt x="160" y="178"/>
                  </a:lnTo>
                  <a:lnTo>
                    <a:pt x="160" y="178"/>
                  </a:lnTo>
                  <a:lnTo>
                    <a:pt x="170" y="176"/>
                  </a:lnTo>
                  <a:lnTo>
                    <a:pt x="178" y="172"/>
                  </a:lnTo>
                  <a:lnTo>
                    <a:pt x="182" y="166"/>
                  </a:lnTo>
                  <a:lnTo>
                    <a:pt x="184" y="158"/>
                  </a:lnTo>
                  <a:lnTo>
                    <a:pt x="184" y="150"/>
                  </a:lnTo>
                  <a:lnTo>
                    <a:pt x="184" y="150"/>
                  </a:lnTo>
                  <a:lnTo>
                    <a:pt x="182" y="142"/>
                  </a:lnTo>
                  <a:lnTo>
                    <a:pt x="178" y="136"/>
                  </a:lnTo>
                  <a:lnTo>
                    <a:pt x="170" y="132"/>
                  </a:lnTo>
                  <a:lnTo>
                    <a:pt x="160" y="130"/>
                  </a:lnTo>
                  <a:lnTo>
                    <a:pt x="160" y="130"/>
                  </a:lnTo>
                  <a:close/>
                  <a:moveTo>
                    <a:pt x="156" y="164"/>
                  </a:moveTo>
                  <a:lnTo>
                    <a:pt x="156" y="164"/>
                  </a:lnTo>
                  <a:lnTo>
                    <a:pt x="152" y="162"/>
                  </a:lnTo>
                  <a:lnTo>
                    <a:pt x="148" y="160"/>
                  </a:lnTo>
                  <a:lnTo>
                    <a:pt x="146" y="158"/>
                  </a:lnTo>
                  <a:lnTo>
                    <a:pt x="146" y="154"/>
                  </a:lnTo>
                  <a:lnTo>
                    <a:pt x="146" y="154"/>
                  </a:lnTo>
                  <a:lnTo>
                    <a:pt x="146" y="150"/>
                  </a:lnTo>
                  <a:lnTo>
                    <a:pt x="148" y="146"/>
                  </a:lnTo>
                  <a:lnTo>
                    <a:pt x="152" y="144"/>
                  </a:lnTo>
                  <a:lnTo>
                    <a:pt x="156" y="144"/>
                  </a:lnTo>
                  <a:lnTo>
                    <a:pt x="156" y="144"/>
                  </a:lnTo>
                  <a:lnTo>
                    <a:pt x="158" y="144"/>
                  </a:lnTo>
                  <a:lnTo>
                    <a:pt x="162" y="146"/>
                  </a:lnTo>
                  <a:lnTo>
                    <a:pt x="164" y="150"/>
                  </a:lnTo>
                  <a:lnTo>
                    <a:pt x="164" y="154"/>
                  </a:lnTo>
                  <a:lnTo>
                    <a:pt x="164" y="154"/>
                  </a:lnTo>
                  <a:lnTo>
                    <a:pt x="164" y="158"/>
                  </a:lnTo>
                  <a:lnTo>
                    <a:pt x="162" y="160"/>
                  </a:lnTo>
                  <a:lnTo>
                    <a:pt x="158" y="162"/>
                  </a:lnTo>
                  <a:lnTo>
                    <a:pt x="156" y="164"/>
                  </a:lnTo>
                  <a:lnTo>
                    <a:pt x="156" y="164"/>
                  </a:lnTo>
                  <a:close/>
                </a:path>
              </a:pathLst>
            </a:custGeom>
            <a:solidFill>
              <a:sysClr val="windowText" lastClr="000000">
                <a:lumMod val="50000"/>
                <a:lumOff val="50000"/>
              </a:sysClr>
            </a:solid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97" name="Freeform 67"/>
            <p:cNvSpPr>
              <a:spLocks noEditPoints="1"/>
            </p:cNvSpPr>
            <p:nvPr/>
          </p:nvSpPr>
          <p:spPr bwMode="auto">
            <a:xfrm>
              <a:off x="2423288" y="5434120"/>
              <a:ext cx="69562" cy="60751"/>
            </a:xfrm>
            <a:custGeom>
              <a:avLst/>
              <a:gdLst/>
              <a:ahLst/>
              <a:cxnLst>
                <a:cxn ang="0">
                  <a:pos x="122" y="106"/>
                </a:cxn>
                <a:cxn ang="0">
                  <a:pos x="112" y="110"/>
                </a:cxn>
                <a:cxn ang="0">
                  <a:pos x="108" y="120"/>
                </a:cxn>
                <a:cxn ang="0">
                  <a:pos x="108" y="126"/>
                </a:cxn>
                <a:cxn ang="0">
                  <a:pos x="116" y="134"/>
                </a:cxn>
                <a:cxn ang="0">
                  <a:pos x="122" y="134"/>
                </a:cxn>
                <a:cxn ang="0">
                  <a:pos x="132" y="130"/>
                </a:cxn>
                <a:cxn ang="0">
                  <a:pos x="136" y="120"/>
                </a:cxn>
                <a:cxn ang="0">
                  <a:pos x="136" y="114"/>
                </a:cxn>
                <a:cxn ang="0">
                  <a:pos x="128" y="106"/>
                </a:cxn>
                <a:cxn ang="0">
                  <a:pos x="122" y="106"/>
                </a:cxn>
                <a:cxn ang="0">
                  <a:pos x="68" y="106"/>
                </a:cxn>
                <a:cxn ang="0">
                  <a:pos x="58" y="110"/>
                </a:cxn>
                <a:cxn ang="0">
                  <a:pos x="54" y="120"/>
                </a:cxn>
                <a:cxn ang="0">
                  <a:pos x="54" y="126"/>
                </a:cxn>
                <a:cxn ang="0">
                  <a:pos x="62" y="134"/>
                </a:cxn>
                <a:cxn ang="0">
                  <a:pos x="68" y="134"/>
                </a:cxn>
                <a:cxn ang="0">
                  <a:pos x="78" y="130"/>
                </a:cxn>
                <a:cxn ang="0">
                  <a:pos x="82" y="120"/>
                </a:cxn>
                <a:cxn ang="0">
                  <a:pos x="82" y="114"/>
                </a:cxn>
                <a:cxn ang="0">
                  <a:pos x="74" y="106"/>
                </a:cxn>
                <a:cxn ang="0">
                  <a:pos x="68" y="106"/>
                </a:cxn>
                <a:cxn ang="0">
                  <a:pos x="14" y="106"/>
                </a:cxn>
                <a:cxn ang="0">
                  <a:pos x="4" y="110"/>
                </a:cxn>
                <a:cxn ang="0">
                  <a:pos x="0" y="120"/>
                </a:cxn>
                <a:cxn ang="0">
                  <a:pos x="2" y="126"/>
                </a:cxn>
                <a:cxn ang="0">
                  <a:pos x="10" y="134"/>
                </a:cxn>
                <a:cxn ang="0">
                  <a:pos x="14" y="134"/>
                </a:cxn>
                <a:cxn ang="0">
                  <a:pos x="26" y="130"/>
                </a:cxn>
                <a:cxn ang="0">
                  <a:pos x="30" y="120"/>
                </a:cxn>
                <a:cxn ang="0">
                  <a:pos x="28" y="114"/>
                </a:cxn>
                <a:cxn ang="0">
                  <a:pos x="20" y="106"/>
                </a:cxn>
                <a:cxn ang="0">
                  <a:pos x="14" y="106"/>
                </a:cxn>
                <a:cxn ang="0">
                  <a:pos x="14" y="30"/>
                </a:cxn>
                <a:cxn ang="0">
                  <a:pos x="26" y="26"/>
                </a:cxn>
                <a:cxn ang="0">
                  <a:pos x="30" y="14"/>
                </a:cxn>
                <a:cxn ang="0">
                  <a:pos x="28" y="10"/>
                </a:cxn>
                <a:cxn ang="0">
                  <a:pos x="20" y="2"/>
                </a:cxn>
                <a:cxn ang="0">
                  <a:pos x="14" y="0"/>
                </a:cxn>
                <a:cxn ang="0">
                  <a:pos x="4" y="4"/>
                </a:cxn>
                <a:cxn ang="0">
                  <a:pos x="0" y="14"/>
                </a:cxn>
                <a:cxn ang="0">
                  <a:pos x="2" y="20"/>
                </a:cxn>
                <a:cxn ang="0">
                  <a:pos x="10" y="28"/>
                </a:cxn>
                <a:cxn ang="0">
                  <a:pos x="14" y="30"/>
                </a:cxn>
                <a:cxn ang="0">
                  <a:pos x="14" y="82"/>
                </a:cxn>
                <a:cxn ang="0">
                  <a:pos x="26" y="78"/>
                </a:cxn>
                <a:cxn ang="0">
                  <a:pos x="30" y="68"/>
                </a:cxn>
                <a:cxn ang="0">
                  <a:pos x="28" y="62"/>
                </a:cxn>
                <a:cxn ang="0">
                  <a:pos x="20" y="54"/>
                </a:cxn>
                <a:cxn ang="0">
                  <a:pos x="14" y="54"/>
                </a:cxn>
                <a:cxn ang="0">
                  <a:pos x="4" y="58"/>
                </a:cxn>
                <a:cxn ang="0">
                  <a:pos x="0" y="68"/>
                </a:cxn>
                <a:cxn ang="0">
                  <a:pos x="2" y="74"/>
                </a:cxn>
                <a:cxn ang="0">
                  <a:pos x="10" y="82"/>
                </a:cxn>
                <a:cxn ang="0">
                  <a:pos x="14" y="82"/>
                </a:cxn>
              </a:cxnLst>
              <a:rect l="0" t="0" r="r" b="b"/>
              <a:pathLst>
                <a:path w="136" h="134">
                  <a:moveTo>
                    <a:pt x="122" y="106"/>
                  </a:moveTo>
                  <a:lnTo>
                    <a:pt x="122" y="106"/>
                  </a:lnTo>
                  <a:lnTo>
                    <a:pt x="116" y="106"/>
                  </a:lnTo>
                  <a:lnTo>
                    <a:pt x="112" y="110"/>
                  </a:lnTo>
                  <a:lnTo>
                    <a:pt x="108" y="114"/>
                  </a:lnTo>
                  <a:lnTo>
                    <a:pt x="108" y="120"/>
                  </a:lnTo>
                  <a:lnTo>
                    <a:pt x="108" y="120"/>
                  </a:lnTo>
                  <a:lnTo>
                    <a:pt x="108" y="126"/>
                  </a:lnTo>
                  <a:lnTo>
                    <a:pt x="112" y="130"/>
                  </a:lnTo>
                  <a:lnTo>
                    <a:pt x="116" y="134"/>
                  </a:lnTo>
                  <a:lnTo>
                    <a:pt x="122" y="134"/>
                  </a:lnTo>
                  <a:lnTo>
                    <a:pt x="122" y="134"/>
                  </a:lnTo>
                  <a:lnTo>
                    <a:pt x="128" y="134"/>
                  </a:lnTo>
                  <a:lnTo>
                    <a:pt x="132" y="130"/>
                  </a:lnTo>
                  <a:lnTo>
                    <a:pt x="136" y="126"/>
                  </a:lnTo>
                  <a:lnTo>
                    <a:pt x="136" y="120"/>
                  </a:lnTo>
                  <a:lnTo>
                    <a:pt x="136" y="120"/>
                  </a:lnTo>
                  <a:lnTo>
                    <a:pt x="136" y="114"/>
                  </a:lnTo>
                  <a:lnTo>
                    <a:pt x="132" y="110"/>
                  </a:lnTo>
                  <a:lnTo>
                    <a:pt x="128" y="106"/>
                  </a:lnTo>
                  <a:lnTo>
                    <a:pt x="122" y="106"/>
                  </a:lnTo>
                  <a:lnTo>
                    <a:pt x="122" y="106"/>
                  </a:lnTo>
                  <a:close/>
                  <a:moveTo>
                    <a:pt x="68" y="106"/>
                  </a:moveTo>
                  <a:lnTo>
                    <a:pt x="68" y="106"/>
                  </a:lnTo>
                  <a:lnTo>
                    <a:pt x="62" y="106"/>
                  </a:lnTo>
                  <a:lnTo>
                    <a:pt x="58" y="110"/>
                  </a:lnTo>
                  <a:lnTo>
                    <a:pt x="54" y="114"/>
                  </a:lnTo>
                  <a:lnTo>
                    <a:pt x="54" y="120"/>
                  </a:lnTo>
                  <a:lnTo>
                    <a:pt x="54" y="120"/>
                  </a:lnTo>
                  <a:lnTo>
                    <a:pt x="54" y="126"/>
                  </a:lnTo>
                  <a:lnTo>
                    <a:pt x="58" y="130"/>
                  </a:lnTo>
                  <a:lnTo>
                    <a:pt x="62" y="134"/>
                  </a:lnTo>
                  <a:lnTo>
                    <a:pt x="68" y="134"/>
                  </a:lnTo>
                  <a:lnTo>
                    <a:pt x="68" y="134"/>
                  </a:lnTo>
                  <a:lnTo>
                    <a:pt x="74" y="134"/>
                  </a:lnTo>
                  <a:lnTo>
                    <a:pt x="78" y="130"/>
                  </a:lnTo>
                  <a:lnTo>
                    <a:pt x="82" y="126"/>
                  </a:lnTo>
                  <a:lnTo>
                    <a:pt x="82" y="120"/>
                  </a:lnTo>
                  <a:lnTo>
                    <a:pt x="82" y="120"/>
                  </a:lnTo>
                  <a:lnTo>
                    <a:pt x="82" y="114"/>
                  </a:lnTo>
                  <a:lnTo>
                    <a:pt x="78" y="110"/>
                  </a:lnTo>
                  <a:lnTo>
                    <a:pt x="74" y="106"/>
                  </a:lnTo>
                  <a:lnTo>
                    <a:pt x="68" y="106"/>
                  </a:lnTo>
                  <a:lnTo>
                    <a:pt x="68" y="106"/>
                  </a:lnTo>
                  <a:close/>
                  <a:moveTo>
                    <a:pt x="14" y="106"/>
                  </a:moveTo>
                  <a:lnTo>
                    <a:pt x="14" y="106"/>
                  </a:lnTo>
                  <a:lnTo>
                    <a:pt x="10" y="106"/>
                  </a:lnTo>
                  <a:lnTo>
                    <a:pt x="4" y="110"/>
                  </a:lnTo>
                  <a:lnTo>
                    <a:pt x="2" y="114"/>
                  </a:lnTo>
                  <a:lnTo>
                    <a:pt x="0" y="120"/>
                  </a:lnTo>
                  <a:lnTo>
                    <a:pt x="0" y="120"/>
                  </a:lnTo>
                  <a:lnTo>
                    <a:pt x="2" y="126"/>
                  </a:lnTo>
                  <a:lnTo>
                    <a:pt x="4" y="130"/>
                  </a:lnTo>
                  <a:lnTo>
                    <a:pt x="10" y="134"/>
                  </a:lnTo>
                  <a:lnTo>
                    <a:pt x="14" y="134"/>
                  </a:lnTo>
                  <a:lnTo>
                    <a:pt x="14" y="134"/>
                  </a:lnTo>
                  <a:lnTo>
                    <a:pt x="20" y="134"/>
                  </a:lnTo>
                  <a:lnTo>
                    <a:pt x="26" y="130"/>
                  </a:lnTo>
                  <a:lnTo>
                    <a:pt x="28" y="126"/>
                  </a:lnTo>
                  <a:lnTo>
                    <a:pt x="30" y="120"/>
                  </a:lnTo>
                  <a:lnTo>
                    <a:pt x="30" y="120"/>
                  </a:lnTo>
                  <a:lnTo>
                    <a:pt x="28" y="114"/>
                  </a:lnTo>
                  <a:lnTo>
                    <a:pt x="26" y="110"/>
                  </a:lnTo>
                  <a:lnTo>
                    <a:pt x="20" y="106"/>
                  </a:lnTo>
                  <a:lnTo>
                    <a:pt x="14" y="106"/>
                  </a:lnTo>
                  <a:lnTo>
                    <a:pt x="14" y="106"/>
                  </a:lnTo>
                  <a:close/>
                  <a:moveTo>
                    <a:pt x="14" y="30"/>
                  </a:moveTo>
                  <a:lnTo>
                    <a:pt x="14" y="30"/>
                  </a:lnTo>
                  <a:lnTo>
                    <a:pt x="20" y="28"/>
                  </a:lnTo>
                  <a:lnTo>
                    <a:pt x="26" y="26"/>
                  </a:lnTo>
                  <a:lnTo>
                    <a:pt x="28" y="20"/>
                  </a:lnTo>
                  <a:lnTo>
                    <a:pt x="30" y="14"/>
                  </a:lnTo>
                  <a:lnTo>
                    <a:pt x="30" y="14"/>
                  </a:lnTo>
                  <a:lnTo>
                    <a:pt x="28" y="10"/>
                  </a:lnTo>
                  <a:lnTo>
                    <a:pt x="26" y="4"/>
                  </a:lnTo>
                  <a:lnTo>
                    <a:pt x="20" y="2"/>
                  </a:lnTo>
                  <a:lnTo>
                    <a:pt x="14" y="0"/>
                  </a:lnTo>
                  <a:lnTo>
                    <a:pt x="14" y="0"/>
                  </a:lnTo>
                  <a:lnTo>
                    <a:pt x="10" y="2"/>
                  </a:lnTo>
                  <a:lnTo>
                    <a:pt x="4" y="4"/>
                  </a:lnTo>
                  <a:lnTo>
                    <a:pt x="2" y="10"/>
                  </a:lnTo>
                  <a:lnTo>
                    <a:pt x="0" y="14"/>
                  </a:lnTo>
                  <a:lnTo>
                    <a:pt x="0" y="14"/>
                  </a:lnTo>
                  <a:lnTo>
                    <a:pt x="2" y="20"/>
                  </a:lnTo>
                  <a:lnTo>
                    <a:pt x="4" y="26"/>
                  </a:lnTo>
                  <a:lnTo>
                    <a:pt x="10" y="28"/>
                  </a:lnTo>
                  <a:lnTo>
                    <a:pt x="14" y="30"/>
                  </a:lnTo>
                  <a:lnTo>
                    <a:pt x="14" y="30"/>
                  </a:lnTo>
                  <a:close/>
                  <a:moveTo>
                    <a:pt x="14" y="82"/>
                  </a:moveTo>
                  <a:lnTo>
                    <a:pt x="14" y="82"/>
                  </a:lnTo>
                  <a:lnTo>
                    <a:pt x="20" y="82"/>
                  </a:lnTo>
                  <a:lnTo>
                    <a:pt x="26" y="78"/>
                  </a:lnTo>
                  <a:lnTo>
                    <a:pt x="28" y="74"/>
                  </a:lnTo>
                  <a:lnTo>
                    <a:pt x="30" y="68"/>
                  </a:lnTo>
                  <a:lnTo>
                    <a:pt x="30" y="68"/>
                  </a:lnTo>
                  <a:lnTo>
                    <a:pt x="28" y="62"/>
                  </a:lnTo>
                  <a:lnTo>
                    <a:pt x="26" y="58"/>
                  </a:lnTo>
                  <a:lnTo>
                    <a:pt x="20" y="54"/>
                  </a:lnTo>
                  <a:lnTo>
                    <a:pt x="14" y="54"/>
                  </a:lnTo>
                  <a:lnTo>
                    <a:pt x="14" y="54"/>
                  </a:lnTo>
                  <a:lnTo>
                    <a:pt x="10" y="54"/>
                  </a:lnTo>
                  <a:lnTo>
                    <a:pt x="4" y="58"/>
                  </a:lnTo>
                  <a:lnTo>
                    <a:pt x="2" y="62"/>
                  </a:lnTo>
                  <a:lnTo>
                    <a:pt x="0" y="68"/>
                  </a:lnTo>
                  <a:lnTo>
                    <a:pt x="0" y="68"/>
                  </a:lnTo>
                  <a:lnTo>
                    <a:pt x="2" y="74"/>
                  </a:lnTo>
                  <a:lnTo>
                    <a:pt x="4" y="78"/>
                  </a:lnTo>
                  <a:lnTo>
                    <a:pt x="10" y="82"/>
                  </a:lnTo>
                  <a:lnTo>
                    <a:pt x="14" y="82"/>
                  </a:lnTo>
                  <a:lnTo>
                    <a:pt x="14" y="82"/>
                  </a:lnTo>
                  <a:close/>
                </a:path>
              </a:pathLst>
            </a:custGeom>
            <a:solidFill>
              <a:sysClr val="windowText" lastClr="000000">
                <a:lumMod val="50000"/>
                <a:lumOff val="50000"/>
              </a:sysClr>
            </a:solid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98" name="Freeform 65"/>
            <p:cNvSpPr>
              <a:spLocks/>
            </p:cNvSpPr>
            <p:nvPr/>
          </p:nvSpPr>
          <p:spPr bwMode="auto">
            <a:xfrm>
              <a:off x="2084264" y="5492811"/>
              <a:ext cx="70585" cy="37176"/>
            </a:xfrm>
            <a:custGeom>
              <a:avLst/>
              <a:gdLst/>
              <a:ahLst/>
              <a:cxnLst>
                <a:cxn ang="0">
                  <a:pos x="0" y="78"/>
                </a:cxn>
                <a:cxn ang="0">
                  <a:pos x="0" y="78"/>
                </a:cxn>
                <a:cxn ang="0">
                  <a:pos x="0" y="82"/>
                </a:cxn>
                <a:cxn ang="0">
                  <a:pos x="2" y="82"/>
                </a:cxn>
                <a:cxn ang="0">
                  <a:pos x="134" y="82"/>
                </a:cxn>
                <a:cxn ang="0">
                  <a:pos x="134" y="82"/>
                </a:cxn>
                <a:cxn ang="0">
                  <a:pos x="136" y="82"/>
                </a:cxn>
                <a:cxn ang="0">
                  <a:pos x="138" y="78"/>
                </a:cxn>
                <a:cxn ang="0">
                  <a:pos x="138" y="4"/>
                </a:cxn>
                <a:cxn ang="0">
                  <a:pos x="138" y="4"/>
                </a:cxn>
                <a:cxn ang="0">
                  <a:pos x="136" y="2"/>
                </a:cxn>
                <a:cxn ang="0">
                  <a:pos x="134" y="0"/>
                </a:cxn>
                <a:cxn ang="0">
                  <a:pos x="2" y="0"/>
                </a:cxn>
                <a:cxn ang="0">
                  <a:pos x="2" y="0"/>
                </a:cxn>
                <a:cxn ang="0">
                  <a:pos x="0" y="2"/>
                </a:cxn>
                <a:cxn ang="0">
                  <a:pos x="0" y="4"/>
                </a:cxn>
                <a:cxn ang="0">
                  <a:pos x="0" y="78"/>
                </a:cxn>
              </a:cxnLst>
              <a:rect l="0" t="0" r="r" b="b"/>
              <a:pathLst>
                <a:path w="138" h="82">
                  <a:moveTo>
                    <a:pt x="0" y="78"/>
                  </a:moveTo>
                  <a:lnTo>
                    <a:pt x="0" y="78"/>
                  </a:lnTo>
                  <a:lnTo>
                    <a:pt x="0" y="82"/>
                  </a:lnTo>
                  <a:lnTo>
                    <a:pt x="2" y="82"/>
                  </a:lnTo>
                  <a:lnTo>
                    <a:pt x="134" y="82"/>
                  </a:lnTo>
                  <a:lnTo>
                    <a:pt x="134" y="82"/>
                  </a:lnTo>
                  <a:lnTo>
                    <a:pt x="136" y="82"/>
                  </a:lnTo>
                  <a:lnTo>
                    <a:pt x="138" y="78"/>
                  </a:lnTo>
                  <a:lnTo>
                    <a:pt x="138" y="4"/>
                  </a:lnTo>
                  <a:lnTo>
                    <a:pt x="138" y="4"/>
                  </a:lnTo>
                  <a:lnTo>
                    <a:pt x="136" y="2"/>
                  </a:lnTo>
                  <a:lnTo>
                    <a:pt x="134" y="0"/>
                  </a:lnTo>
                  <a:lnTo>
                    <a:pt x="2" y="0"/>
                  </a:lnTo>
                  <a:lnTo>
                    <a:pt x="2" y="0"/>
                  </a:lnTo>
                  <a:lnTo>
                    <a:pt x="0" y="2"/>
                  </a:lnTo>
                  <a:lnTo>
                    <a:pt x="0" y="4"/>
                  </a:lnTo>
                  <a:lnTo>
                    <a:pt x="0" y="78"/>
                  </a:lnTo>
                  <a:close/>
                </a:path>
              </a:pathLst>
            </a:custGeom>
            <a:solidFill>
              <a:sysClr val="windowText" lastClr="000000">
                <a:lumMod val="50000"/>
                <a:lumOff val="50000"/>
              </a:sysClr>
            </a:solid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480" name="椭圆 479"/>
          <p:cNvSpPr/>
          <p:nvPr/>
        </p:nvSpPr>
        <p:spPr bwMode="auto">
          <a:xfrm>
            <a:off x="3437449" y="5642530"/>
            <a:ext cx="27651" cy="38174"/>
          </a:xfrm>
          <a:prstGeom prst="ellipse">
            <a:avLst/>
          </a:prstGeom>
          <a:solidFill>
            <a:sysClr val="windowText" lastClr="000000">
              <a:lumMod val="50000"/>
              <a:lumOff val="50000"/>
            </a:sysClr>
          </a:solidFill>
          <a:ln>
            <a:noFill/>
          </a:ln>
          <a:effectLst/>
        </p:spPr>
        <p:txBody>
          <a:bodyPr vert="horz" wrap="square" lIns="121901" tIns="60951" rIns="121901" bIns="60951" numCol="1" rtlCol="0" anchor="t" anchorCtr="0" compatLnSpc="1">
            <a:prstTxWarp prst="textNoShape">
              <a:avLst/>
            </a:prstTxWarp>
          </a:bodyPr>
          <a:lstStyle/>
          <a:p>
            <a:pPr defTabSz="1219149" fontAlgn="ctr">
              <a:defRPr/>
            </a:pPr>
            <a:endParaRPr lang="en-US" altLang="zh-CN" sz="10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481" name="组合 521"/>
          <p:cNvGrpSpPr/>
          <p:nvPr/>
        </p:nvGrpSpPr>
        <p:grpSpPr>
          <a:xfrm>
            <a:off x="4206243" y="5639569"/>
            <a:ext cx="134655" cy="307566"/>
            <a:chOff x="-601854" y="971550"/>
            <a:chExt cx="909638" cy="2039938"/>
          </a:xfrm>
          <a:solidFill>
            <a:sysClr val="windowText" lastClr="000000">
              <a:lumMod val="50000"/>
              <a:lumOff val="50000"/>
            </a:sysClr>
          </a:solidFill>
        </p:grpSpPr>
        <p:sp>
          <p:nvSpPr>
            <p:cNvPr id="681" name="Freeform 147"/>
            <p:cNvSpPr>
              <a:spLocks/>
            </p:cNvSpPr>
            <p:nvPr/>
          </p:nvSpPr>
          <p:spPr bwMode="auto">
            <a:xfrm>
              <a:off x="-363538" y="1325563"/>
              <a:ext cx="184150" cy="31750"/>
            </a:xfrm>
            <a:custGeom>
              <a:avLst/>
              <a:gdLst/>
              <a:ahLst/>
              <a:cxnLst>
                <a:cxn ang="0">
                  <a:pos x="1376" y="0"/>
                </a:cxn>
                <a:cxn ang="0">
                  <a:pos x="1401" y="4"/>
                </a:cxn>
                <a:cxn ang="0">
                  <a:pos x="1425" y="11"/>
                </a:cxn>
                <a:cxn ang="0">
                  <a:pos x="1447" y="22"/>
                </a:cxn>
                <a:cxn ang="0">
                  <a:pos x="1465" y="38"/>
                </a:cxn>
                <a:cxn ang="0">
                  <a:pos x="1481" y="57"/>
                </a:cxn>
                <a:cxn ang="0">
                  <a:pos x="1493" y="79"/>
                </a:cxn>
                <a:cxn ang="0">
                  <a:pos x="1500" y="102"/>
                </a:cxn>
                <a:cxn ang="0">
                  <a:pos x="1502" y="128"/>
                </a:cxn>
                <a:cxn ang="0">
                  <a:pos x="1500" y="153"/>
                </a:cxn>
                <a:cxn ang="0">
                  <a:pos x="1493" y="177"/>
                </a:cxn>
                <a:cxn ang="0">
                  <a:pos x="1481" y="199"/>
                </a:cxn>
                <a:cxn ang="0">
                  <a:pos x="1465" y="217"/>
                </a:cxn>
                <a:cxn ang="0">
                  <a:pos x="1447" y="232"/>
                </a:cxn>
                <a:cxn ang="0">
                  <a:pos x="1425" y="245"/>
                </a:cxn>
                <a:cxn ang="0">
                  <a:pos x="1401" y="252"/>
                </a:cxn>
                <a:cxn ang="0">
                  <a:pos x="1376" y="254"/>
                </a:cxn>
                <a:cxn ang="0">
                  <a:pos x="113" y="254"/>
                </a:cxn>
                <a:cxn ang="0">
                  <a:pos x="89" y="249"/>
                </a:cxn>
                <a:cxn ang="0">
                  <a:pos x="66" y="238"/>
                </a:cxn>
                <a:cxn ang="0">
                  <a:pos x="46" y="225"/>
                </a:cxn>
                <a:cxn ang="0">
                  <a:pos x="29" y="208"/>
                </a:cxn>
                <a:cxn ang="0">
                  <a:pos x="15" y="188"/>
                </a:cxn>
                <a:cxn ang="0">
                  <a:pos x="6" y="165"/>
                </a:cxn>
                <a:cxn ang="0">
                  <a:pos x="1" y="140"/>
                </a:cxn>
                <a:cxn ang="0">
                  <a:pos x="1" y="114"/>
                </a:cxn>
                <a:cxn ang="0">
                  <a:pos x="6" y="90"/>
                </a:cxn>
                <a:cxn ang="0">
                  <a:pos x="15" y="67"/>
                </a:cxn>
                <a:cxn ang="0">
                  <a:pos x="29" y="47"/>
                </a:cxn>
                <a:cxn ang="0">
                  <a:pos x="46" y="30"/>
                </a:cxn>
                <a:cxn ang="0">
                  <a:pos x="66" y="16"/>
                </a:cxn>
                <a:cxn ang="0">
                  <a:pos x="89" y="7"/>
                </a:cxn>
                <a:cxn ang="0">
                  <a:pos x="113" y="1"/>
                </a:cxn>
              </a:cxnLst>
              <a:rect l="0" t="0" r="r" b="b"/>
              <a:pathLst>
                <a:path w="1502" h="254">
                  <a:moveTo>
                    <a:pt x="127" y="0"/>
                  </a:moveTo>
                  <a:lnTo>
                    <a:pt x="1376" y="0"/>
                  </a:lnTo>
                  <a:lnTo>
                    <a:pt x="1388" y="1"/>
                  </a:lnTo>
                  <a:lnTo>
                    <a:pt x="1401" y="4"/>
                  </a:lnTo>
                  <a:lnTo>
                    <a:pt x="1413" y="7"/>
                  </a:lnTo>
                  <a:lnTo>
                    <a:pt x="1425" y="11"/>
                  </a:lnTo>
                  <a:lnTo>
                    <a:pt x="1436" y="16"/>
                  </a:lnTo>
                  <a:lnTo>
                    <a:pt x="1447" y="22"/>
                  </a:lnTo>
                  <a:lnTo>
                    <a:pt x="1456" y="30"/>
                  </a:lnTo>
                  <a:lnTo>
                    <a:pt x="1465" y="38"/>
                  </a:lnTo>
                  <a:lnTo>
                    <a:pt x="1473" y="47"/>
                  </a:lnTo>
                  <a:lnTo>
                    <a:pt x="1481" y="57"/>
                  </a:lnTo>
                  <a:lnTo>
                    <a:pt x="1487" y="67"/>
                  </a:lnTo>
                  <a:lnTo>
                    <a:pt x="1493" y="79"/>
                  </a:lnTo>
                  <a:lnTo>
                    <a:pt x="1497" y="90"/>
                  </a:lnTo>
                  <a:lnTo>
                    <a:pt x="1500" y="102"/>
                  </a:lnTo>
                  <a:lnTo>
                    <a:pt x="1502" y="114"/>
                  </a:lnTo>
                  <a:lnTo>
                    <a:pt x="1502" y="128"/>
                  </a:lnTo>
                  <a:lnTo>
                    <a:pt x="1502" y="140"/>
                  </a:lnTo>
                  <a:lnTo>
                    <a:pt x="1500" y="153"/>
                  </a:lnTo>
                  <a:lnTo>
                    <a:pt x="1497" y="165"/>
                  </a:lnTo>
                  <a:lnTo>
                    <a:pt x="1493" y="177"/>
                  </a:lnTo>
                  <a:lnTo>
                    <a:pt x="1487" y="188"/>
                  </a:lnTo>
                  <a:lnTo>
                    <a:pt x="1481" y="199"/>
                  </a:lnTo>
                  <a:lnTo>
                    <a:pt x="1473" y="208"/>
                  </a:lnTo>
                  <a:lnTo>
                    <a:pt x="1465" y="217"/>
                  </a:lnTo>
                  <a:lnTo>
                    <a:pt x="1456" y="225"/>
                  </a:lnTo>
                  <a:lnTo>
                    <a:pt x="1447" y="232"/>
                  </a:lnTo>
                  <a:lnTo>
                    <a:pt x="1436" y="238"/>
                  </a:lnTo>
                  <a:lnTo>
                    <a:pt x="1425" y="245"/>
                  </a:lnTo>
                  <a:lnTo>
                    <a:pt x="1413" y="249"/>
                  </a:lnTo>
                  <a:lnTo>
                    <a:pt x="1401" y="252"/>
                  </a:lnTo>
                  <a:lnTo>
                    <a:pt x="1388" y="254"/>
                  </a:lnTo>
                  <a:lnTo>
                    <a:pt x="1376" y="254"/>
                  </a:lnTo>
                  <a:lnTo>
                    <a:pt x="127" y="254"/>
                  </a:lnTo>
                  <a:lnTo>
                    <a:pt x="113" y="254"/>
                  </a:lnTo>
                  <a:lnTo>
                    <a:pt x="101" y="252"/>
                  </a:lnTo>
                  <a:lnTo>
                    <a:pt x="89" y="249"/>
                  </a:lnTo>
                  <a:lnTo>
                    <a:pt x="77" y="245"/>
                  </a:lnTo>
                  <a:lnTo>
                    <a:pt x="66" y="238"/>
                  </a:lnTo>
                  <a:lnTo>
                    <a:pt x="56" y="232"/>
                  </a:lnTo>
                  <a:lnTo>
                    <a:pt x="46" y="225"/>
                  </a:lnTo>
                  <a:lnTo>
                    <a:pt x="37" y="217"/>
                  </a:lnTo>
                  <a:lnTo>
                    <a:pt x="29" y="208"/>
                  </a:lnTo>
                  <a:lnTo>
                    <a:pt x="22" y="199"/>
                  </a:lnTo>
                  <a:lnTo>
                    <a:pt x="15" y="188"/>
                  </a:lnTo>
                  <a:lnTo>
                    <a:pt x="10" y="177"/>
                  </a:lnTo>
                  <a:lnTo>
                    <a:pt x="6" y="165"/>
                  </a:lnTo>
                  <a:lnTo>
                    <a:pt x="3" y="153"/>
                  </a:lnTo>
                  <a:lnTo>
                    <a:pt x="1" y="140"/>
                  </a:lnTo>
                  <a:lnTo>
                    <a:pt x="0" y="128"/>
                  </a:lnTo>
                  <a:lnTo>
                    <a:pt x="1" y="114"/>
                  </a:lnTo>
                  <a:lnTo>
                    <a:pt x="3" y="102"/>
                  </a:lnTo>
                  <a:lnTo>
                    <a:pt x="6" y="90"/>
                  </a:lnTo>
                  <a:lnTo>
                    <a:pt x="10" y="79"/>
                  </a:lnTo>
                  <a:lnTo>
                    <a:pt x="15" y="67"/>
                  </a:lnTo>
                  <a:lnTo>
                    <a:pt x="22" y="57"/>
                  </a:lnTo>
                  <a:lnTo>
                    <a:pt x="29" y="47"/>
                  </a:lnTo>
                  <a:lnTo>
                    <a:pt x="37" y="38"/>
                  </a:lnTo>
                  <a:lnTo>
                    <a:pt x="46" y="30"/>
                  </a:lnTo>
                  <a:lnTo>
                    <a:pt x="56" y="22"/>
                  </a:lnTo>
                  <a:lnTo>
                    <a:pt x="66" y="16"/>
                  </a:lnTo>
                  <a:lnTo>
                    <a:pt x="77" y="11"/>
                  </a:lnTo>
                  <a:lnTo>
                    <a:pt x="89" y="7"/>
                  </a:lnTo>
                  <a:lnTo>
                    <a:pt x="101" y="4"/>
                  </a:lnTo>
                  <a:lnTo>
                    <a:pt x="113" y="1"/>
                  </a:lnTo>
                  <a:lnTo>
                    <a:pt x="127" y="0"/>
                  </a:lnTo>
                  <a:close/>
                </a:path>
              </a:pathLst>
            </a:custGeom>
            <a:grp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0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82" name="Freeform 148"/>
            <p:cNvSpPr>
              <a:spLocks/>
            </p:cNvSpPr>
            <p:nvPr/>
          </p:nvSpPr>
          <p:spPr bwMode="auto">
            <a:xfrm>
              <a:off x="-363538" y="1601788"/>
              <a:ext cx="184150" cy="31750"/>
            </a:xfrm>
            <a:custGeom>
              <a:avLst/>
              <a:gdLst/>
              <a:ahLst/>
              <a:cxnLst>
                <a:cxn ang="0">
                  <a:pos x="1376" y="0"/>
                </a:cxn>
                <a:cxn ang="0">
                  <a:pos x="1401" y="3"/>
                </a:cxn>
                <a:cxn ang="0">
                  <a:pos x="1425" y="10"/>
                </a:cxn>
                <a:cxn ang="0">
                  <a:pos x="1447" y="22"/>
                </a:cxn>
                <a:cxn ang="0">
                  <a:pos x="1465" y="38"/>
                </a:cxn>
                <a:cxn ang="0">
                  <a:pos x="1481" y="56"/>
                </a:cxn>
                <a:cxn ang="0">
                  <a:pos x="1493" y="78"/>
                </a:cxn>
                <a:cxn ang="0">
                  <a:pos x="1500" y="101"/>
                </a:cxn>
                <a:cxn ang="0">
                  <a:pos x="1502" y="127"/>
                </a:cxn>
                <a:cxn ang="0">
                  <a:pos x="1500" y="152"/>
                </a:cxn>
                <a:cxn ang="0">
                  <a:pos x="1493" y="176"/>
                </a:cxn>
                <a:cxn ang="0">
                  <a:pos x="1481" y="198"/>
                </a:cxn>
                <a:cxn ang="0">
                  <a:pos x="1465" y="217"/>
                </a:cxn>
                <a:cxn ang="0">
                  <a:pos x="1447" y="232"/>
                </a:cxn>
                <a:cxn ang="0">
                  <a:pos x="1425" y="244"/>
                </a:cxn>
                <a:cxn ang="0">
                  <a:pos x="1401" y="252"/>
                </a:cxn>
                <a:cxn ang="0">
                  <a:pos x="1376" y="254"/>
                </a:cxn>
                <a:cxn ang="0">
                  <a:pos x="113" y="254"/>
                </a:cxn>
                <a:cxn ang="0">
                  <a:pos x="89" y="248"/>
                </a:cxn>
                <a:cxn ang="0">
                  <a:pos x="66" y="239"/>
                </a:cxn>
                <a:cxn ang="0">
                  <a:pos x="46" y="224"/>
                </a:cxn>
                <a:cxn ang="0">
                  <a:pos x="29" y="208"/>
                </a:cxn>
                <a:cxn ang="0">
                  <a:pos x="15" y="188"/>
                </a:cxn>
                <a:cxn ang="0">
                  <a:pos x="6" y="165"/>
                </a:cxn>
                <a:cxn ang="0">
                  <a:pos x="1" y="140"/>
                </a:cxn>
                <a:cxn ang="0">
                  <a:pos x="1" y="114"/>
                </a:cxn>
                <a:cxn ang="0">
                  <a:pos x="6" y="90"/>
                </a:cxn>
                <a:cxn ang="0">
                  <a:pos x="15" y="67"/>
                </a:cxn>
                <a:cxn ang="0">
                  <a:pos x="29" y="47"/>
                </a:cxn>
                <a:cxn ang="0">
                  <a:pos x="46" y="29"/>
                </a:cxn>
                <a:cxn ang="0">
                  <a:pos x="66" y="16"/>
                </a:cxn>
                <a:cxn ang="0">
                  <a:pos x="89" y="6"/>
                </a:cxn>
                <a:cxn ang="0">
                  <a:pos x="113" y="1"/>
                </a:cxn>
              </a:cxnLst>
              <a:rect l="0" t="0" r="r" b="b"/>
              <a:pathLst>
                <a:path w="1502" h="254">
                  <a:moveTo>
                    <a:pt x="127" y="0"/>
                  </a:moveTo>
                  <a:lnTo>
                    <a:pt x="1376" y="0"/>
                  </a:lnTo>
                  <a:lnTo>
                    <a:pt x="1388" y="1"/>
                  </a:lnTo>
                  <a:lnTo>
                    <a:pt x="1401" y="3"/>
                  </a:lnTo>
                  <a:lnTo>
                    <a:pt x="1413" y="6"/>
                  </a:lnTo>
                  <a:lnTo>
                    <a:pt x="1425" y="10"/>
                  </a:lnTo>
                  <a:lnTo>
                    <a:pt x="1436" y="16"/>
                  </a:lnTo>
                  <a:lnTo>
                    <a:pt x="1447" y="22"/>
                  </a:lnTo>
                  <a:lnTo>
                    <a:pt x="1456" y="29"/>
                  </a:lnTo>
                  <a:lnTo>
                    <a:pt x="1465" y="38"/>
                  </a:lnTo>
                  <a:lnTo>
                    <a:pt x="1473" y="47"/>
                  </a:lnTo>
                  <a:lnTo>
                    <a:pt x="1481" y="56"/>
                  </a:lnTo>
                  <a:lnTo>
                    <a:pt x="1487" y="67"/>
                  </a:lnTo>
                  <a:lnTo>
                    <a:pt x="1493" y="78"/>
                  </a:lnTo>
                  <a:lnTo>
                    <a:pt x="1497" y="90"/>
                  </a:lnTo>
                  <a:lnTo>
                    <a:pt x="1500" y="101"/>
                  </a:lnTo>
                  <a:lnTo>
                    <a:pt x="1502" y="114"/>
                  </a:lnTo>
                  <a:lnTo>
                    <a:pt x="1502" y="127"/>
                  </a:lnTo>
                  <a:lnTo>
                    <a:pt x="1502" y="140"/>
                  </a:lnTo>
                  <a:lnTo>
                    <a:pt x="1500" y="152"/>
                  </a:lnTo>
                  <a:lnTo>
                    <a:pt x="1497" y="165"/>
                  </a:lnTo>
                  <a:lnTo>
                    <a:pt x="1493" y="176"/>
                  </a:lnTo>
                  <a:lnTo>
                    <a:pt x="1487" y="188"/>
                  </a:lnTo>
                  <a:lnTo>
                    <a:pt x="1481" y="198"/>
                  </a:lnTo>
                  <a:lnTo>
                    <a:pt x="1473" y="208"/>
                  </a:lnTo>
                  <a:lnTo>
                    <a:pt x="1465" y="217"/>
                  </a:lnTo>
                  <a:lnTo>
                    <a:pt x="1456" y="224"/>
                  </a:lnTo>
                  <a:lnTo>
                    <a:pt x="1447" y="232"/>
                  </a:lnTo>
                  <a:lnTo>
                    <a:pt x="1436" y="239"/>
                  </a:lnTo>
                  <a:lnTo>
                    <a:pt x="1425" y="244"/>
                  </a:lnTo>
                  <a:lnTo>
                    <a:pt x="1413" y="248"/>
                  </a:lnTo>
                  <a:lnTo>
                    <a:pt x="1401" y="252"/>
                  </a:lnTo>
                  <a:lnTo>
                    <a:pt x="1388" y="254"/>
                  </a:lnTo>
                  <a:lnTo>
                    <a:pt x="1376" y="254"/>
                  </a:lnTo>
                  <a:lnTo>
                    <a:pt x="127" y="254"/>
                  </a:lnTo>
                  <a:lnTo>
                    <a:pt x="113" y="254"/>
                  </a:lnTo>
                  <a:lnTo>
                    <a:pt x="101" y="252"/>
                  </a:lnTo>
                  <a:lnTo>
                    <a:pt x="89" y="248"/>
                  </a:lnTo>
                  <a:lnTo>
                    <a:pt x="77" y="244"/>
                  </a:lnTo>
                  <a:lnTo>
                    <a:pt x="66" y="239"/>
                  </a:lnTo>
                  <a:lnTo>
                    <a:pt x="56" y="232"/>
                  </a:lnTo>
                  <a:lnTo>
                    <a:pt x="46" y="224"/>
                  </a:lnTo>
                  <a:lnTo>
                    <a:pt x="37" y="217"/>
                  </a:lnTo>
                  <a:lnTo>
                    <a:pt x="29" y="208"/>
                  </a:lnTo>
                  <a:lnTo>
                    <a:pt x="22" y="198"/>
                  </a:lnTo>
                  <a:lnTo>
                    <a:pt x="15" y="188"/>
                  </a:lnTo>
                  <a:lnTo>
                    <a:pt x="10" y="176"/>
                  </a:lnTo>
                  <a:lnTo>
                    <a:pt x="6" y="165"/>
                  </a:lnTo>
                  <a:lnTo>
                    <a:pt x="3" y="152"/>
                  </a:lnTo>
                  <a:lnTo>
                    <a:pt x="1" y="140"/>
                  </a:lnTo>
                  <a:lnTo>
                    <a:pt x="0" y="127"/>
                  </a:lnTo>
                  <a:lnTo>
                    <a:pt x="1" y="114"/>
                  </a:lnTo>
                  <a:lnTo>
                    <a:pt x="3" y="101"/>
                  </a:lnTo>
                  <a:lnTo>
                    <a:pt x="6" y="90"/>
                  </a:lnTo>
                  <a:lnTo>
                    <a:pt x="10" y="78"/>
                  </a:lnTo>
                  <a:lnTo>
                    <a:pt x="15" y="67"/>
                  </a:lnTo>
                  <a:lnTo>
                    <a:pt x="22" y="56"/>
                  </a:lnTo>
                  <a:lnTo>
                    <a:pt x="29" y="47"/>
                  </a:lnTo>
                  <a:lnTo>
                    <a:pt x="37" y="38"/>
                  </a:lnTo>
                  <a:lnTo>
                    <a:pt x="46" y="29"/>
                  </a:lnTo>
                  <a:lnTo>
                    <a:pt x="56" y="22"/>
                  </a:lnTo>
                  <a:lnTo>
                    <a:pt x="66" y="16"/>
                  </a:lnTo>
                  <a:lnTo>
                    <a:pt x="77" y="10"/>
                  </a:lnTo>
                  <a:lnTo>
                    <a:pt x="89" y="6"/>
                  </a:lnTo>
                  <a:lnTo>
                    <a:pt x="101" y="3"/>
                  </a:lnTo>
                  <a:lnTo>
                    <a:pt x="113" y="1"/>
                  </a:lnTo>
                  <a:lnTo>
                    <a:pt x="127" y="0"/>
                  </a:lnTo>
                  <a:close/>
                </a:path>
              </a:pathLst>
            </a:custGeom>
            <a:grp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0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83" name="Freeform 149"/>
            <p:cNvSpPr>
              <a:spLocks/>
            </p:cNvSpPr>
            <p:nvPr/>
          </p:nvSpPr>
          <p:spPr bwMode="auto">
            <a:xfrm>
              <a:off x="-363538" y="1878013"/>
              <a:ext cx="184150" cy="31750"/>
            </a:xfrm>
            <a:custGeom>
              <a:avLst/>
              <a:gdLst/>
              <a:ahLst/>
              <a:cxnLst>
                <a:cxn ang="0">
                  <a:pos x="1376" y="0"/>
                </a:cxn>
                <a:cxn ang="0">
                  <a:pos x="1401" y="4"/>
                </a:cxn>
                <a:cxn ang="0">
                  <a:pos x="1425" y="11"/>
                </a:cxn>
                <a:cxn ang="0">
                  <a:pos x="1447" y="22"/>
                </a:cxn>
                <a:cxn ang="0">
                  <a:pos x="1465" y="38"/>
                </a:cxn>
                <a:cxn ang="0">
                  <a:pos x="1481" y="57"/>
                </a:cxn>
                <a:cxn ang="0">
                  <a:pos x="1493" y="79"/>
                </a:cxn>
                <a:cxn ang="0">
                  <a:pos x="1500" y="103"/>
                </a:cxn>
                <a:cxn ang="0">
                  <a:pos x="1502" y="128"/>
                </a:cxn>
                <a:cxn ang="0">
                  <a:pos x="1500" y="153"/>
                </a:cxn>
                <a:cxn ang="0">
                  <a:pos x="1493" y="177"/>
                </a:cxn>
                <a:cxn ang="0">
                  <a:pos x="1481" y="199"/>
                </a:cxn>
                <a:cxn ang="0">
                  <a:pos x="1465" y="218"/>
                </a:cxn>
                <a:cxn ang="0">
                  <a:pos x="1447" y="233"/>
                </a:cxn>
                <a:cxn ang="0">
                  <a:pos x="1425" y="245"/>
                </a:cxn>
                <a:cxn ang="0">
                  <a:pos x="1401" y="252"/>
                </a:cxn>
                <a:cxn ang="0">
                  <a:pos x="1376" y="254"/>
                </a:cxn>
                <a:cxn ang="0">
                  <a:pos x="113" y="254"/>
                </a:cxn>
                <a:cxn ang="0">
                  <a:pos x="89" y="249"/>
                </a:cxn>
                <a:cxn ang="0">
                  <a:pos x="66" y="240"/>
                </a:cxn>
                <a:cxn ang="0">
                  <a:pos x="46" y="226"/>
                </a:cxn>
                <a:cxn ang="0">
                  <a:pos x="29" y="208"/>
                </a:cxn>
                <a:cxn ang="0">
                  <a:pos x="15" y="188"/>
                </a:cxn>
                <a:cxn ang="0">
                  <a:pos x="6" y="165"/>
                </a:cxn>
                <a:cxn ang="0">
                  <a:pos x="1" y="140"/>
                </a:cxn>
                <a:cxn ang="0">
                  <a:pos x="1" y="115"/>
                </a:cxn>
                <a:cxn ang="0">
                  <a:pos x="6" y="90"/>
                </a:cxn>
                <a:cxn ang="0">
                  <a:pos x="15" y="67"/>
                </a:cxn>
                <a:cxn ang="0">
                  <a:pos x="29" y="47"/>
                </a:cxn>
                <a:cxn ang="0">
                  <a:pos x="46" y="30"/>
                </a:cxn>
                <a:cxn ang="0">
                  <a:pos x="66" y="16"/>
                </a:cxn>
                <a:cxn ang="0">
                  <a:pos x="89" y="7"/>
                </a:cxn>
                <a:cxn ang="0">
                  <a:pos x="113" y="2"/>
                </a:cxn>
              </a:cxnLst>
              <a:rect l="0" t="0" r="r" b="b"/>
              <a:pathLst>
                <a:path w="1502" h="254">
                  <a:moveTo>
                    <a:pt x="127" y="0"/>
                  </a:moveTo>
                  <a:lnTo>
                    <a:pt x="1376" y="0"/>
                  </a:lnTo>
                  <a:lnTo>
                    <a:pt x="1388" y="2"/>
                  </a:lnTo>
                  <a:lnTo>
                    <a:pt x="1401" y="4"/>
                  </a:lnTo>
                  <a:lnTo>
                    <a:pt x="1413" y="7"/>
                  </a:lnTo>
                  <a:lnTo>
                    <a:pt x="1425" y="11"/>
                  </a:lnTo>
                  <a:lnTo>
                    <a:pt x="1436" y="16"/>
                  </a:lnTo>
                  <a:lnTo>
                    <a:pt x="1447" y="22"/>
                  </a:lnTo>
                  <a:lnTo>
                    <a:pt x="1456" y="30"/>
                  </a:lnTo>
                  <a:lnTo>
                    <a:pt x="1465" y="38"/>
                  </a:lnTo>
                  <a:lnTo>
                    <a:pt x="1473" y="47"/>
                  </a:lnTo>
                  <a:lnTo>
                    <a:pt x="1481" y="57"/>
                  </a:lnTo>
                  <a:lnTo>
                    <a:pt x="1487" y="67"/>
                  </a:lnTo>
                  <a:lnTo>
                    <a:pt x="1493" y="79"/>
                  </a:lnTo>
                  <a:lnTo>
                    <a:pt x="1497" y="90"/>
                  </a:lnTo>
                  <a:lnTo>
                    <a:pt x="1500" y="103"/>
                  </a:lnTo>
                  <a:lnTo>
                    <a:pt x="1502" y="115"/>
                  </a:lnTo>
                  <a:lnTo>
                    <a:pt x="1502" y="128"/>
                  </a:lnTo>
                  <a:lnTo>
                    <a:pt x="1502" y="140"/>
                  </a:lnTo>
                  <a:lnTo>
                    <a:pt x="1500" y="153"/>
                  </a:lnTo>
                  <a:lnTo>
                    <a:pt x="1497" y="165"/>
                  </a:lnTo>
                  <a:lnTo>
                    <a:pt x="1493" y="177"/>
                  </a:lnTo>
                  <a:lnTo>
                    <a:pt x="1487" y="188"/>
                  </a:lnTo>
                  <a:lnTo>
                    <a:pt x="1481" y="199"/>
                  </a:lnTo>
                  <a:lnTo>
                    <a:pt x="1473" y="208"/>
                  </a:lnTo>
                  <a:lnTo>
                    <a:pt x="1465" y="218"/>
                  </a:lnTo>
                  <a:lnTo>
                    <a:pt x="1456" y="226"/>
                  </a:lnTo>
                  <a:lnTo>
                    <a:pt x="1447" y="233"/>
                  </a:lnTo>
                  <a:lnTo>
                    <a:pt x="1436" y="240"/>
                  </a:lnTo>
                  <a:lnTo>
                    <a:pt x="1425" y="245"/>
                  </a:lnTo>
                  <a:lnTo>
                    <a:pt x="1413" y="249"/>
                  </a:lnTo>
                  <a:lnTo>
                    <a:pt x="1401" y="252"/>
                  </a:lnTo>
                  <a:lnTo>
                    <a:pt x="1388" y="254"/>
                  </a:lnTo>
                  <a:lnTo>
                    <a:pt x="1376" y="254"/>
                  </a:lnTo>
                  <a:lnTo>
                    <a:pt x="127" y="254"/>
                  </a:lnTo>
                  <a:lnTo>
                    <a:pt x="113" y="254"/>
                  </a:lnTo>
                  <a:lnTo>
                    <a:pt x="101" y="252"/>
                  </a:lnTo>
                  <a:lnTo>
                    <a:pt x="89" y="249"/>
                  </a:lnTo>
                  <a:lnTo>
                    <a:pt x="77" y="245"/>
                  </a:lnTo>
                  <a:lnTo>
                    <a:pt x="66" y="240"/>
                  </a:lnTo>
                  <a:lnTo>
                    <a:pt x="56" y="233"/>
                  </a:lnTo>
                  <a:lnTo>
                    <a:pt x="46" y="226"/>
                  </a:lnTo>
                  <a:lnTo>
                    <a:pt x="37" y="218"/>
                  </a:lnTo>
                  <a:lnTo>
                    <a:pt x="29" y="208"/>
                  </a:lnTo>
                  <a:lnTo>
                    <a:pt x="22" y="199"/>
                  </a:lnTo>
                  <a:lnTo>
                    <a:pt x="15" y="188"/>
                  </a:lnTo>
                  <a:lnTo>
                    <a:pt x="10" y="177"/>
                  </a:lnTo>
                  <a:lnTo>
                    <a:pt x="6" y="165"/>
                  </a:lnTo>
                  <a:lnTo>
                    <a:pt x="3" y="153"/>
                  </a:lnTo>
                  <a:lnTo>
                    <a:pt x="1" y="140"/>
                  </a:lnTo>
                  <a:lnTo>
                    <a:pt x="0" y="128"/>
                  </a:lnTo>
                  <a:lnTo>
                    <a:pt x="1" y="115"/>
                  </a:lnTo>
                  <a:lnTo>
                    <a:pt x="3" y="103"/>
                  </a:lnTo>
                  <a:lnTo>
                    <a:pt x="6" y="90"/>
                  </a:lnTo>
                  <a:lnTo>
                    <a:pt x="10" y="79"/>
                  </a:lnTo>
                  <a:lnTo>
                    <a:pt x="15" y="67"/>
                  </a:lnTo>
                  <a:lnTo>
                    <a:pt x="22" y="57"/>
                  </a:lnTo>
                  <a:lnTo>
                    <a:pt x="29" y="47"/>
                  </a:lnTo>
                  <a:lnTo>
                    <a:pt x="37" y="38"/>
                  </a:lnTo>
                  <a:lnTo>
                    <a:pt x="46" y="30"/>
                  </a:lnTo>
                  <a:lnTo>
                    <a:pt x="56" y="22"/>
                  </a:lnTo>
                  <a:lnTo>
                    <a:pt x="66" y="16"/>
                  </a:lnTo>
                  <a:lnTo>
                    <a:pt x="77" y="11"/>
                  </a:lnTo>
                  <a:lnTo>
                    <a:pt x="89" y="7"/>
                  </a:lnTo>
                  <a:lnTo>
                    <a:pt x="101" y="4"/>
                  </a:lnTo>
                  <a:lnTo>
                    <a:pt x="113" y="2"/>
                  </a:lnTo>
                  <a:lnTo>
                    <a:pt x="127" y="0"/>
                  </a:lnTo>
                  <a:close/>
                </a:path>
              </a:pathLst>
            </a:custGeom>
            <a:grp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0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84" name="Freeform 150"/>
            <p:cNvSpPr>
              <a:spLocks/>
            </p:cNvSpPr>
            <p:nvPr/>
          </p:nvSpPr>
          <p:spPr bwMode="auto">
            <a:xfrm>
              <a:off x="-363538" y="2154238"/>
              <a:ext cx="184150" cy="31750"/>
            </a:xfrm>
            <a:custGeom>
              <a:avLst/>
              <a:gdLst/>
              <a:ahLst/>
              <a:cxnLst>
                <a:cxn ang="0">
                  <a:pos x="1376" y="0"/>
                </a:cxn>
                <a:cxn ang="0">
                  <a:pos x="1401" y="3"/>
                </a:cxn>
                <a:cxn ang="0">
                  <a:pos x="1425" y="10"/>
                </a:cxn>
                <a:cxn ang="0">
                  <a:pos x="1447" y="22"/>
                </a:cxn>
                <a:cxn ang="0">
                  <a:pos x="1465" y="38"/>
                </a:cxn>
                <a:cxn ang="0">
                  <a:pos x="1481" y="56"/>
                </a:cxn>
                <a:cxn ang="0">
                  <a:pos x="1493" y="78"/>
                </a:cxn>
                <a:cxn ang="0">
                  <a:pos x="1500" y="102"/>
                </a:cxn>
                <a:cxn ang="0">
                  <a:pos x="1502" y="127"/>
                </a:cxn>
                <a:cxn ang="0">
                  <a:pos x="1500" y="152"/>
                </a:cxn>
                <a:cxn ang="0">
                  <a:pos x="1493" y="176"/>
                </a:cxn>
                <a:cxn ang="0">
                  <a:pos x="1481" y="198"/>
                </a:cxn>
                <a:cxn ang="0">
                  <a:pos x="1465" y="217"/>
                </a:cxn>
                <a:cxn ang="0">
                  <a:pos x="1447" y="233"/>
                </a:cxn>
                <a:cxn ang="0">
                  <a:pos x="1425" y="244"/>
                </a:cxn>
                <a:cxn ang="0">
                  <a:pos x="1401" y="252"/>
                </a:cxn>
                <a:cxn ang="0">
                  <a:pos x="1376" y="254"/>
                </a:cxn>
                <a:cxn ang="0">
                  <a:pos x="113" y="254"/>
                </a:cxn>
                <a:cxn ang="0">
                  <a:pos x="89" y="248"/>
                </a:cxn>
                <a:cxn ang="0">
                  <a:pos x="66" y="239"/>
                </a:cxn>
                <a:cxn ang="0">
                  <a:pos x="46" y="226"/>
                </a:cxn>
                <a:cxn ang="0">
                  <a:pos x="29" y="208"/>
                </a:cxn>
                <a:cxn ang="0">
                  <a:pos x="15" y="188"/>
                </a:cxn>
                <a:cxn ang="0">
                  <a:pos x="6" y="165"/>
                </a:cxn>
                <a:cxn ang="0">
                  <a:pos x="1" y="140"/>
                </a:cxn>
                <a:cxn ang="0">
                  <a:pos x="1" y="115"/>
                </a:cxn>
                <a:cxn ang="0">
                  <a:pos x="6" y="90"/>
                </a:cxn>
                <a:cxn ang="0">
                  <a:pos x="15" y="67"/>
                </a:cxn>
                <a:cxn ang="0">
                  <a:pos x="29" y="47"/>
                </a:cxn>
                <a:cxn ang="0">
                  <a:pos x="46" y="29"/>
                </a:cxn>
                <a:cxn ang="0">
                  <a:pos x="66" y="16"/>
                </a:cxn>
                <a:cxn ang="0">
                  <a:pos x="89" y="6"/>
                </a:cxn>
                <a:cxn ang="0">
                  <a:pos x="113" y="1"/>
                </a:cxn>
              </a:cxnLst>
              <a:rect l="0" t="0" r="r" b="b"/>
              <a:pathLst>
                <a:path w="1502" h="254">
                  <a:moveTo>
                    <a:pt x="127" y="0"/>
                  </a:moveTo>
                  <a:lnTo>
                    <a:pt x="1376" y="0"/>
                  </a:lnTo>
                  <a:lnTo>
                    <a:pt x="1388" y="1"/>
                  </a:lnTo>
                  <a:lnTo>
                    <a:pt x="1401" y="3"/>
                  </a:lnTo>
                  <a:lnTo>
                    <a:pt x="1413" y="6"/>
                  </a:lnTo>
                  <a:lnTo>
                    <a:pt x="1425" y="10"/>
                  </a:lnTo>
                  <a:lnTo>
                    <a:pt x="1436" y="16"/>
                  </a:lnTo>
                  <a:lnTo>
                    <a:pt x="1447" y="22"/>
                  </a:lnTo>
                  <a:lnTo>
                    <a:pt x="1456" y="29"/>
                  </a:lnTo>
                  <a:lnTo>
                    <a:pt x="1465" y="38"/>
                  </a:lnTo>
                  <a:lnTo>
                    <a:pt x="1473" y="47"/>
                  </a:lnTo>
                  <a:lnTo>
                    <a:pt x="1481" y="56"/>
                  </a:lnTo>
                  <a:lnTo>
                    <a:pt x="1487" y="67"/>
                  </a:lnTo>
                  <a:lnTo>
                    <a:pt x="1493" y="78"/>
                  </a:lnTo>
                  <a:lnTo>
                    <a:pt x="1497" y="90"/>
                  </a:lnTo>
                  <a:lnTo>
                    <a:pt x="1500" y="102"/>
                  </a:lnTo>
                  <a:lnTo>
                    <a:pt x="1502" y="115"/>
                  </a:lnTo>
                  <a:lnTo>
                    <a:pt x="1502" y="127"/>
                  </a:lnTo>
                  <a:lnTo>
                    <a:pt x="1502" y="140"/>
                  </a:lnTo>
                  <a:lnTo>
                    <a:pt x="1500" y="152"/>
                  </a:lnTo>
                  <a:lnTo>
                    <a:pt x="1497" y="165"/>
                  </a:lnTo>
                  <a:lnTo>
                    <a:pt x="1493" y="176"/>
                  </a:lnTo>
                  <a:lnTo>
                    <a:pt x="1487" y="188"/>
                  </a:lnTo>
                  <a:lnTo>
                    <a:pt x="1481" y="198"/>
                  </a:lnTo>
                  <a:lnTo>
                    <a:pt x="1473" y="208"/>
                  </a:lnTo>
                  <a:lnTo>
                    <a:pt x="1465" y="217"/>
                  </a:lnTo>
                  <a:lnTo>
                    <a:pt x="1456" y="226"/>
                  </a:lnTo>
                  <a:lnTo>
                    <a:pt x="1447" y="233"/>
                  </a:lnTo>
                  <a:lnTo>
                    <a:pt x="1436" y="239"/>
                  </a:lnTo>
                  <a:lnTo>
                    <a:pt x="1425" y="244"/>
                  </a:lnTo>
                  <a:lnTo>
                    <a:pt x="1413" y="248"/>
                  </a:lnTo>
                  <a:lnTo>
                    <a:pt x="1401" y="252"/>
                  </a:lnTo>
                  <a:lnTo>
                    <a:pt x="1388" y="254"/>
                  </a:lnTo>
                  <a:lnTo>
                    <a:pt x="1376" y="254"/>
                  </a:lnTo>
                  <a:lnTo>
                    <a:pt x="127" y="254"/>
                  </a:lnTo>
                  <a:lnTo>
                    <a:pt x="113" y="254"/>
                  </a:lnTo>
                  <a:lnTo>
                    <a:pt x="101" y="252"/>
                  </a:lnTo>
                  <a:lnTo>
                    <a:pt x="89" y="248"/>
                  </a:lnTo>
                  <a:lnTo>
                    <a:pt x="77" y="244"/>
                  </a:lnTo>
                  <a:lnTo>
                    <a:pt x="66" y="239"/>
                  </a:lnTo>
                  <a:lnTo>
                    <a:pt x="56" y="233"/>
                  </a:lnTo>
                  <a:lnTo>
                    <a:pt x="46" y="226"/>
                  </a:lnTo>
                  <a:lnTo>
                    <a:pt x="37" y="217"/>
                  </a:lnTo>
                  <a:lnTo>
                    <a:pt x="29" y="208"/>
                  </a:lnTo>
                  <a:lnTo>
                    <a:pt x="22" y="198"/>
                  </a:lnTo>
                  <a:lnTo>
                    <a:pt x="15" y="188"/>
                  </a:lnTo>
                  <a:lnTo>
                    <a:pt x="10" y="176"/>
                  </a:lnTo>
                  <a:lnTo>
                    <a:pt x="6" y="165"/>
                  </a:lnTo>
                  <a:lnTo>
                    <a:pt x="3" y="152"/>
                  </a:lnTo>
                  <a:lnTo>
                    <a:pt x="1" y="140"/>
                  </a:lnTo>
                  <a:lnTo>
                    <a:pt x="0" y="127"/>
                  </a:lnTo>
                  <a:lnTo>
                    <a:pt x="1" y="115"/>
                  </a:lnTo>
                  <a:lnTo>
                    <a:pt x="3" y="102"/>
                  </a:lnTo>
                  <a:lnTo>
                    <a:pt x="6" y="90"/>
                  </a:lnTo>
                  <a:lnTo>
                    <a:pt x="10" y="78"/>
                  </a:lnTo>
                  <a:lnTo>
                    <a:pt x="15" y="67"/>
                  </a:lnTo>
                  <a:lnTo>
                    <a:pt x="22" y="56"/>
                  </a:lnTo>
                  <a:lnTo>
                    <a:pt x="29" y="47"/>
                  </a:lnTo>
                  <a:lnTo>
                    <a:pt x="37" y="38"/>
                  </a:lnTo>
                  <a:lnTo>
                    <a:pt x="46" y="29"/>
                  </a:lnTo>
                  <a:lnTo>
                    <a:pt x="56" y="22"/>
                  </a:lnTo>
                  <a:lnTo>
                    <a:pt x="66" y="16"/>
                  </a:lnTo>
                  <a:lnTo>
                    <a:pt x="77" y="10"/>
                  </a:lnTo>
                  <a:lnTo>
                    <a:pt x="89" y="6"/>
                  </a:lnTo>
                  <a:lnTo>
                    <a:pt x="101" y="3"/>
                  </a:lnTo>
                  <a:lnTo>
                    <a:pt x="113" y="1"/>
                  </a:lnTo>
                  <a:lnTo>
                    <a:pt x="127" y="0"/>
                  </a:lnTo>
                  <a:close/>
                </a:path>
              </a:pathLst>
            </a:custGeom>
            <a:grp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0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85" name="Freeform 151"/>
            <p:cNvSpPr>
              <a:spLocks noEditPoints="1"/>
            </p:cNvSpPr>
            <p:nvPr/>
          </p:nvSpPr>
          <p:spPr bwMode="auto">
            <a:xfrm>
              <a:off x="-601854" y="971550"/>
              <a:ext cx="909638" cy="2039938"/>
            </a:xfrm>
            <a:custGeom>
              <a:avLst/>
              <a:gdLst/>
              <a:ahLst/>
              <a:cxnLst>
                <a:cxn ang="0">
                  <a:pos x="7285" y="81"/>
                </a:cxn>
                <a:cxn ang="0">
                  <a:pos x="7441" y="325"/>
                </a:cxn>
                <a:cxn ang="0">
                  <a:pos x="7400" y="16492"/>
                </a:cxn>
                <a:cxn ang="0">
                  <a:pos x="7183" y="16680"/>
                </a:cxn>
                <a:cxn ang="0">
                  <a:pos x="266" y="16680"/>
                </a:cxn>
                <a:cxn ang="0">
                  <a:pos x="49" y="16492"/>
                </a:cxn>
                <a:cxn ang="0">
                  <a:pos x="8" y="325"/>
                </a:cxn>
                <a:cxn ang="0">
                  <a:pos x="163" y="81"/>
                </a:cxn>
                <a:cxn ang="0">
                  <a:pos x="5939" y="1613"/>
                </a:cxn>
                <a:cxn ang="0">
                  <a:pos x="6201" y="1711"/>
                </a:cxn>
                <a:cxn ang="0">
                  <a:pos x="6328" y="1952"/>
                </a:cxn>
                <a:cxn ang="0">
                  <a:pos x="6263" y="3222"/>
                </a:cxn>
                <a:cxn ang="0">
                  <a:pos x="6036" y="3376"/>
                </a:cxn>
                <a:cxn ang="0">
                  <a:pos x="1341" y="3351"/>
                </a:cxn>
                <a:cxn ang="0">
                  <a:pos x="1150" y="3157"/>
                </a:cxn>
                <a:cxn ang="0">
                  <a:pos x="1137" y="1878"/>
                </a:cxn>
                <a:cxn ang="0">
                  <a:pos x="1307" y="1667"/>
                </a:cxn>
                <a:cxn ang="0">
                  <a:pos x="5979" y="3879"/>
                </a:cxn>
                <a:cxn ang="0">
                  <a:pos x="6228" y="4001"/>
                </a:cxn>
                <a:cxn ang="0">
                  <a:pos x="6330" y="4255"/>
                </a:cxn>
                <a:cxn ang="0">
                  <a:pos x="6240" y="5515"/>
                </a:cxn>
                <a:cxn ang="0">
                  <a:pos x="5999" y="5647"/>
                </a:cxn>
                <a:cxn ang="0">
                  <a:pos x="1307" y="5597"/>
                </a:cxn>
                <a:cxn ang="0">
                  <a:pos x="1137" y="5386"/>
                </a:cxn>
                <a:cxn ang="0">
                  <a:pos x="1150" y="4107"/>
                </a:cxn>
                <a:cxn ang="0">
                  <a:pos x="1341" y="3914"/>
                </a:cxn>
                <a:cxn ang="0">
                  <a:pos x="6018" y="6147"/>
                </a:cxn>
                <a:cxn ang="0">
                  <a:pos x="6252" y="6293"/>
                </a:cxn>
                <a:cxn ang="0">
                  <a:pos x="6329" y="7557"/>
                </a:cxn>
                <a:cxn ang="0">
                  <a:pos x="6215" y="7804"/>
                </a:cxn>
                <a:cxn ang="0">
                  <a:pos x="5959" y="7915"/>
                </a:cxn>
                <a:cxn ang="0">
                  <a:pos x="1277" y="7841"/>
                </a:cxn>
                <a:cxn ang="0">
                  <a:pos x="1128" y="7614"/>
                </a:cxn>
                <a:cxn ang="0">
                  <a:pos x="1166" y="6339"/>
                </a:cxn>
                <a:cxn ang="0">
                  <a:pos x="1376" y="6163"/>
                </a:cxn>
                <a:cxn ang="0">
                  <a:pos x="6055" y="8420"/>
                </a:cxn>
                <a:cxn ang="0">
                  <a:pos x="6272" y="8586"/>
                </a:cxn>
                <a:cxn ang="0">
                  <a:pos x="6325" y="9859"/>
                </a:cxn>
                <a:cxn ang="0">
                  <a:pos x="6187" y="10093"/>
                </a:cxn>
                <a:cxn ang="0">
                  <a:pos x="1510" y="10180"/>
                </a:cxn>
                <a:cxn ang="0">
                  <a:pos x="1248" y="10081"/>
                </a:cxn>
                <a:cxn ang="0">
                  <a:pos x="1121" y="9840"/>
                </a:cxn>
                <a:cxn ang="0">
                  <a:pos x="1186" y="8571"/>
                </a:cxn>
                <a:cxn ang="0">
                  <a:pos x="1413" y="8415"/>
                </a:cxn>
                <a:cxn ang="0">
                  <a:pos x="3942" y="14477"/>
                </a:cxn>
                <a:cxn ang="0">
                  <a:pos x="4188" y="14735"/>
                </a:cxn>
                <a:cxn ang="0">
                  <a:pos x="4196" y="15102"/>
                </a:cxn>
                <a:cxn ang="0">
                  <a:pos x="3964" y="15372"/>
                </a:cxn>
                <a:cxn ang="0">
                  <a:pos x="3599" y="15417"/>
                </a:cxn>
                <a:cxn ang="0">
                  <a:pos x="3308" y="15211"/>
                </a:cxn>
                <a:cxn ang="0">
                  <a:pos x="3228" y="14854"/>
                </a:cxn>
                <a:cxn ang="0">
                  <a:pos x="3406" y="14543"/>
                </a:cxn>
                <a:cxn ang="0">
                  <a:pos x="1277" y="12777"/>
                </a:cxn>
                <a:cxn ang="0">
                  <a:pos x="6299" y="12881"/>
                </a:cxn>
                <a:cxn ang="0">
                  <a:pos x="6222" y="13140"/>
                </a:cxn>
                <a:cxn ang="0">
                  <a:pos x="1169" y="13093"/>
                </a:cxn>
                <a:cxn ang="0">
                  <a:pos x="1186" y="12815"/>
                </a:cxn>
                <a:cxn ang="0">
                  <a:pos x="6234" y="12232"/>
                </a:cxn>
                <a:cxn ang="0">
                  <a:pos x="6295" y="12500"/>
                </a:cxn>
                <a:cxn ang="0">
                  <a:pos x="1263" y="12589"/>
                </a:cxn>
                <a:cxn ang="0">
                  <a:pos x="1147" y="12461"/>
                </a:cxn>
                <a:cxn ang="0">
                  <a:pos x="1251" y="12220"/>
                </a:cxn>
              </a:cxnLst>
              <a:rect l="0" t="0" r="r" b="b"/>
              <a:pathLst>
                <a:path w="7449" h="16705">
                  <a:moveTo>
                    <a:pt x="406" y="0"/>
                  </a:moveTo>
                  <a:lnTo>
                    <a:pt x="7043" y="0"/>
                  </a:lnTo>
                  <a:lnTo>
                    <a:pt x="7064" y="1"/>
                  </a:lnTo>
                  <a:lnTo>
                    <a:pt x="7085" y="2"/>
                  </a:lnTo>
                  <a:lnTo>
                    <a:pt x="7104" y="5"/>
                  </a:lnTo>
                  <a:lnTo>
                    <a:pt x="7124" y="8"/>
                  </a:lnTo>
                  <a:lnTo>
                    <a:pt x="7144" y="13"/>
                  </a:lnTo>
                  <a:lnTo>
                    <a:pt x="7164" y="19"/>
                  </a:lnTo>
                  <a:lnTo>
                    <a:pt x="7183" y="25"/>
                  </a:lnTo>
                  <a:lnTo>
                    <a:pt x="7201" y="32"/>
                  </a:lnTo>
                  <a:lnTo>
                    <a:pt x="7218" y="41"/>
                  </a:lnTo>
                  <a:lnTo>
                    <a:pt x="7236" y="49"/>
                  </a:lnTo>
                  <a:lnTo>
                    <a:pt x="7253" y="60"/>
                  </a:lnTo>
                  <a:lnTo>
                    <a:pt x="7269" y="70"/>
                  </a:lnTo>
                  <a:lnTo>
                    <a:pt x="7285" y="81"/>
                  </a:lnTo>
                  <a:lnTo>
                    <a:pt x="7301" y="93"/>
                  </a:lnTo>
                  <a:lnTo>
                    <a:pt x="7315" y="105"/>
                  </a:lnTo>
                  <a:lnTo>
                    <a:pt x="7330" y="119"/>
                  </a:lnTo>
                  <a:lnTo>
                    <a:pt x="7344" y="134"/>
                  </a:lnTo>
                  <a:lnTo>
                    <a:pt x="7356" y="148"/>
                  </a:lnTo>
                  <a:lnTo>
                    <a:pt x="7368" y="164"/>
                  </a:lnTo>
                  <a:lnTo>
                    <a:pt x="7379" y="180"/>
                  </a:lnTo>
                  <a:lnTo>
                    <a:pt x="7389" y="196"/>
                  </a:lnTo>
                  <a:lnTo>
                    <a:pt x="7400" y="213"/>
                  </a:lnTo>
                  <a:lnTo>
                    <a:pt x="7408" y="231"/>
                  </a:lnTo>
                  <a:lnTo>
                    <a:pt x="7417" y="248"/>
                  </a:lnTo>
                  <a:lnTo>
                    <a:pt x="7424" y="266"/>
                  </a:lnTo>
                  <a:lnTo>
                    <a:pt x="7430" y="285"/>
                  </a:lnTo>
                  <a:lnTo>
                    <a:pt x="7436" y="305"/>
                  </a:lnTo>
                  <a:lnTo>
                    <a:pt x="7441" y="325"/>
                  </a:lnTo>
                  <a:lnTo>
                    <a:pt x="7444" y="345"/>
                  </a:lnTo>
                  <a:lnTo>
                    <a:pt x="7447" y="364"/>
                  </a:lnTo>
                  <a:lnTo>
                    <a:pt x="7448" y="385"/>
                  </a:lnTo>
                  <a:lnTo>
                    <a:pt x="7449" y="406"/>
                  </a:lnTo>
                  <a:lnTo>
                    <a:pt x="7449" y="16299"/>
                  </a:lnTo>
                  <a:lnTo>
                    <a:pt x="7448" y="16320"/>
                  </a:lnTo>
                  <a:lnTo>
                    <a:pt x="7447" y="16341"/>
                  </a:lnTo>
                  <a:lnTo>
                    <a:pt x="7444" y="16362"/>
                  </a:lnTo>
                  <a:lnTo>
                    <a:pt x="7441" y="16381"/>
                  </a:lnTo>
                  <a:lnTo>
                    <a:pt x="7436" y="16400"/>
                  </a:lnTo>
                  <a:lnTo>
                    <a:pt x="7430" y="16420"/>
                  </a:lnTo>
                  <a:lnTo>
                    <a:pt x="7424" y="16439"/>
                  </a:lnTo>
                  <a:lnTo>
                    <a:pt x="7417" y="16457"/>
                  </a:lnTo>
                  <a:lnTo>
                    <a:pt x="7408" y="16475"/>
                  </a:lnTo>
                  <a:lnTo>
                    <a:pt x="7400" y="16492"/>
                  </a:lnTo>
                  <a:lnTo>
                    <a:pt x="7389" y="16510"/>
                  </a:lnTo>
                  <a:lnTo>
                    <a:pt x="7379" y="16525"/>
                  </a:lnTo>
                  <a:lnTo>
                    <a:pt x="7368" y="16542"/>
                  </a:lnTo>
                  <a:lnTo>
                    <a:pt x="7356" y="16557"/>
                  </a:lnTo>
                  <a:lnTo>
                    <a:pt x="7344" y="16571"/>
                  </a:lnTo>
                  <a:lnTo>
                    <a:pt x="7330" y="16586"/>
                  </a:lnTo>
                  <a:lnTo>
                    <a:pt x="7315" y="16600"/>
                  </a:lnTo>
                  <a:lnTo>
                    <a:pt x="7301" y="16612"/>
                  </a:lnTo>
                  <a:lnTo>
                    <a:pt x="7285" y="16625"/>
                  </a:lnTo>
                  <a:lnTo>
                    <a:pt x="7269" y="16635"/>
                  </a:lnTo>
                  <a:lnTo>
                    <a:pt x="7253" y="16647"/>
                  </a:lnTo>
                  <a:lnTo>
                    <a:pt x="7236" y="16656"/>
                  </a:lnTo>
                  <a:lnTo>
                    <a:pt x="7218" y="16665"/>
                  </a:lnTo>
                  <a:lnTo>
                    <a:pt x="7201" y="16673"/>
                  </a:lnTo>
                  <a:lnTo>
                    <a:pt x="7183" y="16680"/>
                  </a:lnTo>
                  <a:lnTo>
                    <a:pt x="7164" y="16686"/>
                  </a:lnTo>
                  <a:lnTo>
                    <a:pt x="7144" y="16692"/>
                  </a:lnTo>
                  <a:lnTo>
                    <a:pt x="7124" y="16697"/>
                  </a:lnTo>
                  <a:lnTo>
                    <a:pt x="7104" y="16701"/>
                  </a:lnTo>
                  <a:lnTo>
                    <a:pt x="7085" y="16703"/>
                  </a:lnTo>
                  <a:lnTo>
                    <a:pt x="7064" y="16705"/>
                  </a:lnTo>
                  <a:lnTo>
                    <a:pt x="7043" y="16705"/>
                  </a:lnTo>
                  <a:lnTo>
                    <a:pt x="406" y="16705"/>
                  </a:lnTo>
                  <a:lnTo>
                    <a:pt x="385" y="16705"/>
                  </a:lnTo>
                  <a:lnTo>
                    <a:pt x="364" y="16703"/>
                  </a:lnTo>
                  <a:lnTo>
                    <a:pt x="345" y="16701"/>
                  </a:lnTo>
                  <a:lnTo>
                    <a:pt x="324" y="16697"/>
                  </a:lnTo>
                  <a:lnTo>
                    <a:pt x="305" y="16692"/>
                  </a:lnTo>
                  <a:lnTo>
                    <a:pt x="285" y="16686"/>
                  </a:lnTo>
                  <a:lnTo>
                    <a:pt x="266" y="16680"/>
                  </a:lnTo>
                  <a:lnTo>
                    <a:pt x="248" y="16673"/>
                  </a:lnTo>
                  <a:lnTo>
                    <a:pt x="230" y="16665"/>
                  </a:lnTo>
                  <a:lnTo>
                    <a:pt x="213" y="16656"/>
                  </a:lnTo>
                  <a:lnTo>
                    <a:pt x="195" y="16647"/>
                  </a:lnTo>
                  <a:lnTo>
                    <a:pt x="180" y="16635"/>
                  </a:lnTo>
                  <a:lnTo>
                    <a:pt x="163" y="16625"/>
                  </a:lnTo>
                  <a:lnTo>
                    <a:pt x="148" y="16612"/>
                  </a:lnTo>
                  <a:lnTo>
                    <a:pt x="134" y="16600"/>
                  </a:lnTo>
                  <a:lnTo>
                    <a:pt x="119" y="16586"/>
                  </a:lnTo>
                  <a:lnTo>
                    <a:pt x="105" y="16571"/>
                  </a:lnTo>
                  <a:lnTo>
                    <a:pt x="93" y="16557"/>
                  </a:lnTo>
                  <a:lnTo>
                    <a:pt x="80" y="16542"/>
                  </a:lnTo>
                  <a:lnTo>
                    <a:pt x="70" y="16525"/>
                  </a:lnTo>
                  <a:lnTo>
                    <a:pt x="58" y="16510"/>
                  </a:lnTo>
                  <a:lnTo>
                    <a:pt x="49" y="16492"/>
                  </a:lnTo>
                  <a:lnTo>
                    <a:pt x="40" y="16475"/>
                  </a:lnTo>
                  <a:lnTo>
                    <a:pt x="32" y="16457"/>
                  </a:lnTo>
                  <a:lnTo>
                    <a:pt x="25" y="16439"/>
                  </a:lnTo>
                  <a:lnTo>
                    <a:pt x="19" y="16420"/>
                  </a:lnTo>
                  <a:lnTo>
                    <a:pt x="13" y="16400"/>
                  </a:lnTo>
                  <a:lnTo>
                    <a:pt x="8" y="16381"/>
                  </a:lnTo>
                  <a:lnTo>
                    <a:pt x="4" y="16362"/>
                  </a:lnTo>
                  <a:lnTo>
                    <a:pt x="2" y="16341"/>
                  </a:lnTo>
                  <a:lnTo>
                    <a:pt x="0" y="16320"/>
                  </a:lnTo>
                  <a:lnTo>
                    <a:pt x="0" y="16299"/>
                  </a:lnTo>
                  <a:lnTo>
                    <a:pt x="0" y="406"/>
                  </a:lnTo>
                  <a:lnTo>
                    <a:pt x="0" y="385"/>
                  </a:lnTo>
                  <a:lnTo>
                    <a:pt x="2" y="364"/>
                  </a:lnTo>
                  <a:lnTo>
                    <a:pt x="4" y="345"/>
                  </a:lnTo>
                  <a:lnTo>
                    <a:pt x="8" y="325"/>
                  </a:lnTo>
                  <a:lnTo>
                    <a:pt x="13" y="305"/>
                  </a:lnTo>
                  <a:lnTo>
                    <a:pt x="19" y="285"/>
                  </a:lnTo>
                  <a:lnTo>
                    <a:pt x="25" y="266"/>
                  </a:lnTo>
                  <a:lnTo>
                    <a:pt x="32" y="248"/>
                  </a:lnTo>
                  <a:lnTo>
                    <a:pt x="40" y="231"/>
                  </a:lnTo>
                  <a:lnTo>
                    <a:pt x="49" y="213"/>
                  </a:lnTo>
                  <a:lnTo>
                    <a:pt x="58" y="196"/>
                  </a:lnTo>
                  <a:lnTo>
                    <a:pt x="70" y="180"/>
                  </a:lnTo>
                  <a:lnTo>
                    <a:pt x="80" y="164"/>
                  </a:lnTo>
                  <a:lnTo>
                    <a:pt x="93" y="148"/>
                  </a:lnTo>
                  <a:lnTo>
                    <a:pt x="105" y="134"/>
                  </a:lnTo>
                  <a:lnTo>
                    <a:pt x="119" y="119"/>
                  </a:lnTo>
                  <a:lnTo>
                    <a:pt x="134" y="105"/>
                  </a:lnTo>
                  <a:lnTo>
                    <a:pt x="148" y="93"/>
                  </a:lnTo>
                  <a:lnTo>
                    <a:pt x="163" y="81"/>
                  </a:lnTo>
                  <a:lnTo>
                    <a:pt x="180" y="70"/>
                  </a:lnTo>
                  <a:lnTo>
                    <a:pt x="195" y="60"/>
                  </a:lnTo>
                  <a:lnTo>
                    <a:pt x="213" y="49"/>
                  </a:lnTo>
                  <a:lnTo>
                    <a:pt x="230" y="41"/>
                  </a:lnTo>
                  <a:lnTo>
                    <a:pt x="248" y="32"/>
                  </a:lnTo>
                  <a:lnTo>
                    <a:pt x="266" y="25"/>
                  </a:lnTo>
                  <a:lnTo>
                    <a:pt x="285" y="19"/>
                  </a:lnTo>
                  <a:lnTo>
                    <a:pt x="305" y="13"/>
                  </a:lnTo>
                  <a:lnTo>
                    <a:pt x="324" y="8"/>
                  </a:lnTo>
                  <a:lnTo>
                    <a:pt x="345" y="5"/>
                  </a:lnTo>
                  <a:lnTo>
                    <a:pt x="364" y="2"/>
                  </a:lnTo>
                  <a:lnTo>
                    <a:pt x="385" y="1"/>
                  </a:lnTo>
                  <a:lnTo>
                    <a:pt x="406" y="0"/>
                  </a:lnTo>
                  <a:close/>
                  <a:moveTo>
                    <a:pt x="1510" y="1613"/>
                  </a:moveTo>
                  <a:lnTo>
                    <a:pt x="5939" y="1613"/>
                  </a:lnTo>
                  <a:lnTo>
                    <a:pt x="5959" y="1613"/>
                  </a:lnTo>
                  <a:lnTo>
                    <a:pt x="5979" y="1615"/>
                  </a:lnTo>
                  <a:lnTo>
                    <a:pt x="5999" y="1617"/>
                  </a:lnTo>
                  <a:lnTo>
                    <a:pt x="6018" y="1620"/>
                  </a:lnTo>
                  <a:lnTo>
                    <a:pt x="6036" y="1625"/>
                  </a:lnTo>
                  <a:lnTo>
                    <a:pt x="6055" y="1630"/>
                  </a:lnTo>
                  <a:lnTo>
                    <a:pt x="6073" y="1636"/>
                  </a:lnTo>
                  <a:lnTo>
                    <a:pt x="6091" y="1642"/>
                  </a:lnTo>
                  <a:lnTo>
                    <a:pt x="6108" y="1650"/>
                  </a:lnTo>
                  <a:lnTo>
                    <a:pt x="6125" y="1658"/>
                  </a:lnTo>
                  <a:lnTo>
                    <a:pt x="6141" y="1667"/>
                  </a:lnTo>
                  <a:lnTo>
                    <a:pt x="6158" y="1678"/>
                  </a:lnTo>
                  <a:lnTo>
                    <a:pt x="6172" y="1688"/>
                  </a:lnTo>
                  <a:lnTo>
                    <a:pt x="6187" y="1700"/>
                  </a:lnTo>
                  <a:lnTo>
                    <a:pt x="6201" y="1711"/>
                  </a:lnTo>
                  <a:lnTo>
                    <a:pt x="6215" y="1724"/>
                  </a:lnTo>
                  <a:lnTo>
                    <a:pt x="6228" y="1737"/>
                  </a:lnTo>
                  <a:lnTo>
                    <a:pt x="6240" y="1751"/>
                  </a:lnTo>
                  <a:lnTo>
                    <a:pt x="6252" y="1764"/>
                  </a:lnTo>
                  <a:lnTo>
                    <a:pt x="6263" y="1780"/>
                  </a:lnTo>
                  <a:lnTo>
                    <a:pt x="6272" y="1795"/>
                  </a:lnTo>
                  <a:lnTo>
                    <a:pt x="6282" y="1810"/>
                  </a:lnTo>
                  <a:lnTo>
                    <a:pt x="6291" y="1827"/>
                  </a:lnTo>
                  <a:lnTo>
                    <a:pt x="6299" y="1844"/>
                  </a:lnTo>
                  <a:lnTo>
                    <a:pt x="6306" y="1861"/>
                  </a:lnTo>
                  <a:lnTo>
                    <a:pt x="6312" y="1878"/>
                  </a:lnTo>
                  <a:lnTo>
                    <a:pt x="6317" y="1896"/>
                  </a:lnTo>
                  <a:lnTo>
                    <a:pt x="6321" y="1915"/>
                  </a:lnTo>
                  <a:lnTo>
                    <a:pt x="6325" y="1934"/>
                  </a:lnTo>
                  <a:lnTo>
                    <a:pt x="6328" y="1952"/>
                  </a:lnTo>
                  <a:lnTo>
                    <a:pt x="6329" y="1971"/>
                  </a:lnTo>
                  <a:lnTo>
                    <a:pt x="6330" y="1990"/>
                  </a:lnTo>
                  <a:lnTo>
                    <a:pt x="6330" y="3011"/>
                  </a:lnTo>
                  <a:lnTo>
                    <a:pt x="6329" y="3030"/>
                  </a:lnTo>
                  <a:lnTo>
                    <a:pt x="6328" y="3049"/>
                  </a:lnTo>
                  <a:lnTo>
                    <a:pt x="6325" y="3068"/>
                  </a:lnTo>
                  <a:lnTo>
                    <a:pt x="6321" y="3086"/>
                  </a:lnTo>
                  <a:lnTo>
                    <a:pt x="6317" y="3105"/>
                  </a:lnTo>
                  <a:lnTo>
                    <a:pt x="6312" y="3123"/>
                  </a:lnTo>
                  <a:lnTo>
                    <a:pt x="6306" y="3141"/>
                  </a:lnTo>
                  <a:lnTo>
                    <a:pt x="6299" y="3157"/>
                  </a:lnTo>
                  <a:lnTo>
                    <a:pt x="6291" y="3174"/>
                  </a:lnTo>
                  <a:lnTo>
                    <a:pt x="6282" y="3191"/>
                  </a:lnTo>
                  <a:lnTo>
                    <a:pt x="6272" y="3206"/>
                  </a:lnTo>
                  <a:lnTo>
                    <a:pt x="6263" y="3222"/>
                  </a:lnTo>
                  <a:lnTo>
                    <a:pt x="6252" y="3237"/>
                  </a:lnTo>
                  <a:lnTo>
                    <a:pt x="6240" y="3250"/>
                  </a:lnTo>
                  <a:lnTo>
                    <a:pt x="6228" y="3265"/>
                  </a:lnTo>
                  <a:lnTo>
                    <a:pt x="6215" y="3277"/>
                  </a:lnTo>
                  <a:lnTo>
                    <a:pt x="6201" y="3290"/>
                  </a:lnTo>
                  <a:lnTo>
                    <a:pt x="6187" y="3302"/>
                  </a:lnTo>
                  <a:lnTo>
                    <a:pt x="6172" y="3313"/>
                  </a:lnTo>
                  <a:lnTo>
                    <a:pt x="6158" y="3323"/>
                  </a:lnTo>
                  <a:lnTo>
                    <a:pt x="6141" y="3334"/>
                  </a:lnTo>
                  <a:lnTo>
                    <a:pt x="6125" y="3343"/>
                  </a:lnTo>
                  <a:lnTo>
                    <a:pt x="6108" y="3351"/>
                  </a:lnTo>
                  <a:lnTo>
                    <a:pt x="6091" y="3359"/>
                  </a:lnTo>
                  <a:lnTo>
                    <a:pt x="6073" y="3365"/>
                  </a:lnTo>
                  <a:lnTo>
                    <a:pt x="6055" y="3371"/>
                  </a:lnTo>
                  <a:lnTo>
                    <a:pt x="6036" y="3376"/>
                  </a:lnTo>
                  <a:lnTo>
                    <a:pt x="6018" y="3381"/>
                  </a:lnTo>
                  <a:lnTo>
                    <a:pt x="5999" y="3384"/>
                  </a:lnTo>
                  <a:lnTo>
                    <a:pt x="5979" y="3387"/>
                  </a:lnTo>
                  <a:lnTo>
                    <a:pt x="5959" y="3388"/>
                  </a:lnTo>
                  <a:lnTo>
                    <a:pt x="5939" y="3388"/>
                  </a:lnTo>
                  <a:lnTo>
                    <a:pt x="1510" y="3388"/>
                  </a:lnTo>
                  <a:lnTo>
                    <a:pt x="1490" y="3388"/>
                  </a:lnTo>
                  <a:lnTo>
                    <a:pt x="1470" y="3387"/>
                  </a:lnTo>
                  <a:lnTo>
                    <a:pt x="1450" y="3384"/>
                  </a:lnTo>
                  <a:lnTo>
                    <a:pt x="1431" y="3381"/>
                  </a:lnTo>
                  <a:lnTo>
                    <a:pt x="1413" y="3376"/>
                  </a:lnTo>
                  <a:lnTo>
                    <a:pt x="1394" y="3371"/>
                  </a:lnTo>
                  <a:lnTo>
                    <a:pt x="1376" y="3365"/>
                  </a:lnTo>
                  <a:lnTo>
                    <a:pt x="1358" y="3359"/>
                  </a:lnTo>
                  <a:lnTo>
                    <a:pt x="1341" y="3351"/>
                  </a:lnTo>
                  <a:lnTo>
                    <a:pt x="1324" y="3343"/>
                  </a:lnTo>
                  <a:lnTo>
                    <a:pt x="1307" y="3334"/>
                  </a:lnTo>
                  <a:lnTo>
                    <a:pt x="1291" y="3323"/>
                  </a:lnTo>
                  <a:lnTo>
                    <a:pt x="1277" y="3313"/>
                  </a:lnTo>
                  <a:lnTo>
                    <a:pt x="1262" y="3302"/>
                  </a:lnTo>
                  <a:lnTo>
                    <a:pt x="1248" y="3290"/>
                  </a:lnTo>
                  <a:lnTo>
                    <a:pt x="1234" y="3277"/>
                  </a:lnTo>
                  <a:lnTo>
                    <a:pt x="1221" y="3265"/>
                  </a:lnTo>
                  <a:lnTo>
                    <a:pt x="1209" y="3250"/>
                  </a:lnTo>
                  <a:lnTo>
                    <a:pt x="1197" y="3237"/>
                  </a:lnTo>
                  <a:lnTo>
                    <a:pt x="1186" y="3222"/>
                  </a:lnTo>
                  <a:lnTo>
                    <a:pt x="1176" y="3206"/>
                  </a:lnTo>
                  <a:lnTo>
                    <a:pt x="1166" y="3191"/>
                  </a:lnTo>
                  <a:lnTo>
                    <a:pt x="1158" y="3174"/>
                  </a:lnTo>
                  <a:lnTo>
                    <a:pt x="1150" y="3157"/>
                  </a:lnTo>
                  <a:lnTo>
                    <a:pt x="1143" y="3141"/>
                  </a:lnTo>
                  <a:lnTo>
                    <a:pt x="1137" y="3123"/>
                  </a:lnTo>
                  <a:lnTo>
                    <a:pt x="1132" y="3105"/>
                  </a:lnTo>
                  <a:lnTo>
                    <a:pt x="1128" y="3086"/>
                  </a:lnTo>
                  <a:lnTo>
                    <a:pt x="1123" y="3068"/>
                  </a:lnTo>
                  <a:lnTo>
                    <a:pt x="1121" y="3049"/>
                  </a:lnTo>
                  <a:lnTo>
                    <a:pt x="1120" y="3030"/>
                  </a:lnTo>
                  <a:lnTo>
                    <a:pt x="1119" y="3011"/>
                  </a:lnTo>
                  <a:lnTo>
                    <a:pt x="1119" y="1990"/>
                  </a:lnTo>
                  <a:lnTo>
                    <a:pt x="1120" y="1971"/>
                  </a:lnTo>
                  <a:lnTo>
                    <a:pt x="1121" y="1952"/>
                  </a:lnTo>
                  <a:lnTo>
                    <a:pt x="1123" y="1934"/>
                  </a:lnTo>
                  <a:lnTo>
                    <a:pt x="1128" y="1915"/>
                  </a:lnTo>
                  <a:lnTo>
                    <a:pt x="1132" y="1896"/>
                  </a:lnTo>
                  <a:lnTo>
                    <a:pt x="1137" y="1878"/>
                  </a:lnTo>
                  <a:lnTo>
                    <a:pt x="1143" y="1861"/>
                  </a:lnTo>
                  <a:lnTo>
                    <a:pt x="1150" y="1844"/>
                  </a:lnTo>
                  <a:lnTo>
                    <a:pt x="1158" y="1827"/>
                  </a:lnTo>
                  <a:lnTo>
                    <a:pt x="1166" y="1810"/>
                  </a:lnTo>
                  <a:lnTo>
                    <a:pt x="1176" y="1795"/>
                  </a:lnTo>
                  <a:lnTo>
                    <a:pt x="1186" y="1780"/>
                  </a:lnTo>
                  <a:lnTo>
                    <a:pt x="1197" y="1764"/>
                  </a:lnTo>
                  <a:lnTo>
                    <a:pt x="1209" y="1751"/>
                  </a:lnTo>
                  <a:lnTo>
                    <a:pt x="1221" y="1737"/>
                  </a:lnTo>
                  <a:lnTo>
                    <a:pt x="1234" y="1724"/>
                  </a:lnTo>
                  <a:lnTo>
                    <a:pt x="1248" y="1711"/>
                  </a:lnTo>
                  <a:lnTo>
                    <a:pt x="1262" y="1700"/>
                  </a:lnTo>
                  <a:lnTo>
                    <a:pt x="1277" y="1688"/>
                  </a:lnTo>
                  <a:lnTo>
                    <a:pt x="1291" y="1678"/>
                  </a:lnTo>
                  <a:lnTo>
                    <a:pt x="1307" y="1667"/>
                  </a:lnTo>
                  <a:lnTo>
                    <a:pt x="1324" y="1658"/>
                  </a:lnTo>
                  <a:lnTo>
                    <a:pt x="1341" y="1650"/>
                  </a:lnTo>
                  <a:lnTo>
                    <a:pt x="1358" y="1642"/>
                  </a:lnTo>
                  <a:lnTo>
                    <a:pt x="1376" y="1636"/>
                  </a:lnTo>
                  <a:lnTo>
                    <a:pt x="1394" y="1630"/>
                  </a:lnTo>
                  <a:lnTo>
                    <a:pt x="1413" y="1625"/>
                  </a:lnTo>
                  <a:lnTo>
                    <a:pt x="1431" y="1620"/>
                  </a:lnTo>
                  <a:lnTo>
                    <a:pt x="1450" y="1617"/>
                  </a:lnTo>
                  <a:lnTo>
                    <a:pt x="1470" y="1615"/>
                  </a:lnTo>
                  <a:lnTo>
                    <a:pt x="1490" y="1613"/>
                  </a:lnTo>
                  <a:lnTo>
                    <a:pt x="1510" y="1613"/>
                  </a:lnTo>
                  <a:close/>
                  <a:moveTo>
                    <a:pt x="1510" y="3877"/>
                  </a:moveTo>
                  <a:lnTo>
                    <a:pt x="5939" y="3877"/>
                  </a:lnTo>
                  <a:lnTo>
                    <a:pt x="5959" y="3877"/>
                  </a:lnTo>
                  <a:lnTo>
                    <a:pt x="5979" y="3879"/>
                  </a:lnTo>
                  <a:lnTo>
                    <a:pt x="5999" y="3881"/>
                  </a:lnTo>
                  <a:lnTo>
                    <a:pt x="6018" y="3884"/>
                  </a:lnTo>
                  <a:lnTo>
                    <a:pt x="6036" y="3888"/>
                  </a:lnTo>
                  <a:lnTo>
                    <a:pt x="6055" y="3893"/>
                  </a:lnTo>
                  <a:lnTo>
                    <a:pt x="6073" y="3900"/>
                  </a:lnTo>
                  <a:lnTo>
                    <a:pt x="6091" y="3906"/>
                  </a:lnTo>
                  <a:lnTo>
                    <a:pt x="6108" y="3914"/>
                  </a:lnTo>
                  <a:lnTo>
                    <a:pt x="6125" y="3923"/>
                  </a:lnTo>
                  <a:lnTo>
                    <a:pt x="6141" y="3931"/>
                  </a:lnTo>
                  <a:lnTo>
                    <a:pt x="6158" y="3941"/>
                  </a:lnTo>
                  <a:lnTo>
                    <a:pt x="6172" y="3952"/>
                  </a:lnTo>
                  <a:lnTo>
                    <a:pt x="6187" y="3963"/>
                  </a:lnTo>
                  <a:lnTo>
                    <a:pt x="6201" y="3975"/>
                  </a:lnTo>
                  <a:lnTo>
                    <a:pt x="6215" y="3987"/>
                  </a:lnTo>
                  <a:lnTo>
                    <a:pt x="6228" y="4001"/>
                  </a:lnTo>
                  <a:lnTo>
                    <a:pt x="6240" y="4014"/>
                  </a:lnTo>
                  <a:lnTo>
                    <a:pt x="6252" y="4029"/>
                  </a:lnTo>
                  <a:lnTo>
                    <a:pt x="6263" y="4044"/>
                  </a:lnTo>
                  <a:lnTo>
                    <a:pt x="6272" y="4058"/>
                  </a:lnTo>
                  <a:lnTo>
                    <a:pt x="6282" y="4075"/>
                  </a:lnTo>
                  <a:lnTo>
                    <a:pt x="6291" y="4091"/>
                  </a:lnTo>
                  <a:lnTo>
                    <a:pt x="6299" y="4107"/>
                  </a:lnTo>
                  <a:lnTo>
                    <a:pt x="6306" y="4125"/>
                  </a:lnTo>
                  <a:lnTo>
                    <a:pt x="6312" y="4142"/>
                  </a:lnTo>
                  <a:lnTo>
                    <a:pt x="6317" y="4160"/>
                  </a:lnTo>
                  <a:lnTo>
                    <a:pt x="6321" y="4178"/>
                  </a:lnTo>
                  <a:lnTo>
                    <a:pt x="6325" y="4197"/>
                  </a:lnTo>
                  <a:lnTo>
                    <a:pt x="6328" y="4216"/>
                  </a:lnTo>
                  <a:lnTo>
                    <a:pt x="6329" y="4235"/>
                  </a:lnTo>
                  <a:lnTo>
                    <a:pt x="6330" y="4255"/>
                  </a:lnTo>
                  <a:lnTo>
                    <a:pt x="6330" y="5275"/>
                  </a:lnTo>
                  <a:lnTo>
                    <a:pt x="6329" y="5293"/>
                  </a:lnTo>
                  <a:lnTo>
                    <a:pt x="6328" y="5313"/>
                  </a:lnTo>
                  <a:lnTo>
                    <a:pt x="6325" y="5332"/>
                  </a:lnTo>
                  <a:lnTo>
                    <a:pt x="6321" y="5350"/>
                  </a:lnTo>
                  <a:lnTo>
                    <a:pt x="6317" y="5369"/>
                  </a:lnTo>
                  <a:lnTo>
                    <a:pt x="6312" y="5386"/>
                  </a:lnTo>
                  <a:lnTo>
                    <a:pt x="6306" y="5404"/>
                  </a:lnTo>
                  <a:lnTo>
                    <a:pt x="6299" y="5421"/>
                  </a:lnTo>
                  <a:lnTo>
                    <a:pt x="6291" y="5437"/>
                  </a:lnTo>
                  <a:lnTo>
                    <a:pt x="6282" y="5454"/>
                  </a:lnTo>
                  <a:lnTo>
                    <a:pt x="6272" y="5470"/>
                  </a:lnTo>
                  <a:lnTo>
                    <a:pt x="6263" y="5486"/>
                  </a:lnTo>
                  <a:lnTo>
                    <a:pt x="6252" y="5500"/>
                  </a:lnTo>
                  <a:lnTo>
                    <a:pt x="6240" y="5515"/>
                  </a:lnTo>
                  <a:lnTo>
                    <a:pt x="6228" y="5528"/>
                  </a:lnTo>
                  <a:lnTo>
                    <a:pt x="6215" y="5541"/>
                  </a:lnTo>
                  <a:lnTo>
                    <a:pt x="6201" y="5553"/>
                  </a:lnTo>
                  <a:lnTo>
                    <a:pt x="6187" y="5566"/>
                  </a:lnTo>
                  <a:lnTo>
                    <a:pt x="6172" y="5576"/>
                  </a:lnTo>
                  <a:lnTo>
                    <a:pt x="6158" y="5588"/>
                  </a:lnTo>
                  <a:lnTo>
                    <a:pt x="6141" y="5597"/>
                  </a:lnTo>
                  <a:lnTo>
                    <a:pt x="6125" y="5607"/>
                  </a:lnTo>
                  <a:lnTo>
                    <a:pt x="6108" y="5615"/>
                  </a:lnTo>
                  <a:lnTo>
                    <a:pt x="6091" y="5622"/>
                  </a:lnTo>
                  <a:lnTo>
                    <a:pt x="6073" y="5630"/>
                  </a:lnTo>
                  <a:lnTo>
                    <a:pt x="6055" y="5635"/>
                  </a:lnTo>
                  <a:lnTo>
                    <a:pt x="6036" y="5640"/>
                  </a:lnTo>
                  <a:lnTo>
                    <a:pt x="6018" y="5644"/>
                  </a:lnTo>
                  <a:lnTo>
                    <a:pt x="5999" y="5647"/>
                  </a:lnTo>
                  <a:lnTo>
                    <a:pt x="5979" y="5650"/>
                  </a:lnTo>
                  <a:lnTo>
                    <a:pt x="5959" y="5652"/>
                  </a:lnTo>
                  <a:lnTo>
                    <a:pt x="5939" y="5653"/>
                  </a:lnTo>
                  <a:lnTo>
                    <a:pt x="1510" y="5653"/>
                  </a:lnTo>
                  <a:lnTo>
                    <a:pt x="1490" y="5652"/>
                  </a:lnTo>
                  <a:lnTo>
                    <a:pt x="1470" y="5650"/>
                  </a:lnTo>
                  <a:lnTo>
                    <a:pt x="1450" y="5647"/>
                  </a:lnTo>
                  <a:lnTo>
                    <a:pt x="1431" y="5644"/>
                  </a:lnTo>
                  <a:lnTo>
                    <a:pt x="1413" y="5640"/>
                  </a:lnTo>
                  <a:lnTo>
                    <a:pt x="1394" y="5635"/>
                  </a:lnTo>
                  <a:lnTo>
                    <a:pt x="1376" y="5630"/>
                  </a:lnTo>
                  <a:lnTo>
                    <a:pt x="1358" y="5622"/>
                  </a:lnTo>
                  <a:lnTo>
                    <a:pt x="1341" y="5615"/>
                  </a:lnTo>
                  <a:lnTo>
                    <a:pt x="1324" y="5607"/>
                  </a:lnTo>
                  <a:lnTo>
                    <a:pt x="1307" y="5597"/>
                  </a:lnTo>
                  <a:lnTo>
                    <a:pt x="1291" y="5588"/>
                  </a:lnTo>
                  <a:lnTo>
                    <a:pt x="1277" y="5576"/>
                  </a:lnTo>
                  <a:lnTo>
                    <a:pt x="1262" y="5566"/>
                  </a:lnTo>
                  <a:lnTo>
                    <a:pt x="1248" y="5553"/>
                  </a:lnTo>
                  <a:lnTo>
                    <a:pt x="1234" y="5541"/>
                  </a:lnTo>
                  <a:lnTo>
                    <a:pt x="1221" y="5528"/>
                  </a:lnTo>
                  <a:lnTo>
                    <a:pt x="1209" y="5515"/>
                  </a:lnTo>
                  <a:lnTo>
                    <a:pt x="1197" y="5500"/>
                  </a:lnTo>
                  <a:lnTo>
                    <a:pt x="1186" y="5486"/>
                  </a:lnTo>
                  <a:lnTo>
                    <a:pt x="1176" y="5470"/>
                  </a:lnTo>
                  <a:lnTo>
                    <a:pt x="1166" y="5454"/>
                  </a:lnTo>
                  <a:lnTo>
                    <a:pt x="1158" y="5437"/>
                  </a:lnTo>
                  <a:lnTo>
                    <a:pt x="1150" y="5421"/>
                  </a:lnTo>
                  <a:lnTo>
                    <a:pt x="1143" y="5404"/>
                  </a:lnTo>
                  <a:lnTo>
                    <a:pt x="1137" y="5386"/>
                  </a:lnTo>
                  <a:lnTo>
                    <a:pt x="1132" y="5369"/>
                  </a:lnTo>
                  <a:lnTo>
                    <a:pt x="1128" y="5350"/>
                  </a:lnTo>
                  <a:lnTo>
                    <a:pt x="1123" y="5332"/>
                  </a:lnTo>
                  <a:lnTo>
                    <a:pt x="1121" y="5313"/>
                  </a:lnTo>
                  <a:lnTo>
                    <a:pt x="1120" y="5293"/>
                  </a:lnTo>
                  <a:lnTo>
                    <a:pt x="1119" y="5275"/>
                  </a:lnTo>
                  <a:lnTo>
                    <a:pt x="1119" y="4255"/>
                  </a:lnTo>
                  <a:lnTo>
                    <a:pt x="1120" y="4235"/>
                  </a:lnTo>
                  <a:lnTo>
                    <a:pt x="1121" y="4216"/>
                  </a:lnTo>
                  <a:lnTo>
                    <a:pt x="1123" y="4197"/>
                  </a:lnTo>
                  <a:lnTo>
                    <a:pt x="1128" y="4178"/>
                  </a:lnTo>
                  <a:lnTo>
                    <a:pt x="1132" y="4160"/>
                  </a:lnTo>
                  <a:lnTo>
                    <a:pt x="1137" y="4142"/>
                  </a:lnTo>
                  <a:lnTo>
                    <a:pt x="1143" y="4125"/>
                  </a:lnTo>
                  <a:lnTo>
                    <a:pt x="1150" y="4107"/>
                  </a:lnTo>
                  <a:lnTo>
                    <a:pt x="1158" y="4091"/>
                  </a:lnTo>
                  <a:lnTo>
                    <a:pt x="1166" y="4075"/>
                  </a:lnTo>
                  <a:lnTo>
                    <a:pt x="1176" y="4058"/>
                  </a:lnTo>
                  <a:lnTo>
                    <a:pt x="1186" y="4044"/>
                  </a:lnTo>
                  <a:lnTo>
                    <a:pt x="1197" y="4029"/>
                  </a:lnTo>
                  <a:lnTo>
                    <a:pt x="1209" y="4014"/>
                  </a:lnTo>
                  <a:lnTo>
                    <a:pt x="1221" y="4001"/>
                  </a:lnTo>
                  <a:lnTo>
                    <a:pt x="1234" y="3987"/>
                  </a:lnTo>
                  <a:lnTo>
                    <a:pt x="1248" y="3975"/>
                  </a:lnTo>
                  <a:lnTo>
                    <a:pt x="1262" y="3963"/>
                  </a:lnTo>
                  <a:lnTo>
                    <a:pt x="1277" y="3952"/>
                  </a:lnTo>
                  <a:lnTo>
                    <a:pt x="1291" y="3941"/>
                  </a:lnTo>
                  <a:lnTo>
                    <a:pt x="1307" y="3931"/>
                  </a:lnTo>
                  <a:lnTo>
                    <a:pt x="1324" y="3923"/>
                  </a:lnTo>
                  <a:lnTo>
                    <a:pt x="1341" y="3914"/>
                  </a:lnTo>
                  <a:lnTo>
                    <a:pt x="1358" y="3906"/>
                  </a:lnTo>
                  <a:lnTo>
                    <a:pt x="1376" y="3900"/>
                  </a:lnTo>
                  <a:lnTo>
                    <a:pt x="1394" y="3893"/>
                  </a:lnTo>
                  <a:lnTo>
                    <a:pt x="1413" y="3888"/>
                  </a:lnTo>
                  <a:lnTo>
                    <a:pt x="1431" y="3884"/>
                  </a:lnTo>
                  <a:lnTo>
                    <a:pt x="1450" y="3881"/>
                  </a:lnTo>
                  <a:lnTo>
                    <a:pt x="1470" y="3879"/>
                  </a:lnTo>
                  <a:lnTo>
                    <a:pt x="1490" y="3877"/>
                  </a:lnTo>
                  <a:lnTo>
                    <a:pt x="1510" y="3877"/>
                  </a:lnTo>
                  <a:close/>
                  <a:moveTo>
                    <a:pt x="1510" y="6140"/>
                  </a:moveTo>
                  <a:lnTo>
                    <a:pt x="5939" y="6140"/>
                  </a:lnTo>
                  <a:lnTo>
                    <a:pt x="5959" y="6140"/>
                  </a:lnTo>
                  <a:lnTo>
                    <a:pt x="5979" y="6142"/>
                  </a:lnTo>
                  <a:lnTo>
                    <a:pt x="5999" y="6144"/>
                  </a:lnTo>
                  <a:lnTo>
                    <a:pt x="6018" y="6147"/>
                  </a:lnTo>
                  <a:lnTo>
                    <a:pt x="6036" y="6152"/>
                  </a:lnTo>
                  <a:lnTo>
                    <a:pt x="6055" y="6157"/>
                  </a:lnTo>
                  <a:lnTo>
                    <a:pt x="6073" y="6163"/>
                  </a:lnTo>
                  <a:lnTo>
                    <a:pt x="6091" y="6169"/>
                  </a:lnTo>
                  <a:lnTo>
                    <a:pt x="6108" y="6178"/>
                  </a:lnTo>
                  <a:lnTo>
                    <a:pt x="6125" y="6186"/>
                  </a:lnTo>
                  <a:lnTo>
                    <a:pt x="6141" y="6194"/>
                  </a:lnTo>
                  <a:lnTo>
                    <a:pt x="6158" y="6205"/>
                  </a:lnTo>
                  <a:lnTo>
                    <a:pt x="6172" y="6215"/>
                  </a:lnTo>
                  <a:lnTo>
                    <a:pt x="6187" y="6227"/>
                  </a:lnTo>
                  <a:lnTo>
                    <a:pt x="6201" y="6238"/>
                  </a:lnTo>
                  <a:lnTo>
                    <a:pt x="6215" y="6251"/>
                  </a:lnTo>
                  <a:lnTo>
                    <a:pt x="6228" y="6264"/>
                  </a:lnTo>
                  <a:lnTo>
                    <a:pt x="6240" y="6278"/>
                  </a:lnTo>
                  <a:lnTo>
                    <a:pt x="6252" y="6293"/>
                  </a:lnTo>
                  <a:lnTo>
                    <a:pt x="6263" y="6307"/>
                  </a:lnTo>
                  <a:lnTo>
                    <a:pt x="6272" y="6322"/>
                  </a:lnTo>
                  <a:lnTo>
                    <a:pt x="6282" y="6339"/>
                  </a:lnTo>
                  <a:lnTo>
                    <a:pt x="6291" y="6354"/>
                  </a:lnTo>
                  <a:lnTo>
                    <a:pt x="6299" y="6371"/>
                  </a:lnTo>
                  <a:lnTo>
                    <a:pt x="6306" y="6389"/>
                  </a:lnTo>
                  <a:lnTo>
                    <a:pt x="6312" y="6405"/>
                  </a:lnTo>
                  <a:lnTo>
                    <a:pt x="6317" y="6424"/>
                  </a:lnTo>
                  <a:lnTo>
                    <a:pt x="6321" y="6442"/>
                  </a:lnTo>
                  <a:lnTo>
                    <a:pt x="6325" y="6461"/>
                  </a:lnTo>
                  <a:lnTo>
                    <a:pt x="6328" y="6479"/>
                  </a:lnTo>
                  <a:lnTo>
                    <a:pt x="6329" y="6498"/>
                  </a:lnTo>
                  <a:lnTo>
                    <a:pt x="6330" y="6518"/>
                  </a:lnTo>
                  <a:lnTo>
                    <a:pt x="6330" y="7538"/>
                  </a:lnTo>
                  <a:lnTo>
                    <a:pt x="6329" y="7557"/>
                  </a:lnTo>
                  <a:lnTo>
                    <a:pt x="6328" y="7577"/>
                  </a:lnTo>
                  <a:lnTo>
                    <a:pt x="6325" y="7596"/>
                  </a:lnTo>
                  <a:lnTo>
                    <a:pt x="6321" y="7614"/>
                  </a:lnTo>
                  <a:lnTo>
                    <a:pt x="6317" y="7632"/>
                  </a:lnTo>
                  <a:lnTo>
                    <a:pt x="6312" y="7650"/>
                  </a:lnTo>
                  <a:lnTo>
                    <a:pt x="6306" y="7668"/>
                  </a:lnTo>
                  <a:lnTo>
                    <a:pt x="6299" y="7684"/>
                  </a:lnTo>
                  <a:lnTo>
                    <a:pt x="6291" y="7701"/>
                  </a:lnTo>
                  <a:lnTo>
                    <a:pt x="6282" y="7718"/>
                  </a:lnTo>
                  <a:lnTo>
                    <a:pt x="6272" y="7733"/>
                  </a:lnTo>
                  <a:lnTo>
                    <a:pt x="6263" y="7749"/>
                  </a:lnTo>
                  <a:lnTo>
                    <a:pt x="6252" y="7764"/>
                  </a:lnTo>
                  <a:lnTo>
                    <a:pt x="6240" y="7778"/>
                  </a:lnTo>
                  <a:lnTo>
                    <a:pt x="6228" y="7792"/>
                  </a:lnTo>
                  <a:lnTo>
                    <a:pt x="6215" y="7804"/>
                  </a:lnTo>
                  <a:lnTo>
                    <a:pt x="6201" y="7817"/>
                  </a:lnTo>
                  <a:lnTo>
                    <a:pt x="6187" y="7829"/>
                  </a:lnTo>
                  <a:lnTo>
                    <a:pt x="6172" y="7841"/>
                  </a:lnTo>
                  <a:lnTo>
                    <a:pt x="6158" y="7851"/>
                  </a:lnTo>
                  <a:lnTo>
                    <a:pt x="6141" y="7861"/>
                  </a:lnTo>
                  <a:lnTo>
                    <a:pt x="6125" y="7870"/>
                  </a:lnTo>
                  <a:lnTo>
                    <a:pt x="6108" y="7878"/>
                  </a:lnTo>
                  <a:lnTo>
                    <a:pt x="6091" y="7886"/>
                  </a:lnTo>
                  <a:lnTo>
                    <a:pt x="6073" y="7893"/>
                  </a:lnTo>
                  <a:lnTo>
                    <a:pt x="6055" y="7898"/>
                  </a:lnTo>
                  <a:lnTo>
                    <a:pt x="6036" y="7904"/>
                  </a:lnTo>
                  <a:lnTo>
                    <a:pt x="6018" y="7908"/>
                  </a:lnTo>
                  <a:lnTo>
                    <a:pt x="5999" y="7912"/>
                  </a:lnTo>
                  <a:lnTo>
                    <a:pt x="5979" y="7914"/>
                  </a:lnTo>
                  <a:lnTo>
                    <a:pt x="5959" y="7915"/>
                  </a:lnTo>
                  <a:lnTo>
                    <a:pt x="5939" y="7916"/>
                  </a:lnTo>
                  <a:lnTo>
                    <a:pt x="1510" y="7916"/>
                  </a:lnTo>
                  <a:lnTo>
                    <a:pt x="1490" y="7915"/>
                  </a:lnTo>
                  <a:lnTo>
                    <a:pt x="1470" y="7914"/>
                  </a:lnTo>
                  <a:lnTo>
                    <a:pt x="1450" y="7912"/>
                  </a:lnTo>
                  <a:lnTo>
                    <a:pt x="1431" y="7908"/>
                  </a:lnTo>
                  <a:lnTo>
                    <a:pt x="1413" y="7904"/>
                  </a:lnTo>
                  <a:lnTo>
                    <a:pt x="1394" y="7898"/>
                  </a:lnTo>
                  <a:lnTo>
                    <a:pt x="1376" y="7893"/>
                  </a:lnTo>
                  <a:lnTo>
                    <a:pt x="1358" y="7886"/>
                  </a:lnTo>
                  <a:lnTo>
                    <a:pt x="1341" y="7878"/>
                  </a:lnTo>
                  <a:lnTo>
                    <a:pt x="1324" y="7870"/>
                  </a:lnTo>
                  <a:lnTo>
                    <a:pt x="1307" y="7861"/>
                  </a:lnTo>
                  <a:lnTo>
                    <a:pt x="1291" y="7851"/>
                  </a:lnTo>
                  <a:lnTo>
                    <a:pt x="1277" y="7841"/>
                  </a:lnTo>
                  <a:lnTo>
                    <a:pt x="1262" y="7829"/>
                  </a:lnTo>
                  <a:lnTo>
                    <a:pt x="1248" y="7817"/>
                  </a:lnTo>
                  <a:lnTo>
                    <a:pt x="1234" y="7804"/>
                  </a:lnTo>
                  <a:lnTo>
                    <a:pt x="1221" y="7792"/>
                  </a:lnTo>
                  <a:lnTo>
                    <a:pt x="1209" y="7778"/>
                  </a:lnTo>
                  <a:lnTo>
                    <a:pt x="1197" y="7764"/>
                  </a:lnTo>
                  <a:lnTo>
                    <a:pt x="1186" y="7749"/>
                  </a:lnTo>
                  <a:lnTo>
                    <a:pt x="1176" y="7733"/>
                  </a:lnTo>
                  <a:lnTo>
                    <a:pt x="1166" y="7718"/>
                  </a:lnTo>
                  <a:lnTo>
                    <a:pt x="1158" y="7701"/>
                  </a:lnTo>
                  <a:lnTo>
                    <a:pt x="1150" y="7684"/>
                  </a:lnTo>
                  <a:lnTo>
                    <a:pt x="1143" y="7668"/>
                  </a:lnTo>
                  <a:lnTo>
                    <a:pt x="1137" y="7650"/>
                  </a:lnTo>
                  <a:lnTo>
                    <a:pt x="1132" y="7632"/>
                  </a:lnTo>
                  <a:lnTo>
                    <a:pt x="1128" y="7614"/>
                  </a:lnTo>
                  <a:lnTo>
                    <a:pt x="1123" y="7596"/>
                  </a:lnTo>
                  <a:lnTo>
                    <a:pt x="1121" y="7577"/>
                  </a:lnTo>
                  <a:lnTo>
                    <a:pt x="1120" y="7557"/>
                  </a:lnTo>
                  <a:lnTo>
                    <a:pt x="1119" y="7538"/>
                  </a:lnTo>
                  <a:lnTo>
                    <a:pt x="1119" y="6518"/>
                  </a:lnTo>
                  <a:lnTo>
                    <a:pt x="1120" y="6498"/>
                  </a:lnTo>
                  <a:lnTo>
                    <a:pt x="1121" y="6479"/>
                  </a:lnTo>
                  <a:lnTo>
                    <a:pt x="1123" y="6461"/>
                  </a:lnTo>
                  <a:lnTo>
                    <a:pt x="1128" y="6442"/>
                  </a:lnTo>
                  <a:lnTo>
                    <a:pt x="1132" y="6424"/>
                  </a:lnTo>
                  <a:lnTo>
                    <a:pt x="1137" y="6405"/>
                  </a:lnTo>
                  <a:lnTo>
                    <a:pt x="1143" y="6389"/>
                  </a:lnTo>
                  <a:lnTo>
                    <a:pt x="1150" y="6371"/>
                  </a:lnTo>
                  <a:lnTo>
                    <a:pt x="1158" y="6354"/>
                  </a:lnTo>
                  <a:lnTo>
                    <a:pt x="1166" y="6339"/>
                  </a:lnTo>
                  <a:lnTo>
                    <a:pt x="1176" y="6322"/>
                  </a:lnTo>
                  <a:lnTo>
                    <a:pt x="1186" y="6307"/>
                  </a:lnTo>
                  <a:lnTo>
                    <a:pt x="1197" y="6293"/>
                  </a:lnTo>
                  <a:lnTo>
                    <a:pt x="1209" y="6278"/>
                  </a:lnTo>
                  <a:lnTo>
                    <a:pt x="1221" y="6264"/>
                  </a:lnTo>
                  <a:lnTo>
                    <a:pt x="1234" y="6251"/>
                  </a:lnTo>
                  <a:lnTo>
                    <a:pt x="1248" y="6238"/>
                  </a:lnTo>
                  <a:lnTo>
                    <a:pt x="1262" y="6227"/>
                  </a:lnTo>
                  <a:lnTo>
                    <a:pt x="1277" y="6215"/>
                  </a:lnTo>
                  <a:lnTo>
                    <a:pt x="1291" y="6205"/>
                  </a:lnTo>
                  <a:lnTo>
                    <a:pt x="1307" y="6194"/>
                  </a:lnTo>
                  <a:lnTo>
                    <a:pt x="1324" y="6186"/>
                  </a:lnTo>
                  <a:lnTo>
                    <a:pt x="1341" y="6178"/>
                  </a:lnTo>
                  <a:lnTo>
                    <a:pt x="1358" y="6169"/>
                  </a:lnTo>
                  <a:lnTo>
                    <a:pt x="1376" y="6163"/>
                  </a:lnTo>
                  <a:lnTo>
                    <a:pt x="1394" y="6157"/>
                  </a:lnTo>
                  <a:lnTo>
                    <a:pt x="1413" y="6152"/>
                  </a:lnTo>
                  <a:lnTo>
                    <a:pt x="1431" y="6147"/>
                  </a:lnTo>
                  <a:lnTo>
                    <a:pt x="1450" y="6144"/>
                  </a:lnTo>
                  <a:lnTo>
                    <a:pt x="1470" y="6142"/>
                  </a:lnTo>
                  <a:lnTo>
                    <a:pt x="1490" y="6140"/>
                  </a:lnTo>
                  <a:lnTo>
                    <a:pt x="1510" y="6140"/>
                  </a:lnTo>
                  <a:close/>
                  <a:moveTo>
                    <a:pt x="1510" y="8404"/>
                  </a:moveTo>
                  <a:lnTo>
                    <a:pt x="5939" y="8404"/>
                  </a:lnTo>
                  <a:lnTo>
                    <a:pt x="5959" y="8404"/>
                  </a:lnTo>
                  <a:lnTo>
                    <a:pt x="5979" y="8406"/>
                  </a:lnTo>
                  <a:lnTo>
                    <a:pt x="5999" y="8408"/>
                  </a:lnTo>
                  <a:lnTo>
                    <a:pt x="6018" y="8411"/>
                  </a:lnTo>
                  <a:lnTo>
                    <a:pt x="6036" y="8415"/>
                  </a:lnTo>
                  <a:lnTo>
                    <a:pt x="6055" y="8420"/>
                  </a:lnTo>
                  <a:lnTo>
                    <a:pt x="6073" y="8427"/>
                  </a:lnTo>
                  <a:lnTo>
                    <a:pt x="6091" y="8433"/>
                  </a:lnTo>
                  <a:lnTo>
                    <a:pt x="6108" y="8441"/>
                  </a:lnTo>
                  <a:lnTo>
                    <a:pt x="6125" y="8450"/>
                  </a:lnTo>
                  <a:lnTo>
                    <a:pt x="6141" y="8459"/>
                  </a:lnTo>
                  <a:lnTo>
                    <a:pt x="6158" y="8468"/>
                  </a:lnTo>
                  <a:lnTo>
                    <a:pt x="6172" y="8479"/>
                  </a:lnTo>
                  <a:lnTo>
                    <a:pt x="6187" y="8490"/>
                  </a:lnTo>
                  <a:lnTo>
                    <a:pt x="6201" y="8502"/>
                  </a:lnTo>
                  <a:lnTo>
                    <a:pt x="6215" y="8514"/>
                  </a:lnTo>
                  <a:lnTo>
                    <a:pt x="6228" y="8528"/>
                  </a:lnTo>
                  <a:lnTo>
                    <a:pt x="6240" y="8541"/>
                  </a:lnTo>
                  <a:lnTo>
                    <a:pt x="6252" y="8556"/>
                  </a:lnTo>
                  <a:lnTo>
                    <a:pt x="6263" y="8571"/>
                  </a:lnTo>
                  <a:lnTo>
                    <a:pt x="6272" y="8586"/>
                  </a:lnTo>
                  <a:lnTo>
                    <a:pt x="6282" y="8602"/>
                  </a:lnTo>
                  <a:lnTo>
                    <a:pt x="6291" y="8618"/>
                  </a:lnTo>
                  <a:lnTo>
                    <a:pt x="6299" y="8634"/>
                  </a:lnTo>
                  <a:lnTo>
                    <a:pt x="6306" y="8652"/>
                  </a:lnTo>
                  <a:lnTo>
                    <a:pt x="6312" y="8670"/>
                  </a:lnTo>
                  <a:lnTo>
                    <a:pt x="6317" y="8688"/>
                  </a:lnTo>
                  <a:lnTo>
                    <a:pt x="6321" y="8705"/>
                  </a:lnTo>
                  <a:lnTo>
                    <a:pt x="6325" y="8724"/>
                  </a:lnTo>
                  <a:lnTo>
                    <a:pt x="6328" y="8743"/>
                  </a:lnTo>
                  <a:lnTo>
                    <a:pt x="6329" y="8762"/>
                  </a:lnTo>
                  <a:lnTo>
                    <a:pt x="6330" y="8782"/>
                  </a:lnTo>
                  <a:lnTo>
                    <a:pt x="6330" y="9802"/>
                  </a:lnTo>
                  <a:lnTo>
                    <a:pt x="6329" y="9820"/>
                  </a:lnTo>
                  <a:lnTo>
                    <a:pt x="6328" y="9840"/>
                  </a:lnTo>
                  <a:lnTo>
                    <a:pt x="6325" y="9859"/>
                  </a:lnTo>
                  <a:lnTo>
                    <a:pt x="6321" y="9878"/>
                  </a:lnTo>
                  <a:lnTo>
                    <a:pt x="6317" y="9896"/>
                  </a:lnTo>
                  <a:lnTo>
                    <a:pt x="6312" y="9913"/>
                  </a:lnTo>
                  <a:lnTo>
                    <a:pt x="6306" y="9931"/>
                  </a:lnTo>
                  <a:lnTo>
                    <a:pt x="6299" y="9948"/>
                  </a:lnTo>
                  <a:lnTo>
                    <a:pt x="6291" y="9965"/>
                  </a:lnTo>
                  <a:lnTo>
                    <a:pt x="6282" y="9981"/>
                  </a:lnTo>
                  <a:lnTo>
                    <a:pt x="6272" y="9997"/>
                  </a:lnTo>
                  <a:lnTo>
                    <a:pt x="6263" y="10013"/>
                  </a:lnTo>
                  <a:lnTo>
                    <a:pt x="6252" y="10027"/>
                  </a:lnTo>
                  <a:lnTo>
                    <a:pt x="6240" y="10042"/>
                  </a:lnTo>
                  <a:lnTo>
                    <a:pt x="6228" y="10055"/>
                  </a:lnTo>
                  <a:lnTo>
                    <a:pt x="6215" y="10068"/>
                  </a:lnTo>
                  <a:lnTo>
                    <a:pt x="6201" y="10081"/>
                  </a:lnTo>
                  <a:lnTo>
                    <a:pt x="6187" y="10093"/>
                  </a:lnTo>
                  <a:lnTo>
                    <a:pt x="6172" y="10104"/>
                  </a:lnTo>
                  <a:lnTo>
                    <a:pt x="6158" y="10115"/>
                  </a:lnTo>
                  <a:lnTo>
                    <a:pt x="6141" y="10124"/>
                  </a:lnTo>
                  <a:lnTo>
                    <a:pt x="6125" y="10134"/>
                  </a:lnTo>
                  <a:lnTo>
                    <a:pt x="6108" y="10142"/>
                  </a:lnTo>
                  <a:lnTo>
                    <a:pt x="6091" y="10149"/>
                  </a:lnTo>
                  <a:lnTo>
                    <a:pt x="6073" y="10157"/>
                  </a:lnTo>
                  <a:lnTo>
                    <a:pt x="6055" y="10162"/>
                  </a:lnTo>
                  <a:lnTo>
                    <a:pt x="6036" y="10167"/>
                  </a:lnTo>
                  <a:lnTo>
                    <a:pt x="6018" y="10171"/>
                  </a:lnTo>
                  <a:lnTo>
                    <a:pt x="5999" y="10175"/>
                  </a:lnTo>
                  <a:lnTo>
                    <a:pt x="5979" y="10178"/>
                  </a:lnTo>
                  <a:lnTo>
                    <a:pt x="5959" y="10179"/>
                  </a:lnTo>
                  <a:lnTo>
                    <a:pt x="5939" y="10180"/>
                  </a:lnTo>
                  <a:lnTo>
                    <a:pt x="1510" y="10180"/>
                  </a:lnTo>
                  <a:lnTo>
                    <a:pt x="1490" y="10179"/>
                  </a:lnTo>
                  <a:lnTo>
                    <a:pt x="1470" y="10178"/>
                  </a:lnTo>
                  <a:lnTo>
                    <a:pt x="1450" y="10175"/>
                  </a:lnTo>
                  <a:lnTo>
                    <a:pt x="1431" y="10171"/>
                  </a:lnTo>
                  <a:lnTo>
                    <a:pt x="1413" y="10167"/>
                  </a:lnTo>
                  <a:lnTo>
                    <a:pt x="1394" y="10162"/>
                  </a:lnTo>
                  <a:lnTo>
                    <a:pt x="1376" y="10157"/>
                  </a:lnTo>
                  <a:lnTo>
                    <a:pt x="1358" y="10149"/>
                  </a:lnTo>
                  <a:lnTo>
                    <a:pt x="1341" y="10142"/>
                  </a:lnTo>
                  <a:lnTo>
                    <a:pt x="1324" y="10134"/>
                  </a:lnTo>
                  <a:lnTo>
                    <a:pt x="1307" y="10124"/>
                  </a:lnTo>
                  <a:lnTo>
                    <a:pt x="1291" y="10115"/>
                  </a:lnTo>
                  <a:lnTo>
                    <a:pt x="1277" y="10104"/>
                  </a:lnTo>
                  <a:lnTo>
                    <a:pt x="1262" y="10093"/>
                  </a:lnTo>
                  <a:lnTo>
                    <a:pt x="1248" y="10081"/>
                  </a:lnTo>
                  <a:lnTo>
                    <a:pt x="1234" y="10068"/>
                  </a:lnTo>
                  <a:lnTo>
                    <a:pt x="1221" y="10055"/>
                  </a:lnTo>
                  <a:lnTo>
                    <a:pt x="1209" y="10042"/>
                  </a:lnTo>
                  <a:lnTo>
                    <a:pt x="1197" y="10027"/>
                  </a:lnTo>
                  <a:lnTo>
                    <a:pt x="1186" y="10013"/>
                  </a:lnTo>
                  <a:lnTo>
                    <a:pt x="1176" y="9997"/>
                  </a:lnTo>
                  <a:lnTo>
                    <a:pt x="1166" y="9981"/>
                  </a:lnTo>
                  <a:lnTo>
                    <a:pt x="1158" y="9965"/>
                  </a:lnTo>
                  <a:lnTo>
                    <a:pt x="1150" y="9948"/>
                  </a:lnTo>
                  <a:lnTo>
                    <a:pt x="1143" y="9931"/>
                  </a:lnTo>
                  <a:lnTo>
                    <a:pt x="1137" y="9913"/>
                  </a:lnTo>
                  <a:lnTo>
                    <a:pt x="1132" y="9896"/>
                  </a:lnTo>
                  <a:lnTo>
                    <a:pt x="1128" y="9878"/>
                  </a:lnTo>
                  <a:lnTo>
                    <a:pt x="1123" y="9859"/>
                  </a:lnTo>
                  <a:lnTo>
                    <a:pt x="1121" y="9840"/>
                  </a:lnTo>
                  <a:lnTo>
                    <a:pt x="1120" y="9820"/>
                  </a:lnTo>
                  <a:lnTo>
                    <a:pt x="1119" y="9802"/>
                  </a:lnTo>
                  <a:lnTo>
                    <a:pt x="1119" y="8782"/>
                  </a:lnTo>
                  <a:lnTo>
                    <a:pt x="1120" y="8762"/>
                  </a:lnTo>
                  <a:lnTo>
                    <a:pt x="1121" y="8743"/>
                  </a:lnTo>
                  <a:lnTo>
                    <a:pt x="1123" y="8724"/>
                  </a:lnTo>
                  <a:lnTo>
                    <a:pt x="1128" y="8705"/>
                  </a:lnTo>
                  <a:lnTo>
                    <a:pt x="1132" y="8688"/>
                  </a:lnTo>
                  <a:lnTo>
                    <a:pt x="1137" y="8670"/>
                  </a:lnTo>
                  <a:lnTo>
                    <a:pt x="1143" y="8652"/>
                  </a:lnTo>
                  <a:lnTo>
                    <a:pt x="1150" y="8634"/>
                  </a:lnTo>
                  <a:lnTo>
                    <a:pt x="1158" y="8618"/>
                  </a:lnTo>
                  <a:lnTo>
                    <a:pt x="1166" y="8602"/>
                  </a:lnTo>
                  <a:lnTo>
                    <a:pt x="1176" y="8586"/>
                  </a:lnTo>
                  <a:lnTo>
                    <a:pt x="1186" y="8571"/>
                  </a:lnTo>
                  <a:lnTo>
                    <a:pt x="1197" y="8556"/>
                  </a:lnTo>
                  <a:lnTo>
                    <a:pt x="1209" y="8541"/>
                  </a:lnTo>
                  <a:lnTo>
                    <a:pt x="1221" y="8528"/>
                  </a:lnTo>
                  <a:lnTo>
                    <a:pt x="1234" y="8514"/>
                  </a:lnTo>
                  <a:lnTo>
                    <a:pt x="1248" y="8502"/>
                  </a:lnTo>
                  <a:lnTo>
                    <a:pt x="1262" y="8490"/>
                  </a:lnTo>
                  <a:lnTo>
                    <a:pt x="1277" y="8479"/>
                  </a:lnTo>
                  <a:lnTo>
                    <a:pt x="1291" y="8468"/>
                  </a:lnTo>
                  <a:lnTo>
                    <a:pt x="1307" y="8459"/>
                  </a:lnTo>
                  <a:lnTo>
                    <a:pt x="1324" y="8450"/>
                  </a:lnTo>
                  <a:lnTo>
                    <a:pt x="1341" y="8441"/>
                  </a:lnTo>
                  <a:lnTo>
                    <a:pt x="1358" y="8433"/>
                  </a:lnTo>
                  <a:lnTo>
                    <a:pt x="1376" y="8427"/>
                  </a:lnTo>
                  <a:lnTo>
                    <a:pt x="1394" y="8420"/>
                  </a:lnTo>
                  <a:lnTo>
                    <a:pt x="1413" y="8415"/>
                  </a:lnTo>
                  <a:lnTo>
                    <a:pt x="1431" y="8411"/>
                  </a:lnTo>
                  <a:lnTo>
                    <a:pt x="1450" y="8408"/>
                  </a:lnTo>
                  <a:lnTo>
                    <a:pt x="1470" y="8406"/>
                  </a:lnTo>
                  <a:lnTo>
                    <a:pt x="1490" y="8404"/>
                  </a:lnTo>
                  <a:lnTo>
                    <a:pt x="1510" y="8404"/>
                  </a:lnTo>
                  <a:close/>
                  <a:moveTo>
                    <a:pt x="3725" y="14428"/>
                  </a:moveTo>
                  <a:lnTo>
                    <a:pt x="3750" y="14428"/>
                  </a:lnTo>
                  <a:lnTo>
                    <a:pt x="3776" y="14430"/>
                  </a:lnTo>
                  <a:lnTo>
                    <a:pt x="3801" y="14433"/>
                  </a:lnTo>
                  <a:lnTo>
                    <a:pt x="3825" y="14438"/>
                  </a:lnTo>
                  <a:lnTo>
                    <a:pt x="3849" y="14444"/>
                  </a:lnTo>
                  <a:lnTo>
                    <a:pt x="3873" y="14451"/>
                  </a:lnTo>
                  <a:lnTo>
                    <a:pt x="3897" y="14458"/>
                  </a:lnTo>
                  <a:lnTo>
                    <a:pt x="3919" y="14468"/>
                  </a:lnTo>
                  <a:lnTo>
                    <a:pt x="3942" y="14477"/>
                  </a:lnTo>
                  <a:lnTo>
                    <a:pt x="3964" y="14488"/>
                  </a:lnTo>
                  <a:lnTo>
                    <a:pt x="3985" y="14501"/>
                  </a:lnTo>
                  <a:lnTo>
                    <a:pt x="4005" y="14514"/>
                  </a:lnTo>
                  <a:lnTo>
                    <a:pt x="4025" y="14528"/>
                  </a:lnTo>
                  <a:lnTo>
                    <a:pt x="4043" y="14543"/>
                  </a:lnTo>
                  <a:lnTo>
                    <a:pt x="4062" y="14558"/>
                  </a:lnTo>
                  <a:lnTo>
                    <a:pt x="4080" y="14575"/>
                  </a:lnTo>
                  <a:lnTo>
                    <a:pt x="4096" y="14593"/>
                  </a:lnTo>
                  <a:lnTo>
                    <a:pt x="4112" y="14611"/>
                  </a:lnTo>
                  <a:lnTo>
                    <a:pt x="4127" y="14630"/>
                  </a:lnTo>
                  <a:lnTo>
                    <a:pt x="4141" y="14649"/>
                  </a:lnTo>
                  <a:lnTo>
                    <a:pt x="4154" y="14670"/>
                  </a:lnTo>
                  <a:lnTo>
                    <a:pt x="4166" y="14691"/>
                  </a:lnTo>
                  <a:lnTo>
                    <a:pt x="4177" y="14713"/>
                  </a:lnTo>
                  <a:lnTo>
                    <a:pt x="4188" y="14735"/>
                  </a:lnTo>
                  <a:lnTo>
                    <a:pt x="4196" y="14758"/>
                  </a:lnTo>
                  <a:lnTo>
                    <a:pt x="4204" y="14781"/>
                  </a:lnTo>
                  <a:lnTo>
                    <a:pt x="4212" y="14805"/>
                  </a:lnTo>
                  <a:lnTo>
                    <a:pt x="4217" y="14829"/>
                  </a:lnTo>
                  <a:lnTo>
                    <a:pt x="4221" y="14854"/>
                  </a:lnTo>
                  <a:lnTo>
                    <a:pt x="4224" y="14879"/>
                  </a:lnTo>
                  <a:lnTo>
                    <a:pt x="4226" y="14904"/>
                  </a:lnTo>
                  <a:lnTo>
                    <a:pt x="4227" y="14930"/>
                  </a:lnTo>
                  <a:lnTo>
                    <a:pt x="4226" y="14956"/>
                  </a:lnTo>
                  <a:lnTo>
                    <a:pt x="4224" y="14981"/>
                  </a:lnTo>
                  <a:lnTo>
                    <a:pt x="4221" y="15006"/>
                  </a:lnTo>
                  <a:lnTo>
                    <a:pt x="4217" y="15031"/>
                  </a:lnTo>
                  <a:lnTo>
                    <a:pt x="4212" y="15055"/>
                  </a:lnTo>
                  <a:lnTo>
                    <a:pt x="4204" y="15079"/>
                  </a:lnTo>
                  <a:lnTo>
                    <a:pt x="4196" y="15102"/>
                  </a:lnTo>
                  <a:lnTo>
                    <a:pt x="4188" y="15125"/>
                  </a:lnTo>
                  <a:lnTo>
                    <a:pt x="4177" y="15147"/>
                  </a:lnTo>
                  <a:lnTo>
                    <a:pt x="4166" y="15169"/>
                  </a:lnTo>
                  <a:lnTo>
                    <a:pt x="4154" y="15190"/>
                  </a:lnTo>
                  <a:lnTo>
                    <a:pt x="4141" y="15211"/>
                  </a:lnTo>
                  <a:lnTo>
                    <a:pt x="4127" y="15231"/>
                  </a:lnTo>
                  <a:lnTo>
                    <a:pt x="4112" y="15250"/>
                  </a:lnTo>
                  <a:lnTo>
                    <a:pt x="4096" y="15267"/>
                  </a:lnTo>
                  <a:lnTo>
                    <a:pt x="4080" y="15285"/>
                  </a:lnTo>
                  <a:lnTo>
                    <a:pt x="4062" y="15302"/>
                  </a:lnTo>
                  <a:lnTo>
                    <a:pt x="4043" y="15317"/>
                  </a:lnTo>
                  <a:lnTo>
                    <a:pt x="4025" y="15333"/>
                  </a:lnTo>
                  <a:lnTo>
                    <a:pt x="4005" y="15347"/>
                  </a:lnTo>
                  <a:lnTo>
                    <a:pt x="3985" y="15360"/>
                  </a:lnTo>
                  <a:lnTo>
                    <a:pt x="3964" y="15372"/>
                  </a:lnTo>
                  <a:lnTo>
                    <a:pt x="3942" y="15383"/>
                  </a:lnTo>
                  <a:lnTo>
                    <a:pt x="3919" y="15393"/>
                  </a:lnTo>
                  <a:lnTo>
                    <a:pt x="3897" y="15402"/>
                  </a:lnTo>
                  <a:lnTo>
                    <a:pt x="3873" y="15410"/>
                  </a:lnTo>
                  <a:lnTo>
                    <a:pt x="3849" y="15417"/>
                  </a:lnTo>
                  <a:lnTo>
                    <a:pt x="3825" y="15423"/>
                  </a:lnTo>
                  <a:lnTo>
                    <a:pt x="3801" y="15427"/>
                  </a:lnTo>
                  <a:lnTo>
                    <a:pt x="3776" y="15430"/>
                  </a:lnTo>
                  <a:lnTo>
                    <a:pt x="3750" y="15432"/>
                  </a:lnTo>
                  <a:lnTo>
                    <a:pt x="3725" y="15432"/>
                  </a:lnTo>
                  <a:lnTo>
                    <a:pt x="3699" y="15432"/>
                  </a:lnTo>
                  <a:lnTo>
                    <a:pt x="3673" y="15430"/>
                  </a:lnTo>
                  <a:lnTo>
                    <a:pt x="3648" y="15427"/>
                  </a:lnTo>
                  <a:lnTo>
                    <a:pt x="3624" y="15423"/>
                  </a:lnTo>
                  <a:lnTo>
                    <a:pt x="3599" y="15417"/>
                  </a:lnTo>
                  <a:lnTo>
                    <a:pt x="3576" y="15410"/>
                  </a:lnTo>
                  <a:lnTo>
                    <a:pt x="3552" y="15402"/>
                  </a:lnTo>
                  <a:lnTo>
                    <a:pt x="3529" y="15393"/>
                  </a:lnTo>
                  <a:lnTo>
                    <a:pt x="3507" y="15383"/>
                  </a:lnTo>
                  <a:lnTo>
                    <a:pt x="3485" y="15372"/>
                  </a:lnTo>
                  <a:lnTo>
                    <a:pt x="3464" y="15360"/>
                  </a:lnTo>
                  <a:lnTo>
                    <a:pt x="3444" y="15347"/>
                  </a:lnTo>
                  <a:lnTo>
                    <a:pt x="3424" y="15333"/>
                  </a:lnTo>
                  <a:lnTo>
                    <a:pt x="3406" y="15317"/>
                  </a:lnTo>
                  <a:lnTo>
                    <a:pt x="3387" y="15302"/>
                  </a:lnTo>
                  <a:lnTo>
                    <a:pt x="3369" y="15285"/>
                  </a:lnTo>
                  <a:lnTo>
                    <a:pt x="3352" y="15267"/>
                  </a:lnTo>
                  <a:lnTo>
                    <a:pt x="3337" y="15250"/>
                  </a:lnTo>
                  <a:lnTo>
                    <a:pt x="3322" y="15231"/>
                  </a:lnTo>
                  <a:lnTo>
                    <a:pt x="3308" y="15211"/>
                  </a:lnTo>
                  <a:lnTo>
                    <a:pt x="3295" y="15190"/>
                  </a:lnTo>
                  <a:lnTo>
                    <a:pt x="3282" y="15169"/>
                  </a:lnTo>
                  <a:lnTo>
                    <a:pt x="3272" y="15147"/>
                  </a:lnTo>
                  <a:lnTo>
                    <a:pt x="3261" y="15125"/>
                  </a:lnTo>
                  <a:lnTo>
                    <a:pt x="3252" y="15102"/>
                  </a:lnTo>
                  <a:lnTo>
                    <a:pt x="3245" y="15079"/>
                  </a:lnTo>
                  <a:lnTo>
                    <a:pt x="3237" y="15055"/>
                  </a:lnTo>
                  <a:lnTo>
                    <a:pt x="3232" y="15031"/>
                  </a:lnTo>
                  <a:lnTo>
                    <a:pt x="3228" y="15006"/>
                  </a:lnTo>
                  <a:lnTo>
                    <a:pt x="3225" y="14981"/>
                  </a:lnTo>
                  <a:lnTo>
                    <a:pt x="3223" y="14956"/>
                  </a:lnTo>
                  <a:lnTo>
                    <a:pt x="3222" y="14930"/>
                  </a:lnTo>
                  <a:lnTo>
                    <a:pt x="3223" y="14904"/>
                  </a:lnTo>
                  <a:lnTo>
                    <a:pt x="3225" y="14879"/>
                  </a:lnTo>
                  <a:lnTo>
                    <a:pt x="3228" y="14854"/>
                  </a:lnTo>
                  <a:lnTo>
                    <a:pt x="3232" y="14829"/>
                  </a:lnTo>
                  <a:lnTo>
                    <a:pt x="3237" y="14805"/>
                  </a:lnTo>
                  <a:lnTo>
                    <a:pt x="3245" y="14781"/>
                  </a:lnTo>
                  <a:lnTo>
                    <a:pt x="3252" y="14758"/>
                  </a:lnTo>
                  <a:lnTo>
                    <a:pt x="3261" y="14735"/>
                  </a:lnTo>
                  <a:lnTo>
                    <a:pt x="3272" y="14713"/>
                  </a:lnTo>
                  <a:lnTo>
                    <a:pt x="3282" y="14691"/>
                  </a:lnTo>
                  <a:lnTo>
                    <a:pt x="3295" y="14670"/>
                  </a:lnTo>
                  <a:lnTo>
                    <a:pt x="3308" y="14649"/>
                  </a:lnTo>
                  <a:lnTo>
                    <a:pt x="3322" y="14630"/>
                  </a:lnTo>
                  <a:lnTo>
                    <a:pt x="3337" y="14611"/>
                  </a:lnTo>
                  <a:lnTo>
                    <a:pt x="3352" y="14593"/>
                  </a:lnTo>
                  <a:lnTo>
                    <a:pt x="3369" y="14575"/>
                  </a:lnTo>
                  <a:lnTo>
                    <a:pt x="3387" y="14558"/>
                  </a:lnTo>
                  <a:lnTo>
                    <a:pt x="3406" y="14543"/>
                  </a:lnTo>
                  <a:lnTo>
                    <a:pt x="3424" y="14528"/>
                  </a:lnTo>
                  <a:lnTo>
                    <a:pt x="3444" y="14514"/>
                  </a:lnTo>
                  <a:lnTo>
                    <a:pt x="3464" y="14501"/>
                  </a:lnTo>
                  <a:lnTo>
                    <a:pt x="3485" y="14488"/>
                  </a:lnTo>
                  <a:lnTo>
                    <a:pt x="3507" y="14477"/>
                  </a:lnTo>
                  <a:lnTo>
                    <a:pt x="3529" y="14468"/>
                  </a:lnTo>
                  <a:lnTo>
                    <a:pt x="3552" y="14458"/>
                  </a:lnTo>
                  <a:lnTo>
                    <a:pt x="3576" y="14451"/>
                  </a:lnTo>
                  <a:lnTo>
                    <a:pt x="3599" y="14444"/>
                  </a:lnTo>
                  <a:lnTo>
                    <a:pt x="3624" y="14438"/>
                  </a:lnTo>
                  <a:lnTo>
                    <a:pt x="3648" y="14433"/>
                  </a:lnTo>
                  <a:lnTo>
                    <a:pt x="3673" y="14430"/>
                  </a:lnTo>
                  <a:lnTo>
                    <a:pt x="3699" y="14428"/>
                  </a:lnTo>
                  <a:lnTo>
                    <a:pt x="3725" y="14428"/>
                  </a:lnTo>
                  <a:close/>
                  <a:moveTo>
                    <a:pt x="1277" y="12777"/>
                  </a:moveTo>
                  <a:lnTo>
                    <a:pt x="6172" y="12777"/>
                  </a:lnTo>
                  <a:lnTo>
                    <a:pt x="6186" y="12777"/>
                  </a:lnTo>
                  <a:lnTo>
                    <a:pt x="6198" y="12779"/>
                  </a:lnTo>
                  <a:lnTo>
                    <a:pt x="6211" y="12782"/>
                  </a:lnTo>
                  <a:lnTo>
                    <a:pt x="6222" y="12787"/>
                  </a:lnTo>
                  <a:lnTo>
                    <a:pt x="6234" y="12793"/>
                  </a:lnTo>
                  <a:lnTo>
                    <a:pt x="6244" y="12799"/>
                  </a:lnTo>
                  <a:lnTo>
                    <a:pt x="6255" y="12806"/>
                  </a:lnTo>
                  <a:lnTo>
                    <a:pt x="6263" y="12815"/>
                  </a:lnTo>
                  <a:lnTo>
                    <a:pt x="6271" y="12824"/>
                  </a:lnTo>
                  <a:lnTo>
                    <a:pt x="6279" y="12834"/>
                  </a:lnTo>
                  <a:lnTo>
                    <a:pt x="6286" y="12845"/>
                  </a:lnTo>
                  <a:lnTo>
                    <a:pt x="6291" y="12856"/>
                  </a:lnTo>
                  <a:lnTo>
                    <a:pt x="6295" y="12868"/>
                  </a:lnTo>
                  <a:lnTo>
                    <a:pt x="6299" y="12881"/>
                  </a:lnTo>
                  <a:lnTo>
                    <a:pt x="6301" y="12893"/>
                  </a:lnTo>
                  <a:lnTo>
                    <a:pt x="6302" y="12906"/>
                  </a:lnTo>
                  <a:lnTo>
                    <a:pt x="6302" y="13021"/>
                  </a:lnTo>
                  <a:lnTo>
                    <a:pt x="6301" y="13034"/>
                  </a:lnTo>
                  <a:lnTo>
                    <a:pt x="6299" y="13047"/>
                  </a:lnTo>
                  <a:lnTo>
                    <a:pt x="6295" y="13059"/>
                  </a:lnTo>
                  <a:lnTo>
                    <a:pt x="6291" y="13071"/>
                  </a:lnTo>
                  <a:lnTo>
                    <a:pt x="6286" y="13082"/>
                  </a:lnTo>
                  <a:lnTo>
                    <a:pt x="6279" y="13093"/>
                  </a:lnTo>
                  <a:lnTo>
                    <a:pt x="6271" y="13103"/>
                  </a:lnTo>
                  <a:lnTo>
                    <a:pt x="6263" y="13112"/>
                  </a:lnTo>
                  <a:lnTo>
                    <a:pt x="6255" y="13121"/>
                  </a:lnTo>
                  <a:lnTo>
                    <a:pt x="6244" y="13128"/>
                  </a:lnTo>
                  <a:lnTo>
                    <a:pt x="6234" y="13134"/>
                  </a:lnTo>
                  <a:lnTo>
                    <a:pt x="6222" y="13140"/>
                  </a:lnTo>
                  <a:lnTo>
                    <a:pt x="6211" y="13145"/>
                  </a:lnTo>
                  <a:lnTo>
                    <a:pt x="6198" y="13148"/>
                  </a:lnTo>
                  <a:lnTo>
                    <a:pt x="6186" y="13149"/>
                  </a:lnTo>
                  <a:lnTo>
                    <a:pt x="6172" y="13150"/>
                  </a:lnTo>
                  <a:lnTo>
                    <a:pt x="1277" y="13150"/>
                  </a:lnTo>
                  <a:lnTo>
                    <a:pt x="1263" y="13149"/>
                  </a:lnTo>
                  <a:lnTo>
                    <a:pt x="1251" y="13148"/>
                  </a:lnTo>
                  <a:lnTo>
                    <a:pt x="1238" y="13145"/>
                  </a:lnTo>
                  <a:lnTo>
                    <a:pt x="1227" y="13140"/>
                  </a:lnTo>
                  <a:lnTo>
                    <a:pt x="1215" y="13134"/>
                  </a:lnTo>
                  <a:lnTo>
                    <a:pt x="1205" y="13128"/>
                  </a:lnTo>
                  <a:lnTo>
                    <a:pt x="1194" y="13121"/>
                  </a:lnTo>
                  <a:lnTo>
                    <a:pt x="1186" y="13112"/>
                  </a:lnTo>
                  <a:lnTo>
                    <a:pt x="1178" y="13103"/>
                  </a:lnTo>
                  <a:lnTo>
                    <a:pt x="1169" y="13093"/>
                  </a:lnTo>
                  <a:lnTo>
                    <a:pt x="1163" y="13082"/>
                  </a:lnTo>
                  <a:lnTo>
                    <a:pt x="1158" y="13071"/>
                  </a:lnTo>
                  <a:lnTo>
                    <a:pt x="1154" y="13059"/>
                  </a:lnTo>
                  <a:lnTo>
                    <a:pt x="1150" y="13047"/>
                  </a:lnTo>
                  <a:lnTo>
                    <a:pt x="1148" y="13034"/>
                  </a:lnTo>
                  <a:lnTo>
                    <a:pt x="1147" y="13021"/>
                  </a:lnTo>
                  <a:lnTo>
                    <a:pt x="1147" y="12906"/>
                  </a:lnTo>
                  <a:lnTo>
                    <a:pt x="1148" y="12893"/>
                  </a:lnTo>
                  <a:lnTo>
                    <a:pt x="1150" y="12881"/>
                  </a:lnTo>
                  <a:lnTo>
                    <a:pt x="1154" y="12868"/>
                  </a:lnTo>
                  <a:lnTo>
                    <a:pt x="1158" y="12856"/>
                  </a:lnTo>
                  <a:lnTo>
                    <a:pt x="1163" y="12845"/>
                  </a:lnTo>
                  <a:lnTo>
                    <a:pt x="1169" y="12834"/>
                  </a:lnTo>
                  <a:lnTo>
                    <a:pt x="1178" y="12824"/>
                  </a:lnTo>
                  <a:lnTo>
                    <a:pt x="1186" y="12815"/>
                  </a:lnTo>
                  <a:lnTo>
                    <a:pt x="1194" y="12806"/>
                  </a:lnTo>
                  <a:lnTo>
                    <a:pt x="1205" y="12799"/>
                  </a:lnTo>
                  <a:lnTo>
                    <a:pt x="1215" y="12793"/>
                  </a:lnTo>
                  <a:lnTo>
                    <a:pt x="1227" y="12787"/>
                  </a:lnTo>
                  <a:lnTo>
                    <a:pt x="1238" y="12782"/>
                  </a:lnTo>
                  <a:lnTo>
                    <a:pt x="1251" y="12779"/>
                  </a:lnTo>
                  <a:lnTo>
                    <a:pt x="1263" y="12777"/>
                  </a:lnTo>
                  <a:lnTo>
                    <a:pt x="1277" y="12777"/>
                  </a:lnTo>
                  <a:close/>
                  <a:moveTo>
                    <a:pt x="1277" y="12217"/>
                  </a:moveTo>
                  <a:lnTo>
                    <a:pt x="6172" y="12217"/>
                  </a:lnTo>
                  <a:lnTo>
                    <a:pt x="6186" y="12218"/>
                  </a:lnTo>
                  <a:lnTo>
                    <a:pt x="6198" y="12220"/>
                  </a:lnTo>
                  <a:lnTo>
                    <a:pt x="6211" y="12223"/>
                  </a:lnTo>
                  <a:lnTo>
                    <a:pt x="6222" y="12227"/>
                  </a:lnTo>
                  <a:lnTo>
                    <a:pt x="6234" y="12232"/>
                  </a:lnTo>
                  <a:lnTo>
                    <a:pt x="6244" y="12240"/>
                  </a:lnTo>
                  <a:lnTo>
                    <a:pt x="6255" y="12247"/>
                  </a:lnTo>
                  <a:lnTo>
                    <a:pt x="6263" y="12255"/>
                  </a:lnTo>
                  <a:lnTo>
                    <a:pt x="6271" y="12265"/>
                  </a:lnTo>
                  <a:lnTo>
                    <a:pt x="6279" y="12274"/>
                  </a:lnTo>
                  <a:lnTo>
                    <a:pt x="6286" y="12284"/>
                  </a:lnTo>
                  <a:lnTo>
                    <a:pt x="6291" y="12296"/>
                  </a:lnTo>
                  <a:lnTo>
                    <a:pt x="6295" y="12307"/>
                  </a:lnTo>
                  <a:lnTo>
                    <a:pt x="6299" y="12320"/>
                  </a:lnTo>
                  <a:lnTo>
                    <a:pt x="6301" y="12334"/>
                  </a:lnTo>
                  <a:lnTo>
                    <a:pt x="6302" y="12346"/>
                  </a:lnTo>
                  <a:lnTo>
                    <a:pt x="6302" y="12461"/>
                  </a:lnTo>
                  <a:lnTo>
                    <a:pt x="6301" y="12474"/>
                  </a:lnTo>
                  <a:lnTo>
                    <a:pt x="6299" y="12487"/>
                  </a:lnTo>
                  <a:lnTo>
                    <a:pt x="6295" y="12500"/>
                  </a:lnTo>
                  <a:lnTo>
                    <a:pt x="6291" y="12511"/>
                  </a:lnTo>
                  <a:lnTo>
                    <a:pt x="6286" y="12522"/>
                  </a:lnTo>
                  <a:lnTo>
                    <a:pt x="6279" y="12533"/>
                  </a:lnTo>
                  <a:lnTo>
                    <a:pt x="6271" y="12543"/>
                  </a:lnTo>
                  <a:lnTo>
                    <a:pt x="6263" y="12552"/>
                  </a:lnTo>
                  <a:lnTo>
                    <a:pt x="6255" y="12561"/>
                  </a:lnTo>
                  <a:lnTo>
                    <a:pt x="6244" y="12568"/>
                  </a:lnTo>
                  <a:lnTo>
                    <a:pt x="6234" y="12575"/>
                  </a:lnTo>
                  <a:lnTo>
                    <a:pt x="6222" y="12580"/>
                  </a:lnTo>
                  <a:lnTo>
                    <a:pt x="6211" y="12584"/>
                  </a:lnTo>
                  <a:lnTo>
                    <a:pt x="6198" y="12587"/>
                  </a:lnTo>
                  <a:lnTo>
                    <a:pt x="6186" y="12589"/>
                  </a:lnTo>
                  <a:lnTo>
                    <a:pt x="6172" y="12590"/>
                  </a:lnTo>
                  <a:lnTo>
                    <a:pt x="1277" y="12590"/>
                  </a:lnTo>
                  <a:lnTo>
                    <a:pt x="1263" y="12589"/>
                  </a:lnTo>
                  <a:lnTo>
                    <a:pt x="1251" y="12587"/>
                  </a:lnTo>
                  <a:lnTo>
                    <a:pt x="1238" y="12584"/>
                  </a:lnTo>
                  <a:lnTo>
                    <a:pt x="1227" y="12580"/>
                  </a:lnTo>
                  <a:lnTo>
                    <a:pt x="1215" y="12575"/>
                  </a:lnTo>
                  <a:lnTo>
                    <a:pt x="1205" y="12568"/>
                  </a:lnTo>
                  <a:lnTo>
                    <a:pt x="1194" y="12561"/>
                  </a:lnTo>
                  <a:lnTo>
                    <a:pt x="1186" y="12552"/>
                  </a:lnTo>
                  <a:lnTo>
                    <a:pt x="1178" y="12543"/>
                  </a:lnTo>
                  <a:lnTo>
                    <a:pt x="1169" y="12533"/>
                  </a:lnTo>
                  <a:lnTo>
                    <a:pt x="1163" y="12522"/>
                  </a:lnTo>
                  <a:lnTo>
                    <a:pt x="1158" y="12511"/>
                  </a:lnTo>
                  <a:lnTo>
                    <a:pt x="1154" y="12500"/>
                  </a:lnTo>
                  <a:lnTo>
                    <a:pt x="1150" y="12487"/>
                  </a:lnTo>
                  <a:lnTo>
                    <a:pt x="1148" y="12474"/>
                  </a:lnTo>
                  <a:lnTo>
                    <a:pt x="1147" y="12461"/>
                  </a:lnTo>
                  <a:lnTo>
                    <a:pt x="1147" y="12346"/>
                  </a:lnTo>
                  <a:lnTo>
                    <a:pt x="1148" y="12334"/>
                  </a:lnTo>
                  <a:lnTo>
                    <a:pt x="1150" y="12320"/>
                  </a:lnTo>
                  <a:lnTo>
                    <a:pt x="1154" y="12307"/>
                  </a:lnTo>
                  <a:lnTo>
                    <a:pt x="1158" y="12296"/>
                  </a:lnTo>
                  <a:lnTo>
                    <a:pt x="1163" y="12284"/>
                  </a:lnTo>
                  <a:lnTo>
                    <a:pt x="1169" y="12274"/>
                  </a:lnTo>
                  <a:lnTo>
                    <a:pt x="1178" y="12265"/>
                  </a:lnTo>
                  <a:lnTo>
                    <a:pt x="1186" y="12255"/>
                  </a:lnTo>
                  <a:lnTo>
                    <a:pt x="1194" y="12247"/>
                  </a:lnTo>
                  <a:lnTo>
                    <a:pt x="1205" y="12240"/>
                  </a:lnTo>
                  <a:lnTo>
                    <a:pt x="1215" y="12232"/>
                  </a:lnTo>
                  <a:lnTo>
                    <a:pt x="1227" y="12227"/>
                  </a:lnTo>
                  <a:lnTo>
                    <a:pt x="1238" y="12223"/>
                  </a:lnTo>
                  <a:lnTo>
                    <a:pt x="1251" y="12220"/>
                  </a:lnTo>
                  <a:lnTo>
                    <a:pt x="1263" y="12218"/>
                  </a:lnTo>
                  <a:lnTo>
                    <a:pt x="1277" y="12217"/>
                  </a:lnTo>
                  <a:close/>
                </a:path>
              </a:pathLst>
            </a:custGeom>
            <a:grp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0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482" name="组合 322"/>
          <p:cNvGrpSpPr/>
          <p:nvPr/>
        </p:nvGrpSpPr>
        <p:grpSpPr>
          <a:xfrm>
            <a:off x="5244486" y="5591862"/>
            <a:ext cx="1033837" cy="595045"/>
            <a:chOff x="3134035" y="4079717"/>
            <a:chExt cx="923557" cy="534496"/>
          </a:xfrm>
        </p:grpSpPr>
        <p:grpSp>
          <p:nvGrpSpPr>
            <p:cNvPr id="655" name="组合 208"/>
            <p:cNvGrpSpPr/>
            <p:nvPr/>
          </p:nvGrpSpPr>
          <p:grpSpPr>
            <a:xfrm>
              <a:off x="3510103" y="4088555"/>
              <a:ext cx="165283" cy="203377"/>
              <a:chOff x="-5919788" y="1187814"/>
              <a:chExt cx="689824" cy="754749"/>
            </a:xfrm>
            <a:solidFill>
              <a:sysClr val="windowText" lastClr="000000">
                <a:lumMod val="50000"/>
                <a:lumOff val="50000"/>
              </a:sysClr>
            </a:solidFill>
          </p:grpSpPr>
          <p:sp>
            <p:nvSpPr>
              <p:cNvPr id="677" name="Freeform 100"/>
              <p:cNvSpPr>
                <a:spLocks noEditPoints="1"/>
              </p:cNvSpPr>
              <p:nvPr/>
            </p:nvSpPr>
            <p:spPr bwMode="auto">
              <a:xfrm>
                <a:off x="-5862979" y="1187814"/>
                <a:ext cx="584321" cy="568090"/>
              </a:xfrm>
              <a:custGeom>
                <a:avLst/>
                <a:gdLst/>
                <a:ahLst/>
                <a:cxnLst>
                  <a:cxn ang="0">
                    <a:pos x="260" y="192"/>
                  </a:cxn>
                  <a:cxn ang="0">
                    <a:pos x="268" y="190"/>
                  </a:cxn>
                  <a:cxn ang="0">
                    <a:pos x="278" y="180"/>
                  </a:cxn>
                  <a:cxn ang="0">
                    <a:pos x="280" y="22"/>
                  </a:cxn>
                  <a:cxn ang="0">
                    <a:pos x="278" y="12"/>
                  </a:cxn>
                  <a:cxn ang="0">
                    <a:pos x="268" y="2"/>
                  </a:cxn>
                  <a:cxn ang="0">
                    <a:pos x="28" y="0"/>
                  </a:cxn>
                  <a:cxn ang="0">
                    <a:pos x="20" y="2"/>
                  </a:cxn>
                  <a:cxn ang="0">
                    <a:pos x="8" y="12"/>
                  </a:cxn>
                  <a:cxn ang="0">
                    <a:pos x="8" y="172"/>
                  </a:cxn>
                  <a:cxn ang="0">
                    <a:pos x="8" y="180"/>
                  </a:cxn>
                  <a:cxn ang="0">
                    <a:pos x="20" y="190"/>
                  </a:cxn>
                  <a:cxn ang="0">
                    <a:pos x="28" y="192"/>
                  </a:cxn>
                  <a:cxn ang="0">
                    <a:pos x="22" y="26"/>
                  </a:cxn>
                  <a:cxn ang="0">
                    <a:pos x="26" y="18"/>
                  </a:cxn>
                  <a:cxn ang="0">
                    <a:pos x="32" y="16"/>
                  </a:cxn>
                  <a:cxn ang="0">
                    <a:pos x="256" y="16"/>
                  </a:cxn>
                  <a:cxn ang="0">
                    <a:pos x="262" y="18"/>
                  </a:cxn>
                  <a:cxn ang="0">
                    <a:pos x="264" y="26"/>
                  </a:cxn>
                  <a:cxn ang="0">
                    <a:pos x="264" y="166"/>
                  </a:cxn>
                  <a:cxn ang="0">
                    <a:pos x="262" y="172"/>
                  </a:cxn>
                  <a:cxn ang="0">
                    <a:pos x="256" y="174"/>
                  </a:cxn>
                  <a:cxn ang="0">
                    <a:pos x="32" y="174"/>
                  </a:cxn>
                  <a:cxn ang="0">
                    <a:pos x="26" y="172"/>
                  </a:cxn>
                  <a:cxn ang="0">
                    <a:pos x="22" y="166"/>
                  </a:cxn>
                  <a:cxn ang="0">
                    <a:pos x="250" y="208"/>
                  </a:cxn>
                  <a:cxn ang="0">
                    <a:pos x="38" y="208"/>
                  </a:cxn>
                  <a:cxn ang="0">
                    <a:pos x="22" y="210"/>
                  </a:cxn>
                  <a:cxn ang="0">
                    <a:pos x="10" y="216"/>
                  </a:cxn>
                  <a:cxn ang="0">
                    <a:pos x="2" y="226"/>
                  </a:cxn>
                  <a:cxn ang="0">
                    <a:pos x="0" y="238"/>
                  </a:cxn>
                  <a:cxn ang="0">
                    <a:pos x="0" y="250"/>
                  </a:cxn>
                  <a:cxn ang="0">
                    <a:pos x="2" y="262"/>
                  </a:cxn>
                  <a:cxn ang="0">
                    <a:pos x="10" y="272"/>
                  </a:cxn>
                  <a:cxn ang="0">
                    <a:pos x="22" y="278"/>
                  </a:cxn>
                  <a:cxn ang="0">
                    <a:pos x="38" y="280"/>
                  </a:cxn>
                  <a:cxn ang="0">
                    <a:pos x="250" y="280"/>
                  </a:cxn>
                  <a:cxn ang="0">
                    <a:pos x="266" y="278"/>
                  </a:cxn>
                  <a:cxn ang="0">
                    <a:pos x="278" y="272"/>
                  </a:cxn>
                  <a:cxn ang="0">
                    <a:pos x="286" y="262"/>
                  </a:cxn>
                  <a:cxn ang="0">
                    <a:pos x="288" y="250"/>
                  </a:cxn>
                  <a:cxn ang="0">
                    <a:pos x="288" y="238"/>
                  </a:cxn>
                  <a:cxn ang="0">
                    <a:pos x="286" y="226"/>
                  </a:cxn>
                  <a:cxn ang="0">
                    <a:pos x="278" y="216"/>
                  </a:cxn>
                  <a:cxn ang="0">
                    <a:pos x="266" y="210"/>
                  </a:cxn>
                  <a:cxn ang="0">
                    <a:pos x="250" y="208"/>
                  </a:cxn>
                  <a:cxn ang="0">
                    <a:pos x="248" y="258"/>
                  </a:cxn>
                  <a:cxn ang="0">
                    <a:pos x="242" y="256"/>
                  </a:cxn>
                  <a:cxn ang="0">
                    <a:pos x="234" y="248"/>
                  </a:cxn>
                  <a:cxn ang="0">
                    <a:pos x="234" y="244"/>
                  </a:cxn>
                  <a:cxn ang="0">
                    <a:pos x="238" y="234"/>
                  </a:cxn>
                  <a:cxn ang="0">
                    <a:pos x="248" y="230"/>
                  </a:cxn>
                  <a:cxn ang="0">
                    <a:pos x="252" y="230"/>
                  </a:cxn>
                  <a:cxn ang="0">
                    <a:pos x="260" y="238"/>
                  </a:cxn>
                  <a:cxn ang="0">
                    <a:pos x="262" y="244"/>
                  </a:cxn>
                  <a:cxn ang="0">
                    <a:pos x="258" y="254"/>
                  </a:cxn>
                  <a:cxn ang="0">
                    <a:pos x="248" y="258"/>
                  </a:cxn>
                </a:cxnLst>
                <a:rect l="0" t="0" r="r" b="b"/>
                <a:pathLst>
                  <a:path w="288" h="280">
                    <a:moveTo>
                      <a:pt x="28" y="192"/>
                    </a:moveTo>
                    <a:lnTo>
                      <a:pt x="260" y="192"/>
                    </a:lnTo>
                    <a:lnTo>
                      <a:pt x="260" y="192"/>
                    </a:lnTo>
                    <a:lnTo>
                      <a:pt x="268" y="190"/>
                    </a:lnTo>
                    <a:lnTo>
                      <a:pt x="274" y="186"/>
                    </a:lnTo>
                    <a:lnTo>
                      <a:pt x="278" y="180"/>
                    </a:lnTo>
                    <a:lnTo>
                      <a:pt x="280" y="172"/>
                    </a:lnTo>
                    <a:lnTo>
                      <a:pt x="280" y="22"/>
                    </a:lnTo>
                    <a:lnTo>
                      <a:pt x="280" y="22"/>
                    </a:lnTo>
                    <a:lnTo>
                      <a:pt x="278" y="12"/>
                    </a:lnTo>
                    <a:lnTo>
                      <a:pt x="274" y="6"/>
                    </a:lnTo>
                    <a:lnTo>
                      <a:pt x="268" y="2"/>
                    </a:lnTo>
                    <a:lnTo>
                      <a:pt x="260" y="0"/>
                    </a:lnTo>
                    <a:lnTo>
                      <a:pt x="28" y="0"/>
                    </a:lnTo>
                    <a:lnTo>
                      <a:pt x="28" y="0"/>
                    </a:lnTo>
                    <a:lnTo>
                      <a:pt x="20" y="2"/>
                    </a:lnTo>
                    <a:lnTo>
                      <a:pt x="14" y="6"/>
                    </a:lnTo>
                    <a:lnTo>
                      <a:pt x="8" y="12"/>
                    </a:lnTo>
                    <a:lnTo>
                      <a:pt x="8" y="22"/>
                    </a:lnTo>
                    <a:lnTo>
                      <a:pt x="8" y="172"/>
                    </a:lnTo>
                    <a:lnTo>
                      <a:pt x="8" y="172"/>
                    </a:lnTo>
                    <a:lnTo>
                      <a:pt x="8" y="180"/>
                    </a:lnTo>
                    <a:lnTo>
                      <a:pt x="14" y="186"/>
                    </a:lnTo>
                    <a:lnTo>
                      <a:pt x="20" y="190"/>
                    </a:lnTo>
                    <a:lnTo>
                      <a:pt x="28" y="192"/>
                    </a:lnTo>
                    <a:lnTo>
                      <a:pt x="28" y="192"/>
                    </a:lnTo>
                    <a:close/>
                    <a:moveTo>
                      <a:pt x="22" y="26"/>
                    </a:moveTo>
                    <a:lnTo>
                      <a:pt x="22" y="26"/>
                    </a:lnTo>
                    <a:lnTo>
                      <a:pt x="24" y="22"/>
                    </a:lnTo>
                    <a:lnTo>
                      <a:pt x="26" y="18"/>
                    </a:lnTo>
                    <a:lnTo>
                      <a:pt x="28" y="16"/>
                    </a:lnTo>
                    <a:lnTo>
                      <a:pt x="32" y="16"/>
                    </a:lnTo>
                    <a:lnTo>
                      <a:pt x="256" y="16"/>
                    </a:lnTo>
                    <a:lnTo>
                      <a:pt x="256" y="16"/>
                    </a:lnTo>
                    <a:lnTo>
                      <a:pt x="258" y="16"/>
                    </a:lnTo>
                    <a:lnTo>
                      <a:pt x="262" y="18"/>
                    </a:lnTo>
                    <a:lnTo>
                      <a:pt x="264" y="22"/>
                    </a:lnTo>
                    <a:lnTo>
                      <a:pt x="264" y="26"/>
                    </a:lnTo>
                    <a:lnTo>
                      <a:pt x="264" y="166"/>
                    </a:lnTo>
                    <a:lnTo>
                      <a:pt x="264" y="166"/>
                    </a:lnTo>
                    <a:lnTo>
                      <a:pt x="264" y="168"/>
                    </a:lnTo>
                    <a:lnTo>
                      <a:pt x="262" y="172"/>
                    </a:lnTo>
                    <a:lnTo>
                      <a:pt x="258" y="174"/>
                    </a:lnTo>
                    <a:lnTo>
                      <a:pt x="256" y="174"/>
                    </a:lnTo>
                    <a:lnTo>
                      <a:pt x="32" y="174"/>
                    </a:lnTo>
                    <a:lnTo>
                      <a:pt x="32" y="174"/>
                    </a:lnTo>
                    <a:lnTo>
                      <a:pt x="28" y="174"/>
                    </a:lnTo>
                    <a:lnTo>
                      <a:pt x="26" y="172"/>
                    </a:lnTo>
                    <a:lnTo>
                      <a:pt x="24" y="168"/>
                    </a:lnTo>
                    <a:lnTo>
                      <a:pt x="22" y="166"/>
                    </a:lnTo>
                    <a:lnTo>
                      <a:pt x="22" y="26"/>
                    </a:lnTo>
                    <a:close/>
                    <a:moveTo>
                      <a:pt x="250" y="208"/>
                    </a:moveTo>
                    <a:lnTo>
                      <a:pt x="38" y="208"/>
                    </a:lnTo>
                    <a:lnTo>
                      <a:pt x="38" y="208"/>
                    </a:lnTo>
                    <a:lnTo>
                      <a:pt x="30" y="208"/>
                    </a:lnTo>
                    <a:lnTo>
                      <a:pt x="22" y="210"/>
                    </a:lnTo>
                    <a:lnTo>
                      <a:pt x="16" y="212"/>
                    </a:lnTo>
                    <a:lnTo>
                      <a:pt x="10" y="216"/>
                    </a:lnTo>
                    <a:lnTo>
                      <a:pt x="6" y="222"/>
                    </a:lnTo>
                    <a:lnTo>
                      <a:pt x="2" y="226"/>
                    </a:lnTo>
                    <a:lnTo>
                      <a:pt x="0" y="232"/>
                    </a:lnTo>
                    <a:lnTo>
                      <a:pt x="0" y="238"/>
                    </a:lnTo>
                    <a:lnTo>
                      <a:pt x="0" y="250"/>
                    </a:lnTo>
                    <a:lnTo>
                      <a:pt x="0" y="250"/>
                    </a:lnTo>
                    <a:lnTo>
                      <a:pt x="0" y="256"/>
                    </a:lnTo>
                    <a:lnTo>
                      <a:pt x="2" y="262"/>
                    </a:lnTo>
                    <a:lnTo>
                      <a:pt x="6" y="266"/>
                    </a:lnTo>
                    <a:lnTo>
                      <a:pt x="10" y="272"/>
                    </a:lnTo>
                    <a:lnTo>
                      <a:pt x="16" y="276"/>
                    </a:lnTo>
                    <a:lnTo>
                      <a:pt x="22" y="278"/>
                    </a:lnTo>
                    <a:lnTo>
                      <a:pt x="30" y="280"/>
                    </a:lnTo>
                    <a:lnTo>
                      <a:pt x="38" y="280"/>
                    </a:lnTo>
                    <a:lnTo>
                      <a:pt x="250" y="280"/>
                    </a:lnTo>
                    <a:lnTo>
                      <a:pt x="250" y="280"/>
                    </a:lnTo>
                    <a:lnTo>
                      <a:pt x="258" y="280"/>
                    </a:lnTo>
                    <a:lnTo>
                      <a:pt x="266" y="278"/>
                    </a:lnTo>
                    <a:lnTo>
                      <a:pt x="272" y="276"/>
                    </a:lnTo>
                    <a:lnTo>
                      <a:pt x="278" y="272"/>
                    </a:lnTo>
                    <a:lnTo>
                      <a:pt x="282" y="266"/>
                    </a:lnTo>
                    <a:lnTo>
                      <a:pt x="286" y="262"/>
                    </a:lnTo>
                    <a:lnTo>
                      <a:pt x="288" y="256"/>
                    </a:lnTo>
                    <a:lnTo>
                      <a:pt x="288" y="250"/>
                    </a:lnTo>
                    <a:lnTo>
                      <a:pt x="288" y="238"/>
                    </a:lnTo>
                    <a:lnTo>
                      <a:pt x="288" y="238"/>
                    </a:lnTo>
                    <a:lnTo>
                      <a:pt x="288" y="232"/>
                    </a:lnTo>
                    <a:lnTo>
                      <a:pt x="286" y="226"/>
                    </a:lnTo>
                    <a:lnTo>
                      <a:pt x="282" y="222"/>
                    </a:lnTo>
                    <a:lnTo>
                      <a:pt x="278" y="216"/>
                    </a:lnTo>
                    <a:lnTo>
                      <a:pt x="272" y="212"/>
                    </a:lnTo>
                    <a:lnTo>
                      <a:pt x="266" y="210"/>
                    </a:lnTo>
                    <a:lnTo>
                      <a:pt x="258" y="208"/>
                    </a:lnTo>
                    <a:lnTo>
                      <a:pt x="250" y="208"/>
                    </a:lnTo>
                    <a:lnTo>
                      <a:pt x="250" y="208"/>
                    </a:lnTo>
                    <a:close/>
                    <a:moveTo>
                      <a:pt x="248" y="258"/>
                    </a:moveTo>
                    <a:lnTo>
                      <a:pt x="248" y="258"/>
                    </a:lnTo>
                    <a:lnTo>
                      <a:pt x="242" y="256"/>
                    </a:lnTo>
                    <a:lnTo>
                      <a:pt x="238" y="254"/>
                    </a:lnTo>
                    <a:lnTo>
                      <a:pt x="234" y="248"/>
                    </a:lnTo>
                    <a:lnTo>
                      <a:pt x="234" y="244"/>
                    </a:lnTo>
                    <a:lnTo>
                      <a:pt x="234" y="244"/>
                    </a:lnTo>
                    <a:lnTo>
                      <a:pt x="234" y="238"/>
                    </a:lnTo>
                    <a:lnTo>
                      <a:pt x="238" y="234"/>
                    </a:lnTo>
                    <a:lnTo>
                      <a:pt x="242" y="230"/>
                    </a:lnTo>
                    <a:lnTo>
                      <a:pt x="248" y="230"/>
                    </a:lnTo>
                    <a:lnTo>
                      <a:pt x="248" y="230"/>
                    </a:lnTo>
                    <a:lnTo>
                      <a:pt x="252" y="230"/>
                    </a:lnTo>
                    <a:lnTo>
                      <a:pt x="258" y="234"/>
                    </a:lnTo>
                    <a:lnTo>
                      <a:pt x="260" y="238"/>
                    </a:lnTo>
                    <a:lnTo>
                      <a:pt x="262" y="244"/>
                    </a:lnTo>
                    <a:lnTo>
                      <a:pt x="262" y="244"/>
                    </a:lnTo>
                    <a:lnTo>
                      <a:pt x="260" y="248"/>
                    </a:lnTo>
                    <a:lnTo>
                      <a:pt x="258" y="254"/>
                    </a:lnTo>
                    <a:lnTo>
                      <a:pt x="252" y="256"/>
                    </a:lnTo>
                    <a:lnTo>
                      <a:pt x="248" y="258"/>
                    </a:lnTo>
                    <a:lnTo>
                      <a:pt x="248" y="258"/>
                    </a:lnTo>
                    <a:close/>
                  </a:path>
                </a:pathLst>
              </a:custGeom>
              <a:grp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78" name="Freeform 101"/>
              <p:cNvSpPr>
                <a:spLocks/>
              </p:cNvSpPr>
              <p:nvPr/>
            </p:nvSpPr>
            <p:spPr bwMode="auto">
              <a:xfrm>
                <a:off x="-5793997" y="1244623"/>
                <a:ext cx="442299" cy="275929"/>
              </a:xfrm>
              <a:custGeom>
                <a:avLst/>
                <a:gdLst/>
                <a:ahLst/>
                <a:cxnLst>
                  <a:cxn ang="0">
                    <a:pos x="0" y="130"/>
                  </a:cxn>
                  <a:cxn ang="0">
                    <a:pos x="0" y="130"/>
                  </a:cxn>
                  <a:cxn ang="0">
                    <a:pos x="2" y="134"/>
                  </a:cxn>
                  <a:cxn ang="0">
                    <a:pos x="6" y="136"/>
                  </a:cxn>
                  <a:cxn ang="0">
                    <a:pos x="212" y="136"/>
                  </a:cxn>
                  <a:cxn ang="0">
                    <a:pos x="212" y="136"/>
                  </a:cxn>
                  <a:cxn ang="0">
                    <a:pos x="216" y="134"/>
                  </a:cxn>
                  <a:cxn ang="0">
                    <a:pos x="218" y="130"/>
                  </a:cxn>
                  <a:cxn ang="0">
                    <a:pos x="218" y="6"/>
                  </a:cxn>
                  <a:cxn ang="0">
                    <a:pos x="218" y="6"/>
                  </a:cxn>
                  <a:cxn ang="0">
                    <a:pos x="216" y="2"/>
                  </a:cxn>
                  <a:cxn ang="0">
                    <a:pos x="212" y="0"/>
                  </a:cxn>
                  <a:cxn ang="0">
                    <a:pos x="6" y="0"/>
                  </a:cxn>
                  <a:cxn ang="0">
                    <a:pos x="6" y="0"/>
                  </a:cxn>
                  <a:cxn ang="0">
                    <a:pos x="2" y="2"/>
                  </a:cxn>
                  <a:cxn ang="0">
                    <a:pos x="0" y="6"/>
                  </a:cxn>
                  <a:cxn ang="0">
                    <a:pos x="0" y="130"/>
                  </a:cxn>
                </a:cxnLst>
                <a:rect l="0" t="0" r="r" b="b"/>
                <a:pathLst>
                  <a:path w="218" h="136">
                    <a:moveTo>
                      <a:pt x="0" y="130"/>
                    </a:moveTo>
                    <a:lnTo>
                      <a:pt x="0" y="130"/>
                    </a:lnTo>
                    <a:lnTo>
                      <a:pt x="2" y="134"/>
                    </a:lnTo>
                    <a:lnTo>
                      <a:pt x="6" y="136"/>
                    </a:lnTo>
                    <a:lnTo>
                      <a:pt x="212" y="136"/>
                    </a:lnTo>
                    <a:lnTo>
                      <a:pt x="212" y="136"/>
                    </a:lnTo>
                    <a:lnTo>
                      <a:pt x="216" y="134"/>
                    </a:lnTo>
                    <a:lnTo>
                      <a:pt x="218" y="130"/>
                    </a:lnTo>
                    <a:lnTo>
                      <a:pt x="218" y="6"/>
                    </a:lnTo>
                    <a:lnTo>
                      <a:pt x="218" y="6"/>
                    </a:lnTo>
                    <a:lnTo>
                      <a:pt x="216" y="2"/>
                    </a:lnTo>
                    <a:lnTo>
                      <a:pt x="212" y="0"/>
                    </a:lnTo>
                    <a:lnTo>
                      <a:pt x="6" y="0"/>
                    </a:lnTo>
                    <a:lnTo>
                      <a:pt x="6" y="0"/>
                    </a:lnTo>
                    <a:lnTo>
                      <a:pt x="2" y="2"/>
                    </a:lnTo>
                    <a:lnTo>
                      <a:pt x="0" y="6"/>
                    </a:lnTo>
                    <a:lnTo>
                      <a:pt x="0" y="130"/>
                    </a:lnTo>
                    <a:close/>
                  </a:path>
                </a:pathLst>
              </a:custGeom>
              <a:grp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79" name="Freeform 102"/>
              <p:cNvSpPr>
                <a:spLocks/>
              </p:cNvSpPr>
              <p:nvPr/>
            </p:nvSpPr>
            <p:spPr bwMode="auto">
              <a:xfrm>
                <a:off x="-5672263" y="1784309"/>
                <a:ext cx="190716" cy="158254"/>
              </a:xfrm>
              <a:custGeom>
                <a:avLst/>
                <a:gdLst/>
                <a:ahLst/>
                <a:cxnLst>
                  <a:cxn ang="0">
                    <a:pos x="86" y="36"/>
                  </a:cxn>
                  <a:cxn ang="0">
                    <a:pos x="56" y="36"/>
                  </a:cxn>
                  <a:cxn ang="0">
                    <a:pos x="56" y="0"/>
                  </a:cxn>
                  <a:cxn ang="0">
                    <a:pos x="38" y="0"/>
                  </a:cxn>
                  <a:cxn ang="0">
                    <a:pos x="38" y="36"/>
                  </a:cxn>
                  <a:cxn ang="0">
                    <a:pos x="8" y="36"/>
                  </a:cxn>
                  <a:cxn ang="0">
                    <a:pos x="8" y="36"/>
                  </a:cxn>
                  <a:cxn ang="0">
                    <a:pos x="6" y="38"/>
                  </a:cxn>
                  <a:cxn ang="0">
                    <a:pos x="4" y="38"/>
                  </a:cxn>
                  <a:cxn ang="0">
                    <a:pos x="2" y="42"/>
                  </a:cxn>
                  <a:cxn ang="0">
                    <a:pos x="0" y="44"/>
                  </a:cxn>
                  <a:cxn ang="0">
                    <a:pos x="0" y="70"/>
                  </a:cxn>
                  <a:cxn ang="0">
                    <a:pos x="0" y="70"/>
                  </a:cxn>
                  <a:cxn ang="0">
                    <a:pos x="2" y="72"/>
                  </a:cxn>
                  <a:cxn ang="0">
                    <a:pos x="4" y="76"/>
                  </a:cxn>
                  <a:cxn ang="0">
                    <a:pos x="6" y="78"/>
                  </a:cxn>
                  <a:cxn ang="0">
                    <a:pos x="8" y="78"/>
                  </a:cxn>
                  <a:cxn ang="0">
                    <a:pos x="86" y="78"/>
                  </a:cxn>
                  <a:cxn ang="0">
                    <a:pos x="86" y="78"/>
                  </a:cxn>
                  <a:cxn ang="0">
                    <a:pos x="88" y="78"/>
                  </a:cxn>
                  <a:cxn ang="0">
                    <a:pos x="92" y="76"/>
                  </a:cxn>
                  <a:cxn ang="0">
                    <a:pos x="94" y="72"/>
                  </a:cxn>
                  <a:cxn ang="0">
                    <a:pos x="94" y="70"/>
                  </a:cxn>
                  <a:cxn ang="0">
                    <a:pos x="94" y="44"/>
                  </a:cxn>
                  <a:cxn ang="0">
                    <a:pos x="94" y="44"/>
                  </a:cxn>
                  <a:cxn ang="0">
                    <a:pos x="94" y="42"/>
                  </a:cxn>
                  <a:cxn ang="0">
                    <a:pos x="92" y="38"/>
                  </a:cxn>
                  <a:cxn ang="0">
                    <a:pos x="88" y="38"/>
                  </a:cxn>
                  <a:cxn ang="0">
                    <a:pos x="86" y="36"/>
                  </a:cxn>
                  <a:cxn ang="0">
                    <a:pos x="86" y="36"/>
                  </a:cxn>
                </a:cxnLst>
                <a:rect l="0" t="0" r="r" b="b"/>
                <a:pathLst>
                  <a:path w="94" h="78">
                    <a:moveTo>
                      <a:pt x="86" y="36"/>
                    </a:moveTo>
                    <a:lnTo>
                      <a:pt x="56" y="36"/>
                    </a:lnTo>
                    <a:lnTo>
                      <a:pt x="56" y="0"/>
                    </a:lnTo>
                    <a:lnTo>
                      <a:pt x="38" y="0"/>
                    </a:lnTo>
                    <a:lnTo>
                      <a:pt x="38" y="36"/>
                    </a:lnTo>
                    <a:lnTo>
                      <a:pt x="8" y="36"/>
                    </a:lnTo>
                    <a:lnTo>
                      <a:pt x="8" y="36"/>
                    </a:lnTo>
                    <a:lnTo>
                      <a:pt x="6" y="38"/>
                    </a:lnTo>
                    <a:lnTo>
                      <a:pt x="4" y="38"/>
                    </a:lnTo>
                    <a:lnTo>
                      <a:pt x="2" y="42"/>
                    </a:lnTo>
                    <a:lnTo>
                      <a:pt x="0" y="44"/>
                    </a:lnTo>
                    <a:lnTo>
                      <a:pt x="0" y="70"/>
                    </a:lnTo>
                    <a:lnTo>
                      <a:pt x="0" y="70"/>
                    </a:lnTo>
                    <a:lnTo>
                      <a:pt x="2" y="72"/>
                    </a:lnTo>
                    <a:lnTo>
                      <a:pt x="4" y="76"/>
                    </a:lnTo>
                    <a:lnTo>
                      <a:pt x="6" y="78"/>
                    </a:lnTo>
                    <a:lnTo>
                      <a:pt x="8" y="78"/>
                    </a:lnTo>
                    <a:lnTo>
                      <a:pt x="86" y="78"/>
                    </a:lnTo>
                    <a:lnTo>
                      <a:pt x="86" y="78"/>
                    </a:lnTo>
                    <a:lnTo>
                      <a:pt x="88" y="78"/>
                    </a:lnTo>
                    <a:lnTo>
                      <a:pt x="92" y="76"/>
                    </a:lnTo>
                    <a:lnTo>
                      <a:pt x="94" y="72"/>
                    </a:lnTo>
                    <a:lnTo>
                      <a:pt x="94" y="70"/>
                    </a:lnTo>
                    <a:lnTo>
                      <a:pt x="94" y="44"/>
                    </a:lnTo>
                    <a:lnTo>
                      <a:pt x="94" y="44"/>
                    </a:lnTo>
                    <a:lnTo>
                      <a:pt x="94" y="42"/>
                    </a:lnTo>
                    <a:lnTo>
                      <a:pt x="92" y="38"/>
                    </a:lnTo>
                    <a:lnTo>
                      <a:pt x="88" y="38"/>
                    </a:lnTo>
                    <a:lnTo>
                      <a:pt x="86" y="36"/>
                    </a:lnTo>
                    <a:lnTo>
                      <a:pt x="86" y="36"/>
                    </a:lnTo>
                    <a:close/>
                  </a:path>
                </a:pathLst>
              </a:custGeom>
              <a:grp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80" name="Freeform 103"/>
              <p:cNvSpPr>
                <a:spLocks noEditPoints="1"/>
              </p:cNvSpPr>
              <p:nvPr/>
            </p:nvSpPr>
            <p:spPr bwMode="auto">
              <a:xfrm>
                <a:off x="-5919788" y="1881696"/>
                <a:ext cx="689824" cy="36520"/>
              </a:xfrm>
              <a:custGeom>
                <a:avLst/>
                <a:gdLst/>
                <a:ahLst/>
                <a:cxnLst>
                  <a:cxn ang="0">
                    <a:pos x="0" y="10"/>
                  </a:cxn>
                  <a:cxn ang="0">
                    <a:pos x="0" y="10"/>
                  </a:cxn>
                  <a:cxn ang="0">
                    <a:pos x="0" y="12"/>
                  </a:cxn>
                  <a:cxn ang="0">
                    <a:pos x="2" y="16"/>
                  </a:cxn>
                  <a:cxn ang="0">
                    <a:pos x="4" y="18"/>
                  </a:cxn>
                  <a:cxn ang="0">
                    <a:pos x="8" y="18"/>
                  </a:cxn>
                  <a:cxn ang="0">
                    <a:pos x="108" y="18"/>
                  </a:cxn>
                  <a:cxn ang="0">
                    <a:pos x="108" y="0"/>
                  </a:cxn>
                  <a:cxn ang="0">
                    <a:pos x="8" y="0"/>
                  </a:cxn>
                  <a:cxn ang="0">
                    <a:pos x="8" y="0"/>
                  </a:cxn>
                  <a:cxn ang="0">
                    <a:pos x="4" y="0"/>
                  </a:cxn>
                  <a:cxn ang="0">
                    <a:pos x="2" y="2"/>
                  </a:cxn>
                  <a:cxn ang="0">
                    <a:pos x="0" y="6"/>
                  </a:cxn>
                  <a:cxn ang="0">
                    <a:pos x="0" y="10"/>
                  </a:cxn>
                  <a:cxn ang="0">
                    <a:pos x="0" y="10"/>
                  </a:cxn>
                  <a:cxn ang="0">
                    <a:pos x="330" y="0"/>
                  </a:cxn>
                  <a:cxn ang="0">
                    <a:pos x="230" y="0"/>
                  </a:cxn>
                  <a:cxn ang="0">
                    <a:pos x="230" y="18"/>
                  </a:cxn>
                  <a:cxn ang="0">
                    <a:pos x="330" y="18"/>
                  </a:cxn>
                  <a:cxn ang="0">
                    <a:pos x="330" y="18"/>
                  </a:cxn>
                  <a:cxn ang="0">
                    <a:pos x="334" y="18"/>
                  </a:cxn>
                  <a:cxn ang="0">
                    <a:pos x="336" y="16"/>
                  </a:cxn>
                  <a:cxn ang="0">
                    <a:pos x="338" y="12"/>
                  </a:cxn>
                  <a:cxn ang="0">
                    <a:pos x="340" y="10"/>
                  </a:cxn>
                  <a:cxn ang="0">
                    <a:pos x="340" y="10"/>
                  </a:cxn>
                  <a:cxn ang="0">
                    <a:pos x="338" y="6"/>
                  </a:cxn>
                  <a:cxn ang="0">
                    <a:pos x="336" y="2"/>
                  </a:cxn>
                  <a:cxn ang="0">
                    <a:pos x="334" y="0"/>
                  </a:cxn>
                  <a:cxn ang="0">
                    <a:pos x="330" y="0"/>
                  </a:cxn>
                  <a:cxn ang="0">
                    <a:pos x="330" y="0"/>
                  </a:cxn>
                </a:cxnLst>
                <a:rect l="0" t="0" r="r" b="b"/>
                <a:pathLst>
                  <a:path w="340" h="18">
                    <a:moveTo>
                      <a:pt x="0" y="10"/>
                    </a:moveTo>
                    <a:lnTo>
                      <a:pt x="0" y="10"/>
                    </a:lnTo>
                    <a:lnTo>
                      <a:pt x="0" y="12"/>
                    </a:lnTo>
                    <a:lnTo>
                      <a:pt x="2" y="16"/>
                    </a:lnTo>
                    <a:lnTo>
                      <a:pt x="4" y="18"/>
                    </a:lnTo>
                    <a:lnTo>
                      <a:pt x="8" y="18"/>
                    </a:lnTo>
                    <a:lnTo>
                      <a:pt x="108" y="18"/>
                    </a:lnTo>
                    <a:lnTo>
                      <a:pt x="108" y="0"/>
                    </a:lnTo>
                    <a:lnTo>
                      <a:pt x="8" y="0"/>
                    </a:lnTo>
                    <a:lnTo>
                      <a:pt x="8" y="0"/>
                    </a:lnTo>
                    <a:lnTo>
                      <a:pt x="4" y="0"/>
                    </a:lnTo>
                    <a:lnTo>
                      <a:pt x="2" y="2"/>
                    </a:lnTo>
                    <a:lnTo>
                      <a:pt x="0" y="6"/>
                    </a:lnTo>
                    <a:lnTo>
                      <a:pt x="0" y="10"/>
                    </a:lnTo>
                    <a:lnTo>
                      <a:pt x="0" y="10"/>
                    </a:lnTo>
                    <a:close/>
                    <a:moveTo>
                      <a:pt x="330" y="0"/>
                    </a:moveTo>
                    <a:lnTo>
                      <a:pt x="230" y="0"/>
                    </a:lnTo>
                    <a:lnTo>
                      <a:pt x="230" y="18"/>
                    </a:lnTo>
                    <a:lnTo>
                      <a:pt x="330" y="18"/>
                    </a:lnTo>
                    <a:lnTo>
                      <a:pt x="330" y="18"/>
                    </a:lnTo>
                    <a:lnTo>
                      <a:pt x="334" y="18"/>
                    </a:lnTo>
                    <a:lnTo>
                      <a:pt x="336" y="16"/>
                    </a:lnTo>
                    <a:lnTo>
                      <a:pt x="338" y="12"/>
                    </a:lnTo>
                    <a:lnTo>
                      <a:pt x="340" y="10"/>
                    </a:lnTo>
                    <a:lnTo>
                      <a:pt x="340" y="10"/>
                    </a:lnTo>
                    <a:lnTo>
                      <a:pt x="338" y="6"/>
                    </a:lnTo>
                    <a:lnTo>
                      <a:pt x="336" y="2"/>
                    </a:lnTo>
                    <a:lnTo>
                      <a:pt x="334" y="0"/>
                    </a:lnTo>
                    <a:lnTo>
                      <a:pt x="330" y="0"/>
                    </a:lnTo>
                    <a:lnTo>
                      <a:pt x="330" y="0"/>
                    </a:lnTo>
                    <a:close/>
                  </a:path>
                </a:pathLst>
              </a:custGeom>
              <a:grp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656" name="组合 624"/>
            <p:cNvGrpSpPr/>
            <p:nvPr/>
          </p:nvGrpSpPr>
          <p:grpSpPr>
            <a:xfrm>
              <a:off x="3686021" y="4354818"/>
              <a:ext cx="162485" cy="121756"/>
              <a:chOff x="-1618534" y="2713542"/>
              <a:chExt cx="795326" cy="527513"/>
            </a:xfrm>
            <a:solidFill>
              <a:sysClr val="windowText" lastClr="000000">
                <a:lumMod val="50000"/>
                <a:lumOff val="50000"/>
              </a:sysClr>
            </a:solidFill>
          </p:grpSpPr>
          <p:sp>
            <p:nvSpPr>
              <p:cNvPr id="671" name="Freeform 40"/>
              <p:cNvSpPr>
                <a:spLocks/>
              </p:cNvSpPr>
              <p:nvPr/>
            </p:nvSpPr>
            <p:spPr bwMode="auto">
              <a:xfrm>
                <a:off x="-1326373" y="2713542"/>
                <a:ext cx="251583" cy="154196"/>
              </a:xfrm>
              <a:custGeom>
                <a:avLst/>
                <a:gdLst/>
                <a:ahLst/>
                <a:cxnLst>
                  <a:cxn ang="0">
                    <a:pos x="124" y="4"/>
                  </a:cxn>
                  <a:cxn ang="0">
                    <a:pos x="124" y="0"/>
                  </a:cxn>
                  <a:cxn ang="0">
                    <a:pos x="124" y="0"/>
                  </a:cxn>
                  <a:cxn ang="0">
                    <a:pos x="122" y="0"/>
                  </a:cxn>
                  <a:cxn ang="0">
                    <a:pos x="10" y="0"/>
                  </a:cxn>
                  <a:cxn ang="0">
                    <a:pos x="10" y="0"/>
                  </a:cxn>
                  <a:cxn ang="0">
                    <a:pos x="6" y="0"/>
                  </a:cxn>
                  <a:cxn ang="0">
                    <a:pos x="2" y="2"/>
                  </a:cxn>
                  <a:cxn ang="0">
                    <a:pos x="0" y="6"/>
                  </a:cxn>
                  <a:cxn ang="0">
                    <a:pos x="0" y="10"/>
                  </a:cxn>
                  <a:cxn ang="0">
                    <a:pos x="0" y="66"/>
                  </a:cxn>
                  <a:cxn ang="0">
                    <a:pos x="0" y="66"/>
                  </a:cxn>
                  <a:cxn ang="0">
                    <a:pos x="0" y="70"/>
                  </a:cxn>
                  <a:cxn ang="0">
                    <a:pos x="2" y="72"/>
                  </a:cxn>
                  <a:cxn ang="0">
                    <a:pos x="6" y="74"/>
                  </a:cxn>
                  <a:cxn ang="0">
                    <a:pos x="10" y="76"/>
                  </a:cxn>
                  <a:cxn ang="0">
                    <a:pos x="100" y="76"/>
                  </a:cxn>
                  <a:cxn ang="0">
                    <a:pos x="100" y="76"/>
                  </a:cxn>
                  <a:cxn ang="0">
                    <a:pos x="110" y="64"/>
                  </a:cxn>
                  <a:cxn ang="0">
                    <a:pos x="116" y="52"/>
                  </a:cxn>
                  <a:cxn ang="0">
                    <a:pos x="120" y="40"/>
                  </a:cxn>
                  <a:cxn ang="0">
                    <a:pos x="122" y="28"/>
                  </a:cxn>
                  <a:cxn ang="0">
                    <a:pos x="124" y="12"/>
                  </a:cxn>
                  <a:cxn ang="0">
                    <a:pos x="124" y="4"/>
                  </a:cxn>
                  <a:cxn ang="0">
                    <a:pos x="124" y="4"/>
                  </a:cxn>
                </a:cxnLst>
                <a:rect l="0" t="0" r="r" b="b"/>
                <a:pathLst>
                  <a:path w="124" h="76">
                    <a:moveTo>
                      <a:pt x="124" y="4"/>
                    </a:moveTo>
                    <a:lnTo>
                      <a:pt x="124" y="0"/>
                    </a:lnTo>
                    <a:lnTo>
                      <a:pt x="124" y="0"/>
                    </a:lnTo>
                    <a:lnTo>
                      <a:pt x="122" y="0"/>
                    </a:lnTo>
                    <a:lnTo>
                      <a:pt x="10" y="0"/>
                    </a:lnTo>
                    <a:lnTo>
                      <a:pt x="10" y="0"/>
                    </a:lnTo>
                    <a:lnTo>
                      <a:pt x="6" y="0"/>
                    </a:lnTo>
                    <a:lnTo>
                      <a:pt x="2" y="2"/>
                    </a:lnTo>
                    <a:lnTo>
                      <a:pt x="0" y="6"/>
                    </a:lnTo>
                    <a:lnTo>
                      <a:pt x="0" y="10"/>
                    </a:lnTo>
                    <a:lnTo>
                      <a:pt x="0" y="66"/>
                    </a:lnTo>
                    <a:lnTo>
                      <a:pt x="0" y="66"/>
                    </a:lnTo>
                    <a:lnTo>
                      <a:pt x="0" y="70"/>
                    </a:lnTo>
                    <a:lnTo>
                      <a:pt x="2" y="72"/>
                    </a:lnTo>
                    <a:lnTo>
                      <a:pt x="6" y="74"/>
                    </a:lnTo>
                    <a:lnTo>
                      <a:pt x="10" y="76"/>
                    </a:lnTo>
                    <a:lnTo>
                      <a:pt x="100" y="76"/>
                    </a:lnTo>
                    <a:lnTo>
                      <a:pt x="100" y="76"/>
                    </a:lnTo>
                    <a:lnTo>
                      <a:pt x="110" y="64"/>
                    </a:lnTo>
                    <a:lnTo>
                      <a:pt x="116" y="52"/>
                    </a:lnTo>
                    <a:lnTo>
                      <a:pt x="120" y="40"/>
                    </a:lnTo>
                    <a:lnTo>
                      <a:pt x="122" y="28"/>
                    </a:lnTo>
                    <a:lnTo>
                      <a:pt x="124" y="12"/>
                    </a:lnTo>
                    <a:lnTo>
                      <a:pt x="124" y="4"/>
                    </a:lnTo>
                    <a:lnTo>
                      <a:pt x="124" y="4"/>
                    </a:lnTo>
                    <a:close/>
                  </a:path>
                </a:pathLst>
              </a:custGeom>
              <a:grp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72" name="Freeform 41"/>
              <p:cNvSpPr>
                <a:spLocks/>
              </p:cNvSpPr>
              <p:nvPr/>
            </p:nvSpPr>
            <p:spPr bwMode="auto">
              <a:xfrm>
                <a:off x="-1610418" y="2713542"/>
                <a:ext cx="247525" cy="154196"/>
              </a:xfrm>
              <a:custGeom>
                <a:avLst/>
                <a:gdLst/>
                <a:ahLst/>
                <a:cxnLst>
                  <a:cxn ang="0">
                    <a:pos x="10" y="76"/>
                  </a:cxn>
                  <a:cxn ang="0">
                    <a:pos x="112" y="76"/>
                  </a:cxn>
                  <a:cxn ang="0">
                    <a:pos x="112" y="76"/>
                  </a:cxn>
                  <a:cxn ang="0">
                    <a:pos x="116" y="74"/>
                  </a:cxn>
                  <a:cxn ang="0">
                    <a:pos x="120" y="72"/>
                  </a:cxn>
                  <a:cxn ang="0">
                    <a:pos x="122" y="70"/>
                  </a:cxn>
                  <a:cxn ang="0">
                    <a:pos x="122" y="66"/>
                  </a:cxn>
                  <a:cxn ang="0">
                    <a:pos x="122" y="10"/>
                  </a:cxn>
                  <a:cxn ang="0">
                    <a:pos x="122" y="10"/>
                  </a:cxn>
                  <a:cxn ang="0">
                    <a:pos x="122" y="6"/>
                  </a:cxn>
                  <a:cxn ang="0">
                    <a:pos x="120" y="2"/>
                  </a:cxn>
                  <a:cxn ang="0">
                    <a:pos x="116" y="0"/>
                  </a:cxn>
                  <a:cxn ang="0">
                    <a:pos x="112" y="0"/>
                  </a:cxn>
                  <a:cxn ang="0">
                    <a:pos x="10" y="0"/>
                  </a:cxn>
                  <a:cxn ang="0">
                    <a:pos x="10" y="0"/>
                  </a:cxn>
                  <a:cxn ang="0">
                    <a:pos x="6" y="0"/>
                  </a:cxn>
                  <a:cxn ang="0">
                    <a:pos x="2" y="2"/>
                  </a:cxn>
                  <a:cxn ang="0">
                    <a:pos x="0" y="6"/>
                  </a:cxn>
                  <a:cxn ang="0">
                    <a:pos x="0" y="10"/>
                  </a:cxn>
                  <a:cxn ang="0">
                    <a:pos x="0" y="66"/>
                  </a:cxn>
                  <a:cxn ang="0">
                    <a:pos x="0" y="66"/>
                  </a:cxn>
                  <a:cxn ang="0">
                    <a:pos x="0" y="70"/>
                  </a:cxn>
                  <a:cxn ang="0">
                    <a:pos x="2" y="72"/>
                  </a:cxn>
                  <a:cxn ang="0">
                    <a:pos x="6" y="74"/>
                  </a:cxn>
                  <a:cxn ang="0">
                    <a:pos x="10" y="76"/>
                  </a:cxn>
                  <a:cxn ang="0">
                    <a:pos x="10" y="76"/>
                  </a:cxn>
                </a:cxnLst>
                <a:rect l="0" t="0" r="r" b="b"/>
                <a:pathLst>
                  <a:path w="122" h="76">
                    <a:moveTo>
                      <a:pt x="10" y="76"/>
                    </a:moveTo>
                    <a:lnTo>
                      <a:pt x="112" y="76"/>
                    </a:lnTo>
                    <a:lnTo>
                      <a:pt x="112" y="76"/>
                    </a:lnTo>
                    <a:lnTo>
                      <a:pt x="116" y="74"/>
                    </a:lnTo>
                    <a:lnTo>
                      <a:pt x="120" y="72"/>
                    </a:lnTo>
                    <a:lnTo>
                      <a:pt x="122" y="70"/>
                    </a:lnTo>
                    <a:lnTo>
                      <a:pt x="122" y="66"/>
                    </a:lnTo>
                    <a:lnTo>
                      <a:pt x="122" y="10"/>
                    </a:lnTo>
                    <a:lnTo>
                      <a:pt x="122" y="10"/>
                    </a:lnTo>
                    <a:lnTo>
                      <a:pt x="122" y="6"/>
                    </a:lnTo>
                    <a:lnTo>
                      <a:pt x="120" y="2"/>
                    </a:lnTo>
                    <a:lnTo>
                      <a:pt x="116" y="0"/>
                    </a:lnTo>
                    <a:lnTo>
                      <a:pt x="112" y="0"/>
                    </a:lnTo>
                    <a:lnTo>
                      <a:pt x="10" y="0"/>
                    </a:lnTo>
                    <a:lnTo>
                      <a:pt x="10" y="0"/>
                    </a:lnTo>
                    <a:lnTo>
                      <a:pt x="6" y="0"/>
                    </a:lnTo>
                    <a:lnTo>
                      <a:pt x="2" y="2"/>
                    </a:lnTo>
                    <a:lnTo>
                      <a:pt x="0" y="6"/>
                    </a:lnTo>
                    <a:lnTo>
                      <a:pt x="0" y="10"/>
                    </a:lnTo>
                    <a:lnTo>
                      <a:pt x="0" y="66"/>
                    </a:lnTo>
                    <a:lnTo>
                      <a:pt x="0" y="66"/>
                    </a:lnTo>
                    <a:lnTo>
                      <a:pt x="0" y="70"/>
                    </a:lnTo>
                    <a:lnTo>
                      <a:pt x="2" y="72"/>
                    </a:lnTo>
                    <a:lnTo>
                      <a:pt x="6" y="74"/>
                    </a:lnTo>
                    <a:lnTo>
                      <a:pt x="10" y="76"/>
                    </a:lnTo>
                    <a:lnTo>
                      <a:pt x="10" y="76"/>
                    </a:lnTo>
                    <a:close/>
                  </a:path>
                </a:pathLst>
              </a:custGeom>
              <a:grp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73" name="Freeform 42"/>
              <p:cNvSpPr>
                <a:spLocks/>
              </p:cNvSpPr>
              <p:nvPr/>
            </p:nvSpPr>
            <p:spPr bwMode="auto">
              <a:xfrm>
                <a:off x="-1618534" y="2900200"/>
                <a:ext cx="466645" cy="154196"/>
              </a:xfrm>
              <a:custGeom>
                <a:avLst/>
                <a:gdLst/>
                <a:ahLst/>
                <a:cxnLst>
                  <a:cxn ang="0">
                    <a:pos x="186" y="76"/>
                  </a:cxn>
                  <a:cxn ang="0">
                    <a:pos x="186" y="76"/>
                  </a:cxn>
                  <a:cxn ang="0">
                    <a:pos x="188" y="66"/>
                  </a:cxn>
                  <a:cxn ang="0">
                    <a:pos x="192" y="56"/>
                  </a:cxn>
                  <a:cxn ang="0">
                    <a:pos x="202" y="36"/>
                  </a:cxn>
                  <a:cxn ang="0">
                    <a:pos x="214" y="18"/>
                  </a:cxn>
                  <a:cxn ang="0">
                    <a:pos x="230" y="0"/>
                  </a:cxn>
                  <a:cxn ang="0">
                    <a:pos x="230" y="0"/>
                  </a:cxn>
                  <a:cxn ang="0">
                    <a:pos x="226" y="0"/>
                  </a:cxn>
                  <a:cxn ang="0">
                    <a:pos x="10" y="0"/>
                  </a:cxn>
                  <a:cxn ang="0">
                    <a:pos x="10" y="0"/>
                  </a:cxn>
                  <a:cxn ang="0">
                    <a:pos x="6" y="0"/>
                  </a:cxn>
                  <a:cxn ang="0">
                    <a:pos x="4" y="4"/>
                  </a:cxn>
                  <a:cxn ang="0">
                    <a:pos x="2" y="6"/>
                  </a:cxn>
                  <a:cxn ang="0">
                    <a:pos x="0" y="10"/>
                  </a:cxn>
                  <a:cxn ang="0">
                    <a:pos x="0" y="66"/>
                  </a:cxn>
                  <a:cxn ang="0">
                    <a:pos x="0" y="66"/>
                  </a:cxn>
                  <a:cxn ang="0">
                    <a:pos x="2" y="70"/>
                  </a:cxn>
                  <a:cxn ang="0">
                    <a:pos x="4" y="74"/>
                  </a:cxn>
                  <a:cxn ang="0">
                    <a:pos x="6" y="76"/>
                  </a:cxn>
                  <a:cxn ang="0">
                    <a:pos x="10" y="76"/>
                  </a:cxn>
                  <a:cxn ang="0">
                    <a:pos x="186" y="76"/>
                  </a:cxn>
                </a:cxnLst>
                <a:rect l="0" t="0" r="r" b="b"/>
                <a:pathLst>
                  <a:path w="230" h="76">
                    <a:moveTo>
                      <a:pt x="186" y="76"/>
                    </a:moveTo>
                    <a:lnTo>
                      <a:pt x="186" y="76"/>
                    </a:lnTo>
                    <a:lnTo>
                      <a:pt x="188" y="66"/>
                    </a:lnTo>
                    <a:lnTo>
                      <a:pt x="192" y="56"/>
                    </a:lnTo>
                    <a:lnTo>
                      <a:pt x="202" y="36"/>
                    </a:lnTo>
                    <a:lnTo>
                      <a:pt x="214" y="18"/>
                    </a:lnTo>
                    <a:lnTo>
                      <a:pt x="230" y="0"/>
                    </a:lnTo>
                    <a:lnTo>
                      <a:pt x="230" y="0"/>
                    </a:lnTo>
                    <a:lnTo>
                      <a:pt x="226" y="0"/>
                    </a:lnTo>
                    <a:lnTo>
                      <a:pt x="10" y="0"/>
                    </a:lnTo>
                    <a:lnTo>
                      <a:pt x="10" y="0"/>
                    </a:lnTo>
                    <a:lnTo>
                      <a:pt x="6" y="0"/>
                    </a:lnTo>
                    <a:lnTo>
                      <a:pt x="4" y="4"/>
                    </a:lnTo>
                    <a:lnTo>
                      <a:pt x="2" y="6"/>
                    </a:lnTo>
                    <a:lnTo>
                      <a:pt x="0" y="10"/>
                    </a:lnTo>
                    <a:lnTo>
                      <a:pt x="0" y="66"/>
                    </a:lnTo>
                    <a:lnTo>
                      <a:pt x="0" y="66"/>
                    </a:lnTo>
                    <a:lnTo>
                      <a:pt x="2" y="70"/>
                    </a:lnTo>
                    <a:lnTo>
                      <a:pt x="4" y="74"/>
                    </a:lnTo>
                    <a:lnTo>
                      <a:pt x="6" y="76"/>
                    </a:lnTo>
                    <a:lnTo>
                      <a:pt x="10" y="76"/>
                    </a:lnTo>
                    <a:lnTo>
                      <a:pt x="186" y="76"/>
                    </a:lnTo>
                    <a:close/>
                  </a:path>
                </a:pathLst>
              </a:custGeom>
              <a:grp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74" name="Freeform 43"/>
              <p:cNvSpPr>
                <a:spLocks/>
              </p:cNvSpPr>
              <p:nvPr/>
            </p:nvSpPr>
            <p:spPr bwMode="auto">
              <a:xfrm>
                <a:off x="-1610418" y="3086858"/>
                <a:ext cx="247525" cy="154196"/>
              </a:xfrm>
              <a:custGeom>
                <a:avLst/>
                <a:gdLst/>
                <a:ahLst/>
                <a:cxnLst>
                  <a:cxn ang="0">
                    <a:pos x="112" y="0"/>
                  </a:cxn>
                  <a:cxn ang="0">
                    <a:pos x="10" y="0"/>
                  </a:cxn>
                  <a:cxn ang="0">
                    <a:pos x="10" y="0"/>
                  </a:cxn>
                  <a:cxn ang="0">
                    <a:pos x="6" y="2"/>
                  </a:cxn>
                  <a:cxn ang="0">
                    <a:pos x="2" y="4"/>
                  </a:cxn>
                  <a:cxn ang="0">
                    <a:pos x="0" y="6"/>
                  </a:cxn>
                  <a:cxn ang="0">
                    <a:pos x="0" y="12"/>
                  </a:cxn>
                  <a:cxn ang="0">
                    <a:pos x="0" y="66"/>
                  </a:cxn>
                  <a:cxn ang="0">
                    <a:pos x="0" y="66"/>
                  </a:cxn>
                  <a:cxn ang="0">
                    <a:pos x="0" y="70"/>
                  </a:cxn>
                  <a:cxn ang="0">
                    <a:pos x="2" y="74"/>
                  </a:cxn>
                  <a:cxn ang="0">
                    <a:pos x="6" y="76"/>
                  </a:cxn>
                  <a:cxn ang="0">
                    <a:pos x="10" y="76"/>
                  </a:cxn>
                  <a:cxn ang="0">
                    <a:pos x="112" y="76"/>
                  </a:cxn>
                  <a:cxn ang="0">
                    <a:pos x="112" y="76"/>
                  </a:cxn>
                  <a:cxn ang="0">
                    <a:pos x="116" y="76"/>
                  </a:cxn>
                  <a:cxn ang="0">
                    <a:pos x="120" y="74"/>
                  </a:cxn>
                  <a:cxn ang="0">
                    <a:pos x="122" y="70"/>
                  </a:cxn>
                  <a:cxn ang="0">
                    <a:pos x="122" y="66"/>
                  </a:cxn>
                  <a:cxn ang="0">
                    <a:pos x="122" y="12"/>
                  </a:cxn>
                  <a:cxn ang="0">
                    <a:pos x="122" y="12"/>
                  </a:cxn>
                  <a:cxn ang="0">
                    <a:pos x="122" y="6"/>
                  </a:cxn>
                  <a:cxn ang="0">
                    <a:pos x="120" y="4"/>
                  </a:cxn>
                  <a:cxn ang="0">
                    <a:pos x="116" y="2"/>
                  </a:cxn>
                  <a:cxn ang="0">
                    <a:pos x="112" y="0"/>
                  </a:cxn>
                  <a:cxn ang="0">
                    <a:pos x="112" y="0"/>
                  </a:cxn>
                </a:cxnLst>
                <a:rect l="0" t="0" r="r" b="b"/>
                <a:pathLst>
                  <a:path w="122" h="76">
                    <a:moveTo>
                      <a:pt x="112" y="0"/>
                    </a:moveTo>
                    <a:lnTo>
                      <a:pt x="10" y="0"/>
                    </a:lnTo>
                    <a:lnTo>
                      <a:pt x="10" y="0"/>
                    </a:lnTo>
                    <a:lnTo>
                      <a:pt x="6" y="2"/>
                    </a:lnTo>
                    <a:lnTo>
                      <a:pt x="2" y="4"/>
                    </a:lnTo>
                    <a:lnTo>
                      <a:pt x="0" y="6"/>
                    </a:lnTo>
                    <a:lnTo>
                      <a:pt x="0" y="12"/>
                    </a:lnTo>
                    <a:lnTo>
                      <a:pt x="0" y="66"/>
                    </a:lnTo>
                    <a:lnTo>
                      <a:pt x="0" y="66"/>
                    </a:lnTo>
                    <a:lnTo>
                      <a:pt x="0" y="70"/>
                    </a:lnTo>
                    <a:lnTo>
                      <a:pt x="2" y="74"/>
                    </a:lnTo>
                    <a:lnTo>
                      <a:pt x="6" y="76"/>
                    </a:lnTo>
                    <a:lnTo>
                      <a:pt x="10" y="76"/>
                    </a:lnTo>
                    <a:lnTo>
                      <a:pt x="112" y="76"/>
                    </a:lnTo>
                    <a:lnTo>
                      <a:pt x="112" y="76"/>
                    </a:lnTo>
                    <a:lnTo>
                      <a:pt x="116" y="76"/>
                    </a:lnTo>
                    <a:lnTo>
                      <a:pt x="120" y="74"/>
                    </a:lnTo>
                    <a:lnTo>
                      <a:pt x="122" y="70"/>
                    </a:lnTo>
                    <a:lnTo>
                      <a:pt x="122" y="66"/>
                    </a:lnTo>
                    <a:lnTo>
                      <a:pt x="122" y="12"/>
                    </a:lnTo>
                    <a:lnTo>
                      <a:pt x="122" y="12"/>
                    </a:lnTo>
                    <a:lnTo>
                      <a:pt x="122" y="6"/>
                    </a:lnTo>
                    <a:lnTo>
                      <a:pt x="120" y="4"/>
                    </a:lnTo>
                    <a:lnTo>
                      <a:pt x="116" y="2"/>
                    </a:lnTo>
                    <a:lnTo>
                      <a:pt x="112" y="0"/>
                    </a:lnTo>
                    <a:lnTo>
                      <a:pt x="112" y="0"/>
                    </a:lnTo>
                    <a:close/>
                  </a:path>
                </a:pathLst>
              </a:custGeom>
              <a:grp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75" name="Freeform 44"/>
              <p:cNvSpPr>
                <a:spLocks/>
              </p:cNvSpPr>
              <p:nvPr/>
            </p:nvSpPr>
            <p:spPr bwMode="auto">
              <a:xfrm>
                <a:off x="-1326373" y="3086858"/>
                <a:ext cx="182600" cy="154196"/>
              </a:xfrm>
              <a:custGeom>
                <a:avLst/>
                <a:gdLst/>
                <a:ahLst/>
                <a:cxnLst>
                  <a:cxn ang="0">
                    <a:pos x="44" y="16"/>
                  </a:cxn>
                  <a:cxn ang="0">
                    <a:pos x="44" y="16"/>
                  </a:cxn>
                  <a:cxn ang="0">
                    <a:pos x="40" y="0"/>
                  </a:cxn>
                  <a:cxn ang="0">
                    <a:pos x="10" y="0"/>
                  </a:cxn>
                  <a:cxn ang="0">
                    <a:pos x="10" y="0"/>
                  </a:cxn>
                  <a:cxn ang="0">
                    <a:pos x="6" y="2"/>
                  </a:cxn>
                  <a:cxn ang="0">
                    <a:pos x="2" y="4"/>
                  </a:cxn>
                  <a:cxn ang="0">
                    <a:pos x="0" y="6"/>
                  </a:cxn>
                  <a:cxn ang="0">
                    <a:pos x="0" y="12"/>
                  </a:cxn>
                  <a:cxn ang="0">
                    <a:pos x="0" y="66"/>
                  </a:cxn>
                  <a:cxn ang="0">
                    <a:pos x="0" y="66"/>
                  </a:cxn>
                  <a:cxn ang="0">
                    <a:pos x="0" y="70"/>
                  </a:cxn>
                  <a:cxn ang="0">
                    <a:pos x="2" y="74"/>
                  </a:cxn>
                  <a:cxn ang="0">
                    <a:pos x="6" y="76"/>
                  </a:cxn>
                  <a:cxn ang="0">
                    <a:pos x="10" y="76"/>
                  </a:cxn>
                  <a:cxn ang="0">
                    <a:pos x="90" y="76"/>
                  </a:cxn>
                  <a:cxn ang="0">
                    <a:pos x="90" y="76"/>
                  </a:cxn>
                  <a:cxn ang="0">
                    <a:pos x="74" y="66"/>
                  </a:cxn>
                  <a:cxn ang="0">
                    <a:pos x="62" y="50"/>
                  </a:cxn>
                  <a:cxn ang="0">
                    <a:pos x="50" y="34"/>
                  </a:cxn>
                  <a:cxn ang="0">
                    <a:pos x="44" y="16"/>
                  </a:cxn>
                  <a:cxn ang="0">
                    <a:pos x="44" y="16"/>
                  </a:cxn>
                </a:cxnLst>
                <a:rect l="0" t="0" r="r" b="b"/>
                <a:pathLst>
                  <a:path w="90" h="76">
                    <a:moveTo>
                      <a:pt x="44" y="16"/>
                    </a:moveTo>
                    <a:lnTo>
                      <a:pt x="44" y="16"/>
                    </a:lnTo>
                    <a:lnTo>
                      <a:pt x="40" y="0"/>
                    </a:lnTo>
                    <a:lnTo>
                      <a:pt x="10" y="0"/>
                    </a:lnTo>
                    <a:lnTo>
                      <a:pt x="10" y="0"/>
                    </a:lnTo>
                    <a:lnTo>
                      <a:pt x="6" y="2"/>
                    </a:lnTo>
                    <a:lnTo>
                      <a:pt x="2" y="4"/>
                    </a:lnTo>
                    <a:lnTo>
                      <a:pt x="0" y="6"/>
                    </a:lnTo>
                    <a:lnTo>
                      <a:pt x="0" y="12"/>
                    </a:lnTo>
                    <a:lnTo>
                      <a:pt x="0" y="66"/>
                    </a:lnTo>
                    <a:lnTo>
                      <a:pt x="0" y="66"/>
                    </a:lnTo>
                    <a:lnTo>
                      <a:pt x="0" y="70"/>
                    </a:lnTo>
                    <a:lnTo>
                      <a:pt x="2" y="74"/>
                    </a:lnTo>
                    <a:lnTo>
                      <a:pt x="6" y="76"/>
                    </a:lnTo>
                    <a:lnTo>
                      <a:pt x="10" y="76"/>
                    </a:lnTo>
                    <a:lnTo>
                      <a:pt x="90" y="76"/>
                    </a:lnTo>
                    <a:lnTo>
                      <a:pt x="90" y="76"/>
                    </a:lnTo>
                    <a:lnTo>
                      <a:pt x="74" y="66"/>
                    </a:lnTo>
                    <a:lnTo>
                      <a:pt x="62" y="50"/>
                    </a:lnTo>
                    <a:lnTo>
                      <a:pt x="50" y="34"/>
                    </a:lnTo>
                    <a:lnTo>
                      <a:pt x="44" y="16"/>
                    </a:lnTo>
                    <a:lnTo>
                      <a:pt x="44" y="16"/>
                    </a:lnTo>
                    <a:close/>
                  </a:path>
                </a:pathLst>
              </a:custGeom>
              <a:grp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76" name="Freeform 45"/>
              <p:cNvSpPr>
                <a:spLocks/>
              </p:cNvSpPr>
              <p:nvPr/>
            </p:nvSpPr>
            <p:spPr bwMode="auto">
              <a:xfrm>
                <a:off x="-1216813" y="2721658"/>
                <a:ext cx="393605" cy="519397"/>
              </a:xfrm>
              <a:custGeom>
                <a:avLst/>
                <a:gdLst/>
                <a:ahLst/>
                <a:cxnLst>
                  <a:cxn ang="0">
                    <a:pos x="194" y="144"/>
                  </a:cxn>
                  <a:cxn ang="0">
                    <a:pos x="188" y="112"/>
                  </a:cxn>
                  <a:cxn ang="0">
                    <a:pos x="174" y="82"/>
                  </a:cxn>
                  <a:cxn ang="0">
                    <a:pos x="156" y="58"/>
                  </a:cxn>
                  <a:cxn ang="0">
                    <a:pos x="116" y="22"/>
                  </a:cxn>
                  <a:cxn ang="0">
                    <a:pos x="84" y="0"/>
                  </a:cxn>
                  <a:cxn ang="0">
                    <a:pos x="84" y="8"/>
                  </a:cxn>
                  <a:cxn ang="0">
                    <a:pos x="78" y="42"/>
                  </a:cxn>
                  <a:cxn ang="0">
                    <a:pos x="64" y="72"/>
                  </a:cxn>
                  <a:cxn ang="0">
                    <a:pos x="52" y="86"/>
                  </a:cxn>
                  <a:cxn ang="0">
                    <a:pos x="20" y="122"/>
                  </a:cxn>
                  <a:cxn ang="0">
                    <a:pos x="6" y="150"/>
                  </a:cxn>
                  <a:cxn ang="0">
                    <a:pos x="0" y="178"/>
                  </a:cxn>
                  <a:cxn ang="0">
                    <a:pos x="2" y="192"/>
                  </a:cxn>
                  <a:cxn ang="0">
                    <a:pos x="12" y="214"/>
                  </a:cxn>
                  <a:cxn ang="0">
                    <a:pos x="28" y="234"/>
                  </a:cxn>
                  <a:cxn ang="0">
                    <a:pos x="46" y="248"/>
                  </a:cxn>
                  <a:cxn ang="0">
                    <a:pos x="70" y="256"/>
                  </a:cxn>
                  <a:cxn ang="0">
                    <a:pos x="64" y="240"/>
                  </a:cxn>
                  <a:cxn ang="0">
                    <a:pos x="64" y="214"/>
                  </a:cxn>
                  <a:cxn ang="0">
                    <a:pos x="72" y="196"/>
                  </a:cxn>
                  <a:cxn ang="0">
                    <a:pos x="78" y="186"/>
                  </a:cxn>
                  <a:cxn ang="0">
                    <a:pos x="104" y="146"/>
                  </a:cxn>
                  <a:cxn ang="0">
                    <a:pos x="112" y="128"/>
                  </a:cxn>
                  <a:cxn ang="0">
                    <a:pos x="120" y="140"/>
                  </a:cxn>
                  <a:cxn ang="0">
                    <a:pos x="132" y="168"/>
                  </a:cxn>
                  <a:cxn ang="0">
                    <a:pos x="140" y="206"/>
                  </a:cxn>
                  <a:cxn ang="0">
                    <a:pos x="138" y="228"/>
                  </a:cxn>
                  <a:cxn ang="0">
                    <a:pos x="130" y="248"/>
                  </a:cxn>
                  <a:cxn ang="0">
                    <a:pos x="142" y="242"/>
                  </a:cxn>
                  <a:cxn ang="0">
                    <a:pos x="166" y="224"/>
                  </a:cxn>
                  <a:cxn ang="0">
                    <a:pos x="186" y="200"/>
                  </a:cxn>
                  <a:cxn ang="0">
                    <a:pos x="194" y="166"/>
                  </a:cxn>
                  <a:cxn ang="0">
                    <a:pos x="194" y="144"/>
                  </a:cxn>
                </a:cxnLst>
                <a:rect l="0" t="0" r="r" b="b"/>
                <a:pathLst>
                  <a:path w="194" h="256">
                    <a:moveTo>
                      <a:pt x="194" y="144"/>
                    </a:moveTo>
                    <a:lnTo>
                      <a:pt x="194" y="144"/>
                    </a:lnTo>
                    <a:lnTo>
                      <a:pt x="192" y="128"/>
                    </a:lnTo>
                    <a:lnTo>
                      <a:pt x="188" y="112"/>
                    </a:lnTo>
                    <a:lnTo>
                      <a:pt x="180" y="96"/>
                    </a:lnTo>
                    <a:lnTo>
                      <a:pt x="174" y="82"/>
                    </a:lnTo>
                    <a:lnTo>
                      <a:pt x="164" y="70"/>
                    </a:lnTo>
                    <a:lnTo>
                      <a:pt x="156" y="58"/>
                    </a:lnTo>
                    <a:lnTo>
                      <a:pt x="136" y="38"/>
                    </a:lnTo>
                    <a:lnTo>
                      <a:pt x="116" y="22"/>
                    </a:lnTo>
                    <a:lnTo>
                      <a:pt x="100" y="10"/>
                    </a:lnTo>
                    <a:lnTo>
                      <a:pt x="84" y="0"/>
                    </a:lnTo>
                    <a:lnTo>
                      <a:pt x="84" y="0"/>
                    </a:lnTo>
                    <a:lnTo>
                      <a:pt x="84" y="8"/>
                    </a:lnTo>
                    <a:lnTo>
                      <a:pt x="82" y="30"/>
                    </a:lnTo>
                    <a:lnTo>
                      <a:pt x="78" y="42"/>
                    </a:lnTo>
                    <a:lnTo>
                      <a:pt x="72" y="58"/>
                    </a:lnTo>
                    <a:lnTo>
                      <a:pt x="64" y="72"/>
                    </a:lnTo>
                    <a:lnTo>
                      <a:pt x="52" y="86"/>
                    </a:lnTo>
                    <a:lnTo>
                      <a:pt x="52" y="86"/>
                    </a:lnTo>
                    <a:lnTo>
                      <a:pt x="30" y="110"/>
                    </a:lnTo>
                    <a:lnTo>
                      <a:pt x="20" y="122"/>
                    </a:lnTo>
                    <a:lnTo>
                      <a:pt x="12" y="136"/>
                    </a:lnTo>
                    <a:lnTo>
                      <a:pt x="6" y="150"/>
                    </a:lnTo>
                    <a:lnTo>
                      <a:pt x="2" y="164"/>
                    </a:lnTo>
                    <a:lnTo>
                      <a:pt x="0" y="178"/>
                    </a:lnTo>
                    <a:lnTo>
                      <a:pt x="2" y="192"/>
                    </a:lnTo>
                    <a:lnTo>
                      <a:pt x="2" y="192"/>
                    </a:lnTo>
                    <a:lnTo>
                      <a:pt x="8" y="204"/>
                    </a:lnTo>
                    <a:lnTo>
                      <a:pt x="12" y="214"/>
                    </a:lnTo>
                    <a:lnTo>
                      <a:pt x="20" y="224"/>
                    </a:lnTo>
                    <a:lnTo>
                      <a:pt x="28" y="234"/>
                    </a:lnTo>
                    <a:lnTo>
                      <a:pt x="36" y="242"/>
                    </a:lnTo>
                    <a:lnTo>
                      <a:pt x="46" y="248"/>
                    </a:lnTo>
                    <a:lnTo>
                      <a:pt x="58" y="254"/>
                    </a:lnTo>
                    <a:lnTo>
                      <a:pt x="70" y="256"/>
                    </a:lnTo>
                    <a:lnTo>
                      <a:pt x="70" y="256"/>
                    </a:lnTo>
                    <a:lnTo>
                      <a:pt x="64" y="240"/>
                    </a:lnTo>
                    <a:lnTo>
                      <a:pt x="64" y="222"/>
                    </a:lnTo>
                    <a:lnTo>
                      <a:pt x="64" y="214"/>
                    </a:lnTo>
                    <a:lnTo>
                      <a:pt x="66" y="204"/>
                    </a:lnTo>
                    <a:lnTo>
                      <a:pt x="72" y="196"/>
                    </a:lnTo>
                    <a:lnTo>
                      <a:pt x="78" y="186"/>
                    </a:lnTo>
                    <a:lnTo>
                      <a:pt x="78" y="186"/>
                    </a:lnTo>
                    <a:lnTo>
                      <a:pt x="94" y="164"/>
                    </a:lnTo>
                    <a:lnTo>
                      <a:pt x="104" y="146"/>
                    </a:lnTo>
                    <a:lnTo>
                      <a:pt x="112" y="128"/>
                    </a:lnTo>
                    <a:lnTo>
                      <a:pt x="112" y="128"/>
                    </a:lnTo>
                    <a:lnTo>
                      <a:pt x="114" y="130"/>
                    </a:lnTo>
                    <a:lnTo>
                      <a:pt x="120" y="140"/>
                    </a:lnTo>
                    <a:lnTo>
                      <a:pt x="126" y="152"/>
                    </a:lnTo>
                    <a:lnTo>
                      <a:pt x="132" y="168"/>
                    </a:lnTo>
                    <a:lnTo>
                      <a:pt x="138" y="186"/>
                    </a:lnTo>
                    <a:lnTo>
                      <a:pt x="140" y="206"/>
                    </a:lnTo>
                    <a:lnTo>
                      <a:pt x="138" y="218"/>
                    </a:lnTo>
                    <a:lnTo>
                      <a:pt x="138" y="228"/>
                    </a:lnTo>
                    <a:lnTo>
                      <a:pt x="134" y="238"/>
                    </a:lnTo>
                    <a:lnTo>
                      <a:pt x="130" y="248"/>
                    </a:lnTo>
                    <a:lnTo>
                      <a:pt x="130" y="248"/>
                    </a:lnTo>
                    <a:lnTo>
                      <a:pt x="142" y="242"/>
                    </a:lnTo>
                    <a:lnTo>
                      <a:pt x="154" y="234"/>
                    </a:lnTo>
                    <a:lnTo>
                      <a:pt x="166" y="224"/>
                    </a:lnTo>
                    <a:lnTo>
                      <a:pt x="176" y="212"/>
                    </a:lnTo>
                    <a:lnTo>
                      <a:pt x="186" y="200"/>
                    </a:lnTo>
                    <a:lnTo>
                      <a:pt x="192" y="184"/>
                    </a:lnTo>
                    <a:lnTo>
                      <a:pt x="194" y="166"/>
                    </a:lnTo>
                    <a:lnTo>
                      <a:pt x="194" y="144"/>
                    </a:lnTo>
                    <a:lnTo>
                      <a:pt x="194" y="144"/>
                    </a:lnTo>
                    <a:close/>
                  </a:path>
                </a:pathLst>
              </a:custGeom>
              <a:grp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657" name="组合 624"/>
            <p:cNvGrpSpPr/>
            <p:nvPr/>
          </p:nvGrpSpPr>
          <p:grpSpPr>
            <a:xfrm>
              <a:off x="3895107" y="4348791"/>
              <a:ext cx="162485" cy="121756"/>
              <a:chOff x="-1618534" y="2713542"/>
              <a:chExt cx="795326" cy="527513"/>
            </a:xfrm>
            <a:solidFill>
              <a:sysClr val="windowText" lastClr="000000">
                <a:lumMod val="50000"/>
                <a:lumOff val="50000"/>
              </a:sysClr>
            </a:solidFill>
          </p:grpSpPr>
          <p:sp>
            <p:nvSpPr>
              <p:cNvPr id="665" name="Freeform 40"/>
              <p:cNvSpPr>
                <a:spLocks/>
              </p:cNvSpPr>
              <p:nvPr/>
            </p:nvSpPr>
            <p:spPr bwMode="auto">
              <a:xfrm>
                <a:off x="-1326373" y="2713542"/>
                <a:ext cx="251583" cy="154196"/>
              </a:xfrm>
              <a:custGeom>
                <a:avLst/>
                <a:gdLst/>
                <a:ahLst/>
                <a:cxnLst>
                  <a:cxn ang="0">
                    <a:pos x="124" y="4"/>
                  </a:cxn>
                  <a:cxn ang="0">
                    <a:pos x="124" y="0"/>
                  </a:cxn>
                  <a:cxn ang="0">
                    <a:pos x="124" y="0"/>
                  </a:cxn>
                  <a:cxn ang="0">
                    <a:pos x="122" y="0"/>
                  </a:cxn>
                  <a:cxn ang="0">
                    <a:pos x="10" y="0"/>
                  </a:cxn>
                  <a:cxn ang="0">
                    <a:pos x="10" y="0"/>
                  </a:cxn>
                  <a:cxn ang="0">
                    <a:pos x="6" y="0"/>
                  </a:cxn>
                  <a:cxn ang="0">
                    <a:pos x="2" y="2"/>
                  </a:cxn>
                  <a:cxn ang="0">
                    <a:pos x="0" y="6"/>
                  </a:cxn>
                  <a:cxn ang="0">
                    <a:pos x="0" y="10"/>
                  </a:cxn>
                  <a:cxn ang="0">
                    <a:pos x="0" y="66"/>
                  </a:cxn>
                  <a:cxn ang="0">
                    <a:pos x="0" y="66"/>
                  </a:cxn>
                  <a:cxn ang="0">
                    <a:pos x="0" y="70"/>
                  </a:cxn>
                  <a:cxn ang="0">
                    <a:pos x="2" y="72"/>
                  </a:cxn>
                  <a:cxn ang="0">
                    <a:pos x="6" y="74"/>
                  </a:cxn>
                  <a:cxn ang="0">
                    <a:pos x="10" y="76"/>
                  </a:cxn>
                  <a:cxn ang="0">
                    <a:pos x="100" y="76"/>
                  </a:cxn>
                  <a:cxn ang="0">
                    <a:pos x="100" y="76"/>
                  </a:cxn>
                  <a:cxn ang="0">
                    <a:pos x="110" y="64"/>
                  </a:cxn>
                  <a:cxn ang="0">
                    <a:pos x="116" y="52"/>
                  </a:cxn>
                  <a:cxn ang="0">
                    <a:pos x="120" y="40"/>
                  </a:cxn>
                  <a:cxn ang="0">
                    <a:pos x="122" y="28"/>
                  </a:cxn>
                  <a:cxn ang="0">
                    <a:pos x="124" y="12"/>
                  </a:cxn>
                  <a:cxn ang="0">
                    <a:pos x="124" y="4"/>
                  </a:cxn>
                  <a:cxn ang="0">
                    <a:pos x="124" y="4"/>
                  </a:cxn>
                </a:cxnLst>
                <a:rect l="0" t="0" r="r" b="b"/>
                <a:pathLst>
                  <a:path w="124" h="76">
                    <a:moveTo>
                      <a:pt x="124" y="4"/>
                    </a:moveTo>
                    <a:lnTo>
                      <a:pt x="124" y="0"/>
                    </a:lnTo>
                    <a:lnTo>
                      <a:pt x="124" y="0"/>
                    </a:lnTo>
                    <a:lnTo>
                      <a:pt x="122" y="0"/>
                    </a:lnTo>
                    <a:lnTo>
                      <a:pt x="10" y="0"/>
                    </a:lnTo>
                    <a:lnTo>
                      <a:pt x="10" y="0"/>
                    </a:lnTo>
                    <a:lnTo>
                      <a:pt x="6" y="0"/>
                    </a:lnTo>
                    <a:lnTo>
                      <a:pt x="2" y="2"/>
                    </a:lnTo>
                    <a:lnTo>
                      <a:pt x="0" y="6"/>
                    </a:lnTo>
                    <a:lnTo>
                      <a:pt x="0" y="10"/>
                    </a:lnTo>
                    <a:lnTo>
                      <a:pt x="0" y="66"/>
                    </a:lnTo>
                    <a:lnTo>
                      <a:pt x="0" y="66"/>
                    </a:lnTo>
                    <a:lnTo>
                      <a:pt x="0" y="70"/>
                    </a:lnTo>
                    <a:lnTo>
                      <a:pt x="2" y="72"/>
                    </a:lnTo>
                    <a:lnTo>
                      <a:pt x="6" y="74"/>
                    </a:lnTo>
                    <a:lnTo>
                      <a:pt x="10" y="76"/>
                    </a:lnTo>
                    <a:lnTo>
                      <a:pt x="100" y="76"/>
                    </a:lnTo>
                    <a:lnTo>
                      <a:pt x="100" y="76"/>
                    </a:lnTo>
                    <a:lnTo>
                      <a:pt x="110" y="64"/>
                    </a:lnTo>
                    <a:lnTo>
                      <a:pt x="116" y="52"/>
                    </a:lnTo>
                    <a:lnTo>
                      <a:pt x="120" y="40"/>
                    </a:lnTo>
                    <a:lnTo>
                      <a:pt x="122" y="28"/>
                    </a:lnTo>
                    <a:lnTo>
                      <a:pt x="124" y="12"/>
                    </a:lnTo>
                    <a:lnTo>
                      <a:pt x="124" y="4"/>
                    </a:lnTo>
                    <a:lnTo>
                      <a:pt x="124" y="4"/>
                    </a:lnTo>
                    <a:close/>
                  </a:path>
                </a:pathLst>
              </a:custGeom>
              <a:grp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66" name="Freeform 41"/>
              <p:cNvSpPr>
                <a:spLocks/>
              </p:cNvSpPr>
              <p:nvPr/>
            </p:nvSpPr>
            <p:spPr bwMode="auto">
              <a:xfrm>
                <a:off x="-1610418" y="2713542"/>
                <a:ext cx="247525" cy="154196"/>
              </a:xfrm>
              <a:custGeom>
                <a:avLst/>
                <a:gdLst/>
                <a:ahLst/>
                <a:cxnLst>
                  <a:cxn ang="0">
                    <a:pos x="10" y="76"/>
                  </a:cxn>
                  <a:cxn ang="0">
                    <a:pos x="112" y="76"/>
                  </a:cxn>
                  <a:cxn ang="0">
                    <a:pos x="112" y="76"/>
                  </a:cxn>
                  <a:cxn ang="0">
                    <a:pos x="116" y="74"/>
                  </a:cxn>
                  <a:cxn ang="0">
                    <a:pos x="120" y="72"/>
                  </a:cxn>
                  <a:cxn ang="0">
                    <a:pos x="122" y="70"/>
                  </a:cxn>
                  <a:cxn ang="0">
                    <a:pos x="122" y="66"/>
                  </a:cxn>
                  <a:cxn ang="0">
                    <a:pos x="122" y="10"/>
                  </a:cxn>
                  <a:cxn ang="0">
                    <a:pos x="122" y="10"/>
                  </a:cxn>
                  <a:cxn ang="0">
                    <a:pos x="122" y="6"/>
                  </a:cxn>
                  <a:cxn ang="0">
                    <a:pos x="120" y="2"/>
                  </a:cxn>
                  <a:cxn ang="0">
                    <a:pos x="116" y="0"/>
                  </a:cxn>
                  <a:cxn ang="0">
                    <a:pos x="112" y="0"/>
                  </a:cxn>
                  <a:cxn ang="0">
                    <a:pos x="10" y="0"/>
                  </a:cxn>
                  <a:cxn ang="0">
                    <a:pos x="10" y="0"/>
                  </a:cxn>
                  <a:cxn ang="0">
                    <a:pos x="6" y="0"/>
                  </a:cxn>
                  <a:cxn ang="0">
                    <a:pos x="2" y="2"/>
                  </a:cxn>
                  <a:cxn ang="0">
                    <a:pos x="0" y="6"/>
                  </a:cxn>
                  <a:cxn ang="0">
                    <a:pos x="0" y="10"/>
                  </a:cxn>
                  <a:cxn ang="0">
                    <a:pos x="0" y="66"/>
                  </a:cxn>
                  <a:cxn ang="0">
                    <a:pos x="0" y="66"/>
                  </a:cxn>
                  <a:cxn ang="0">
                    <a:pos x="0" y="70"/>
                  </a:cxn>
                  <a:cxn ang="0">
                    <a:pos x="2" y="72"/>
                  </a:cxn>
                  <a:cxn ang="0">
                    <a:pos x="6" y="74"/>
                  </a:cxn>
                  <a:cxn ang="0">
                    <a:pos x="10" y="76"/>
                  </a:cxn>
                  <a:cxn ang="0">
                    <a:pos x="10" y="76"/>
                  </a:cxn>
                </a:cxnLst>
                <a:rect l="0" t="0" r="r" b="b"/>
                <a:pathLst>
                  <a:path w="122" h="76">
                    <a:moveTo>
                      <a:pt x="10" y="76"/>
                    </a:moveTo>
                    <a:lnTo>
                      <a:pt x="112" y="76"/>
                    </a:lnTo>
                    <a:lnTo>
                      <a:pt x="112" y="76"/>
                    </a:lnTo>
                    <a:lnTo>
                      <a:pt x="116" y="74"/>
                    </a:lnTo>
                    <a:lnTo>
                      <a:pt x="120" y="72"/>
                    </a:lnTo>
                    <a:lnTo>
                      <a:pt x="122" y="70"/>
                    </a:lnTo>
                    <a:lnTo>
                      <a:pt x="122" y="66"/>
                    </a:lnTo>
                    <a:lnTo>
                      <a:pt x="122" y="10"/>
                    </a:lnTo>
                    <a:lnTo>
                      <a:pt x="122" y="10"/>
                    </a:lnTo>
                    <a:lnTo>
                      <a:pt x="122" y="6"/>
                    </a:lnTo>
                    <a:lnTo>
                      <a:pt x="120" y="2"/>
                    </a:lnTo>
                    <a:lnTo>
                      <a:pt x="116" y="0"/>
                    </a:lnTo>
                    <a:lnTo>
                      <a:pt x="112" y="0"/>
                    </a:lnTo>
                    <a:lnTo>
                      <a:pt x="10" y="0"/>
                    </a:lnTo>
                    <a:lnTo>
                      <a:pt x="10" y="0"/>
                    </a:lnTo>
                    <a:lnTo>
                      <a:pt x="6" y="0"/>
                    </a:lnTo>
                    <a:lnTo>
                      <a:pt x="2" y="2"/>
                    </a:lnTo>
                    <a:lnTo>
                      <a:pt x="0" y="6"/>
                    </a:lnTo>
                    <a:lnTo>
                      <a:pt x="0" y="10"/>
                    </a:lnTo>
                    <a:lnTo>
                      <a:pt x="0" y="66"/>
                    </a:lnTo>
                    <a:lnTo>
                      <a:pt x="0" y="66"/>
                    </a:lnTo>
                    <a:lnTo>
                      <a:pt x="0" y="70"/>
                    </a:lnTo>
                    <a:lnTo>
                      <a:pt x="2" y="72"/>
                    </a:lnTo>
                    <a:lnTo>
                      <a:pt x="6" y="74"/>
                    </a:lnTo>
                    <a:lnTo>
                      <a:pt x="10" y="76"/>
                    </a:lnTo>
                    <a:lnTo>
                      <a:pt x="10" y="76"/>
                    </a:lnTo>
                    <a:close/>
                  </a:path>
                </a:pathLst>
              </a:custGeom>
              <a:grp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67" name="Freeform 42"/>
              <p:cNvSpPr>
                <a:spLocks/>
              </p:cNvSpPr>
              <p:nvPr/>
            </p:nvSpPr>
            <p:spPr bwMode="auto">
              <a:xfrm>
                <a:off x="-1618534" y="2900200"/>
                <a:ext cx="466645" cy="154196"/>
              </a:xfrm>
              <a:custGeom>
                <a:avLst/>
                <a:gdLst/>
                <a:ahLst/>
                <a:cxnLst>
                  <a:cxn ang="0">
                    <a:pos x="186" y="76"/>
                  </a:cxn>
                  <a:cxn ang="0">
                    <a:pos x="186" y="76"/>
                  </a:cxn>
                  <a:cxn ang="0">
                    <a:pos x="188" y="66"/>
                  </a:cxn>
                  <a:cxn ang="0">
                    <a:pos x="192" y="56"/>
                  </a:cxn>
                  <a:cxn ang="0">
                    <a:pos x="202" y="36"/>
                  </a:cxn>
                  <a:cxn ang="0">
                    <a:pos x="214" y="18"/>
                  </a:cxn>
                  <a:cxn ang="0">
                    <a:pos x="230" y="0"/>
                  </a:cxn>
                  <a:cxn ang="0">
                    <a:pos x="230" y="0"/>
                  </a:cxn>
                  <a:cxn ang="0">
                    <a:pos x="226" y="0"/>
                  </a:cxn>
                  <a:cxn ang="0">
                    <a:pos x="10" y="0"/>
                  </a:cxn>
                  <a:cxn ang="0">
                    <a:pos x="10" y="0"/>
                  </a:cxn>
                  <a:cxn ang="0">
                    <a:pos x="6" y="0"/>
                  </a:cxn>
                  <a:cxn ang="0">
                    <a:pos x="4" y="4"/>
                  </a:cxn>
                  <a:cxn ang="0">
                    <a:pos x="2" y="6"/>
                  </a:cxn>
                  <a:cxn ang="0">
                    <a:pos x="0" y="10"/>
                  </a:cxn>
                  <a:cxn ang="0">
                    <a:pos x="0" y="66"/>
                  </a:cxn>
                  <a:cxn ang="0">
                    <a:pos x="0" y="66"/>
                  </a:cxn>
                  <a:cxn ang="0">
                    <a:pos x="2" y="70"/>
                  </a:cxn>
                  <a:cxn ang="0">
                    <a:pos x="4" y="74"/>
                  </a:cxn>
                  <a:cxn ang="0">
                    <a:pos x="6" y="76"/>
                  </a:cxn>
                  <a:cxn ang="0">
                    <a:pos x="10" y="76"/>
                  </a:cxn>
                  <a:cxn ang="0">
                    <a:pos x="186" y="76"/>
                  </a:cxn>
                </a:cxnLst>
                <a:rect l="0" t="0" r="r" b="b"/>
                <a:pathLst>
                  <a:path w="230" h="76">
                    <a:moveTo>
                      <a:pt x="186" y="76"/>
                    </a:moveTo>
                    <a:lnTo>
                      <a:pt x="186" y="76"/>
                    </a:lnTo>
                    <a:lnTo>
                      <a:pt x="188" y="66"/>
                    </a:lnTo>
                    <a:lnTo>
                      <a:pt x="192" y="56"/>
                    </a:lnTo>
                    <a:lnTo>
                      <a:pt x="202" y="36"/>
                    </a:lnTo>
                    <a:lnTo>
                      <a:pt x="214" y="18"/>
                    </a:lnTo>
                    <a:lnTo>
                      <a:pt x="230" y="0"/>
                    </a:lnTo>
                    <a:lnTo>
                      <a:pt x="230" y="0"/>
                    </a:lnTo>
                    <a:lnTo>
                      <a:pt x="226" y="0"/>
                    </a:lnTo>
                    <a:lnTo>
                      <a:pt x="10" y="0"/>
                    </a:lnTo>
                    <a:lnTo>
                      <a:pt x="10" y="0"/>
                    </a:lnTo>
                    <a:lnTo>
                      <a:pt x="6" y="0"/>
                    </a:lnTo>
                    <a:lnTo>
                      <a:pt x="4" y="4"/>
                    </a:lnTo>
                    <a:lnTo>
                      <a:pt x="2" y="6"/>
                    </a:lnTo>
                    <a:lnTo>
                      <a:pt x="0" y="10"/>
                    </a:lnTo>
                    <a:lnTo>
                      <a:pt x="0" y="66"/>
                    </a:lnTo>
                    <a:lnTo>
                      <a:pt x="0" y="66"/>
                    </a:lnTo>
                    <a:lnTo>
                      <a:pt x="2" y="70"/>
                    </a:lnTo>
                    <a:lnTo>
                      <a:pt x="4" y="74"/>
                    </a:lnTo>
                    <a:lnTo>
                      <a:pt x="6" y="76"/>
                    </a:lnTo>
                    <a:lnTo>
                      <a:pt x="10" y="76"/>
                    </a:lnTo>
                    <a:lnTo>
                      <a:pt x="186" y="76"/>
                    </a:lnTo>
                    <a:close/>
                  </a:path>
                </a:pathLst>
              </a:custGeom>
              <a:grp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68" name="Freeform 43"/>
              <p:cNvSpPr>
                <a:spLocks/>
              </p:cNvSpPr>
              <p:nvPr/>
            </p:nvSpPr>
            <p:spPr bwMode="auto">
              <a:xfrm>
                <a:off x="-1610418" y="3086858"/>
                <a:ext cx="247525" cy="154196"/>
              </a:xfrm>
              <a:custGeom>
                <a:avLst/>
                <a:gdLst/>
                <a:ahLst/>
                <a:cxnLst>
                  <a:cxn ang="0">
                    <a:pos x="112" y="0"/>
                  </a:cxn>
                  <a:cxn ang="0">
                    <a:pos x="10" y="0"/>
                  </a:cxn>
                  <a:cxn ang="0">
                    <a:pos x="10" y="0"/>
                  </a:cxn>
                  <a:cxn ang="0">
                    <a:pos x="6" y="2"/>
                  </a:cxn>
                  <a:cxn ang="0">
                    <a:pos x="2" y="4"/>
                  </a:cxn>
                  <a:cxn ang="0">
                    <a:pos x="0" y="6"/>
                  </a:cxn>
                  <a:cxn ang="0">
                    <a:pos x="0" y="12"/>
                  </a:cxn>
                  <a:cxn ang="0">
                    <a:pos x="0" y="66"/>
                  </a:cxn>
                  <a:cxn ang="0">
                    <a:pos x="0" y="66"/>
                  </a:cxn>
                  <a:cxn ang="0">
                    <a:pos x="0" y="70"/>
                  </a:cxn>
                  <a:cxn ang="0">
                    <a:pos x="2" y="74"/>
                  </a:cxn>
                  <a:cxn ang="0">
                    <a:pos x="6" y="76"/>
                  </a:cxn>
                  <a:cxn ang="0">
                    <a:pos x="10" y="76"/>
                  </a:cxn>
                  <a:cxn ang="0">
                    <a:pos x="112" y="76"/>
                  </a:cxn>
                  <a:cxn ang="0">
                    <a:pos x="112" y="76"/>
                  </a:cxn>
                  <a:cxn ang="0">
                    <a:pos x="116" y="76"/>
                  </a:cxn>
                  <a:cxn ang="0">
                    <a:pos x="120" y="74"/>
                  </a:cxn>
                  <a:cxn ang="0">
                    <a:pos x="122" y="70"/>
                  </a:cxn>
                  <a:cxn ang="0">
                    <a:pos x="122" y="66"/>
                  </a:cxn>
                  <a:cxn ang="0">
                    <a:pos x="122" y="12"/>
                  </a:cxn>
                  <a:cxn ang="0">
                    <a:pos x="122" y="12"/>
                  </a:cxn>
                  <a:cxn ang="0">
                    <a:pos x="122" y="6"/>
                  </a:cxn>
                  <a:cxn ang="0">
                    <a:pos x="120" y="4"/>
                  </a:cxn>
                  <a:cxn ang="0">
                    <a:pos x="116" y="2"/>
                  </a:cxn>
                  <a:cxn ang="0">
                    <a:pos x="112" y="0"/>
                  </a:cxn>
                  <a:cxn ang="0">
                    <a:pos x="112" y="0"/>
                  </a:cxn>
                </a:cxnLst>
                <a:rect l="0" t="0" r="r" b="b"/>
                <a:pathLst>
                  <a:path w="122" h="76">
                    <a:moveTo>
                      <a:pt x="112" y="0"/>
                    </a:moveTo>
                    <a:lnTo>
                      <a:pt x="10" y="0"/>
                    </a:lnTo>
                    <a:lnTo>
                      <a:pt x="10" y="0"/>
                    </a:lnTo>
                    <a:lnTo>
                      <a:pt x="6" y="2"/>
                    </a:lnTo>
                    <a:lnTo>
                      <a:pt x="2" y="4"/>
                    </a:lnTo>
                    <a:lnTo>
                      <a:pt x="0" y="6"/>
                    </a:lnTo>
                    <a:lnTo>
                      <a:pt x="0" y="12"/>
                    </a:lnTo>
                    <a:lnTo>
                      <a:pt x="0" y="66"/>
                    </a:lnTo>
                    <a:lnTo>
                      <a:pt x="0" y="66"/>
                    </a:lnTo>
                    <a:lnTo>
                      <a:pt x="0" y="70"/>
                    </a:lnTo>
                    <a:lnTo>
                      <a:pt x="2" y="74"/>
                    </a:lnTo>
                    <a:lnTo>
                      <a:pt x="6" y="76"/>
                    </a:lnTo>
                    <a:lnTo>
                      <a:pt x="10" y="76"/>
                    </a:lnTo>
                    <a:lnTo>
                      <a:pt x="112" y="76"/>
                    </a:lnTo>
                    <a:lnTo>
                      <a:pt x="112" y="76"/>
                    </a:lnTo>
                    <a:lnTo>
                      <a:pt x="116" y="76"/>
                    </a:lnTo>
                    <a:lnTo>
                      <a:pt x="120" y="74"/>
                    </a:lnTo>
                    <a:lnTo>
                      <a:pt x="122" y="70"/>
                    </a:lnTo>
                    <a:lnTo>
                      <a:pt x="122" y="66"/>
                    </a:lnTo>
                    <a:lnTo>
                      <a:pt x="122" y="12"/>
                    </a:lnTo>
                    <a:lnTo>
                      <a:pt x="122" y="12"/>
                    </a:lnTo>
                    <a:lnTo>
                      <a:pt x="122" y="6"/>
                    </a:lnTo>
                    <a:lnTo>
                      <a:pt x="120" y="4"/>
                    </a:lnTo>
                    <a:lnTo>
                      <a:pt x="116" y="2"/>
                    </a:lnTo>
                    <a:lnTo>
                      <a:pt x="112" y="0"/>
                    </a:lnTo>
                    <a:lnTo>
                      <a:pt x="112" y="0"/>
                    </a:lnTo>
                    <a:close/>
                  </a:path>
                </a:pathLst>
              </a:custGeom>
              <a:grp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69" name="Freeform 44"/>
              <p:cNvSpPr>
                <a:spLocks/>
              </p:cNvSpPr>
              <p:nvPr/>
            </p:nvSpPr>
            <p:spPr bwMode="auto">
              <a:xfrm>
                <a:off x="-1326373" y="3086858"/>
                <a:ext cx="182600" cy="154196"/>
              </a:xfrm>
              <a:custGeom>
                <a:avLst/>
                <a:gdLst/>
                <a:ahLst/>
                <a:cxnLst>
                  <a:cxn ang="0">
                    <a:pos x="44" y="16"/>
                  </a:cxn>
                  <a:cxn ang="0">
                    <a:pos x="44" y="16"/>
                  </a:cxn>
                  <a:cxn ang="0">
                    <a:pos x="40" y="0"/>
                  </a:cxn>
                  <a:cxn ang="0">
                    <a:pos x="10" y="0"/>
                  </a:cxn>
                  <a:cxn ang="0">
                    <a:pos x="10" y="0"/>
                  </a:cxn>
                  <a:cxn ang="0">
                    <a:pos x="6" y="2"/>
                  </a:cxn>
                  <a:cxn ang="0">
                    <a:pos x="2" y="4"/>
                  </a:cxn>
                  <a:cxn ang="0">
                    <a:pos x="0" y="6"/>
                  </a:cxn>
                  <a:cxn ang="0">
                    <a:pos x="0" y="12"/>
                  </a:cxn>
                  <a:cxn ang="0">
                    <a:pos x="0" y="66"/>
                  </a:cxn>
                  <a:cxn ang="0">
                    <a:pos x="0" y="66"/>
                  </a:cxn>
                  <a:cxn ang="0">
                    <a:pos x="0" y="70"/>
                  </a:cxn>
                  <a:cxn ang="0">
                    <a:pos x="2" y="74"/>
                  </a:cxn>
                  <a:cxn ang="0">
                    <a:pos x="6" y="76"/>
                  </a:cxn>
                  <a:cxn ang="0">
                    <a:pos x="10" y="76"/>
                  </a:cxn>
                  <a:cxn ang="0">
                    <a:pos x="90" y="76"/>
                  </a:cxn>
                  <a:cxn ang="0">
                    <a:pos x="90" y="76"/>
                  </a:cxn>
                  <a:cxn ang="0">
                    <a:pos x="74" y="66"/>
                  </a:cxn>
                  <a:cxn ang="0">
                    <a:pos x="62" y="50"/>
                  </a:cxn>
                  <a:cxn ang="0">
                    <a:pos x="50" y="34"/>
                  </a:cxn>
                  <a:cxn ang="0">
                    <a:pos x="44" y="16"/>
                  </a:cxn>
                  <a:cxn ang="0">
                    <a:pos x="44" y="16"/>
                  </a:cxn>
                </a:cxnLst>
                <a:rect l="0" t="0" r="r" b="b"/>
                <a:pathLst>
                  <a:path w="90" h="76">
                    <a:moveTo>
                      <a:pt x="44" y="16"/>
                    </a:moveTo>
                    <a:lnTo>
                      <a:pt x="44" y="16"/>
                    </a:lnTo>
                    <a:lnTo>
                      <a:pt x="40" y="0"/>
                    </a:lnTo>
                    <a:lnTo>
                      <a:pt x="10" y="0"/>
                    </a:lnTo>
                    <a:lnTo>
                      <a:pt x="10" y="0"/>
                    </a:lnTo>
                    <a:lnTo>
                      <a:pt x="6" y="2"/>
                    </a:lnTo>
                    <a:lnTo>
                      <a:pt x="2" y="4"/>
                    </a:lnTo>
                    <a:lnTo>
                      <a:pt x="0" y="6"/>
                    </a:lnTo>
                    <a:lnTo>
                      <a:pt x="0" y="12"/>
                    </a:lnTo>
                    <a:lnTo>
                      <a:pt x="0" y="66"/>
                    </a:lnTo>
                    <a:lnTo>
                      <a:pt x="0" y="66"/>
                    </a:lnTo>
                    <a:lnTo>
                      <a:pt x="0" y="70"/>
                    </a:lnTo>
                    <a:lnTo>
                      <a:pt x="2" y="74"/>
                    </a:lnTo>
                    <a:lnTo>
                      <a:pt x="6" y="76"/>
                    </a:lnTo>
                    <a:lnTo>
                      <a:pt x="10" y="76"/>
                    </a:lnTo>
                    <a:lnTo>
                      <a:pt x="90" y="76"/>
                    </a:lnTo>
                    <a:lnTo>
                      <a:pt x="90" y="76"/>
                    </a:lnTo>
                    <a:lnTo>
                      <a:pt x="74" y="66"/>
                    </a:lnTo>
                    <a:lnTo>
                      <a:pt x="62" y="50"/>
                    </a:lnTo>
                    <a:lnTo>
                      <a:pt x="50" y="34"/>
                    </a:lnTo>
                    <a:lnTo>
                      <a:pt x="44" y="16"/>
                    </a:lnTo>
                    <a:lnTo>
                      <a:pt x="44" y="16"/>
                    </a:lnTo>
                    <a:close/>
                  </a:path>
                </a:pathLst>
              </a:custGeom>
              <a:grp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70" name="Freeform 45"/>
              <p:cNvSpPr>
                <a:spLocks/>
              </p:cNvSpPr>
              <p:nvPr/>
            </p:nvSpPr>
            <p:spPr bwMode="auto">
              <a:xfrm>
                <a:off x="-1216813" y="2721658"/>
                <a:ext cx="393605" cy="519397"/>
              </a:xfrm>
              <a:custGeom>
                <a:avLst/>
                <a:gdLst/>
                <a:ahLst/>
                <a:cxnLst>
                  <a:cxn ang="0">
                    <a:pos x="194" y="144"/>
                  </a:cxn>
                  <a:cxn ang="0">
                    <a:pos x="188" y="112"/>
                  </a:cxn>
                  <a:cxn ang="0">
                    <a:pos x="174" y="82"/>
                  </a:cxn>
                  <a:cxn ang="0">
                    <a:pos x="156" y="58"/>
                  </a:cxn>
                  <a:cxn ang="0">
                    <a:pos x="116" y="22"/>
                  </a:cxn>
                  <a:cxn ang="0">
                    <a:pos x="84" y="0"/>
                  </a:cxn>
                  <a:cxn ang="0">
                    <a:pos x="84" y="8"/>
                  </a:cxn>
                  <a:cxn ang="0">
                    <a:pos x="78" y="42"/>
                  </a:cxn>
                  <a:cxn ang="0">
                    <a:pos x="64" y="72"/>
                  </a:cxn>
                  <a:cxn ang="0">
                    <a:pos x="52" y="86"/>
                  </a:cxn>
                  <a:cxn ang="0">
                    <a:pos x="20" y="122"/>
                  </a:cxn>
                  <a:cxn ang="0">
                    <a:pos x="6" y="150"/>
                  </a:cxn>
                  <a:cxn ang="0">
                    <a:pos x="0" y="178"/>
                  </a:cxn>
                  <a:cxn ang="0">
                    <a:pos x="2" y="192"/>
                  </a:cxn>
                  <a:cxn ang="0">
                    <a:pos x="12" y="214"/>
                  </a:cxn>
                  <a:cxn ang="0">
                    <a:pos x="28" y="234"/>
                  </a:cxn>
                  <a:cxn ang="0">
                    <a:pos x="46" y="248"/>
                  </a:cxn>
                  <a:cxn ang="0">
                    <a:pos x="70" y="256"/>
                  </a:cxn>
                  <a:cxn ang="0">
                    <a:pos x="64" y="240"/>
                  </a:cxn>
                  <a:cxn ang="0">
                    <a:pos x="64" y="214"/>
                  </a:cxn>
                  <a:cxn ang="0">
                    <a:pos x="72" y="196"/>
                  </a:cxn>
                  <a:cxn ang="0">
                    <a:pos x="78" y="186"/>
                  </a:cxn>
                  <a:cxn ang="0">
                    <a:pos x="104" y="146"/>
                  </a:cxn>
                  <a:cxn ang="0">
                    <a:pos x="112" y="128"/>
                  </a:cxn>
                  <a:cxn ang="0">
                    <a:pos x="120" y="140"/>
                  </a:cxn>
                  <a:cxn ang="0">
                    <a:pos x="132" y="168"/>
                  </a:cxn>
                  <a:cxn ang="0">
                    <a:pos x="140" y="206"/>
                  </a:cxn>
                  <a:cxn ang="0">
                    <a:pos x="138" y="228"/>
                  </a:cxn>
                  <a:cxn ang="0">
                    <a:pos x="130" y="248"/>
                  </a:cxn>
                  <a:cxn ang="0">
                    <a:pos x="142" y="242"/>
                  </a:cxn>
                  <a:cxn ang="0">
                    <a:pos x="166" y="224"/>
                  </a:cxn>
                  <a:cxn ang="0">
                    <a:pos x="186" y="200"/>
                  </a:cxn>
                  <a:cxn ang="0">
                    <a:pos x="194" y="166"/>
                  </a:cxn>
                  <a:cxn ang="0">
                    <a:pos x="194" y="144"/>
                  </a:cxn>
                </a:cxnLst>
                <a:rect l="0" t="0" r="r" b="b"/>
                <a:pathLst>
                  <a:path w="194" h="256">
                    <a:moveTo>
                      <a:pt x="194" y="144"/>
                    </a:moveTo>
                    <a:lnTo>
                      <a:pt x="194" y="144"/>
                    </a:lnTo>
                    <a:lnTo>
                      <a:pt x="192" y="128"/>
                    </a:lnTo>
                    <a:lnTo>
                      <a:pt x="188" y="112"/>
                    </a:lnTo>
                    <a:lnTo>
                      <a:pt x="180" y="96"/>
                    </a:lnTo>
                    <a:lnTo>
                      <a:pt x="174" y="82"/>
                    </a:lnTo>
                    <a:lnTo>
                      <a:pt x="164" y="70"/>
                    </a:lnTo>
                    <a:lnTo>
                      <a:pt x="156" y="58"/>
                    </a:lnTo>
                    <a:lnTo>
                      <a:pt x="136" y="38"/>
                    </a:lnTo>
                    <a:lnTo>
                      <a:pt x="116" y="22"/>
                    </a:lnTo>
                    <a:lnTo>
                      <a:pt x="100" y="10"/>
                    </a:lnTo>
                    <a:lnTo>
                      <a:pt x="84" y="0"/>
                    </a:lnTo>
                    <a:lnTo>
                      <a:pt x="84" y="0"/>
                    </a:lnTo>
                    <a:lnTo>
                      <a:pt x="84" y="8"/>
                    </a:lnTo>
                    <a:lnTo>
                      <a:pt x="82" y="30"/>
                    </a:lnTo>
                    <a:lnTo>
                      <a:pt x="78" y="42"/>
                    </a:lnTo>
                    <a:lnTo>
                      <a:pt x="72" y="58"/>
                    </a:lnTo>
                    <a:lnTo>
                      <a:pt x="64" y="72"/>
                    </a:lnTo>
                    <a:lnTo>
                      <a:pt x="52" y="86"/>
                    </a:lnTo>
                    <a:lnTo>
                      <a:pt x="52" y="86"/>
                    </a:lnTo>
                    <a:lnTo>
                      <a:pt x="30" y="110"/>
                    </a:lnTo>
                    <a:lnTo>
                      <a:pt x="20" y="122"/>
                    </a:lnTo>
                    <a:lnTo>
                      <a:pt x="12" y="136"/>
                    </a:lnTo>
                    <a:lnTo>
                      <a:pt x="6" y="150"/>
                    </a:lnTo>
                    <a:lnTo>
                      <a:pt x="2" y="164"/>
                    </a:lnTo>
                    <a:lnTo>
                      <a:pt x="0" y="178"/>
                    </a:lnTo>
                    <a:lnTo>
                      <a:pt x="2" y="192"/>
                    </a:lnTo>
                    <a:lnTo>
                      <a:pt x="2" y="192"/>
                    </a:lnTo>
                    <a:lnTo>
                      <a:pt x="8" y="204"/>
                    </a:lnTo>
                    <a:lnTo>
                      <a:pt x="12" y="214"/>
                    </a:lnTo>
                    <a:lnTo>
                      <a:pt x="20" y="224"/>
                    </a:lnTo>
                    <a:lnTo>
                      <a:pt x="28" y="234"/>
                    </a:lnTo>
                    <a:lnTo>
                      <a:pt x="36" y="242"/>
                    </a:lnTo>
                    <a:lnTo>
                      <a:pt x="46" y="248"/>
                    </a:lnTo>
                    <a:lnTo>
                      <a:pt x="58" y="254"/>
                    </a:lnTo>
                    <a:lnTo>
                      <a:pt x="70" y="256"/>
                    </a:lnTo>
                    <a:lnTo>
                      <a:pt x="70" y="256"/>
                    </a:lnTo>
                    <a:lnTo>
                      <a:pt x="64" y="240"/>
                    </a:lnTo>
                    <a:lnTo>
                      <a:pt x="64" y="222"/>
                    </a:lnTo>
                    <a:lnTo>
                      <a:pt x="64" y="214"/>
                    </a:lnTo>
                    <a:lnTo>
                      <a:pt x="66" y="204"/>
                    </a:lnTo>
                    <a:lnTo>
                      <a:pt x="72" y="196"/>
                    </a:lnTo>
                    <a:lnTo>
                      <a:pt x="78" y="186"/>
                    </a:lnTo>
                    <a:lnTo>
                      <a:pt x="78" y="186"/>
                    </a:lnTo>
                    <a:lnTo>
                      <a:pt x="94" y="164"/>
                    </a:lnTo>
                    <a:lnTo>
                      <a:pt x="104" y="146"/>
                    </a:lnTo>
                    <a:lnTo>
                      <a:pt x="112" y="128"/>
                    </a:lnTo>
                    <a:lnTo>
                      <a:pt x="112" y="128"/>
                    </a:lnTo>
                    <a:lnTo>
                      <a:pt x="114" y="130"/>
                    </a:lnTo>
                    <a:lnTo>
                      <a:pt x="120" y="140"/>
                    </a:lnTo>
                    <a:lnTo>
                      <a:pt x="126" y="152"/>
                    </a:lnTo>
                    <a:lnTo>
                      <a:pt x="132" y="168"/>
                    </a:lnTo>
                    <a:lnTo>
                      <a:pt x="138" y="186"/>
                    </a:lnTo>
                    <a:lnTo>
                      <a:pt x="140" y="206"/>
                    </a:lnTo>
                    <a:lnTo>
                      <a:pt x="138" y="218"/>
                    </a:lnTo>
                    <a:lnTo>
                      <a:pt x="138" y="228"/>
                    </a:lnTo>
                    <a:lnTo>
                      <a:pt x="134" y="238"/>
                    </a:lnTo>
                    <a:lnTo>
                      <a:pt x="130" y="248"/>
                    </a:lnTo>
                    <a:lnTo>
                      <a:pt x="130" y="248"/>
                    </a:lnTo>
                    <a:lnTo>
                      <a:pt x="142" y="242"/>
                    </a:lnTo>
                    <a:lnTo>
                      <a:pt x="154" y="234"/>
                    </a:lnTo>
                    <a:lnTo>
                      <a:pt x="166" y="224"/>
                    </a:lnTo>
                    <a:lnTo>
                      <a:pt x="176" y="212"/>
                    </a:lnTo>
                    <a:lnTo>
                      <a:pt x="186" y="200"/>
                    </a:lnTo>
                    <a:lnTo>
                      <a:pt x="192" y="184"/>
                    </a:lnTo>
                    <a:lnTo>
                      <a:pt x="194" y="166"/>
                    </a:lnTo>
                    <a:lnTo>
                      <a:pt x="194" y="144"/>
                    </a:lnTo>
                    <a:lnTo>
                      <a:pt x="194" y="144"/>
                    </a:lnTo>
                    <a:close/>
                  </a:path>
                </a:pathLst>
              </a:custGeom>
              <a:grp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658" name="椭圆 325"/>
            <p:cNvSpPr/>
            <p:nvPr/>
          </p:nvSpPr>
          <p:spPr bwMode="auto">
            <a:xfrm>
              <a:off x="3575654" y="4079717"/>
              <a:ext cx="34289" cy="34289"/>
            </a:xfrm>
            <a:prstGeom prst="ellipse">
              <a:avLst/>
            </a:prstGeom>
            <a:solidFill>
              <a:sysClr val="windowText" lastClr="000000">
                <a:lumMod val="50000"/>
                <a:lumOff val="50000"/>
              </a:sysClr>
            </a:solidFill>
            <a:ln>
              <a:noFill/>
            </a:ln>
            <a:effectLst/>
          </p:spPr>
          <p:txBody>
            <a:bodyPr vert="horz" wrap="square" lIns="60955" tIns="30478" rIns="60955" bIns="30478" numCol="1" rtlCol="0" anchor="t" anchorCtr="0" compatLnSpc="1">
              <a:prstTxWarp prst="textNoShape">
                <a:avLst/>
              </a:prstTxWarp>
            </a:bodyPr>
            <a:lstStyle/>
            <a:p>
              <a:pPr defTabSz="1219149" fontAlgn="ctr">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59" name="Freeform 67"/>
            <p:cNvSpPr>
              <a:spLocks noEditPoints="1"/>
            </p:cNvSpPr>
            <p:nvPr/>
          </p:nvSpPr>
          <p:spPr bwMode="auto">
            <a:xfrm>
              <a:off x="3690584" y="4307515"/>
              <a:ext cx="52172" cy="45563"/>
            </a:xfrm>
            <a:custGeom>
              <a:avLst/>
              <a:gdLst/>
              <a:ahLst/>
              <a:cxnLst>
                <a:cxn ang="0">
                  <a:pos x="122" y="106"/>
                </a:cxn>
                <a:cxn ang="0">
                  <a:pos x="112" y="110"/>
                </a:cxn>
                <a:cxn ang="0">
                  <a:pos x="108" y="120"/>
                </a:cxn>
                <a:cxn ang="0">
                  <a:pos x="108" y="126"/>
                </a:cxn>
                <a:cxn ang="0">
                  <a:pos x="116" y="134"/>
                </a:cxn>
                <a:cxn ang="0">
                  <a:pos x="122" y="134"/>
                </a:cxn>
                <a:cxn ang="0">
                  <a:pos x="132" y="130"/>
                </a:cxn>
                <a:cxn ang="0">
                  <a:pos x="136" y="120"/>
                </a:cxn>
                <a:cxn ang="0">
                  <a:pos x="136" y="114"/>
                </a:cxn>
                <a:cxn ang="0">
                  <a:pos x="128" y="106"/>
                </a:cxn>
                <a:cxn ang="0">
                  <a:pos x="122" y="106"/>
                </a:cxn>
                <a:cxn ang="0">
                  <a:pos x="68" y="106"/>
                </a:cxn>
                <a:cxn ang="0">
                  <a:pos x="58" y="110"/>
                </a:cxn>
                <a:cxn ang="0">
                  <a:pos x="54" y="120"/>
                </a:cxn>
                <a:cxn ang="0">
                  <a:pos x="54" y="126"/>
                </a:cxn>
                <a:cxn ang="0">
                  <a:pos x="62" y="134"/>
                </a:cxn>
                <a:cxn ang="0">
                  <a:pos x="68" y="134"/>
                </a:cxn>
                <a:cxn ang="0">
                  <a:pos x="78" y="130"/>
                </a:cxn>
                <a:cxn ang="0">
                  <a:pos x="82" y="120"/>
                </a:cxn>
                <a:cxn ang="0">
                  <a:pos x="82" y="114"/>
                </a:cxn>
                <a:cxn ang="0">
                  <a:pos x="74" y="106"/>
                </a:cxn>
                <a:cxn ang="0">
                  <a:pos x="68" y="106"/>
                </a:cxn>
                <a:cxn ang="0">
                  <a:pos x="14" y="106"/>
                </a:cxn>
                <a:cxn ang="0">
                  <a:pos x="4" y="110"/>
                </a:cxn>
                <a:cxn ang="0">
                  <a:pos x="0" y="120"/>
                </a:cxn>
                <a:cxn ang="0">
                  <a:pos x="2" y="126"/>
                </a:cxn>
                <a:cxn ang="0">
                  <a:pos x="10" y="134"/>
                </a:cxn>
                <a:cxn ang="0">
                  <a:pos x="14" y="134"/>
                </a:cxn>
                <a:cxn ang="0">
                  <a:pos x="26" y="130"/>
                </a:cxn>
                <a:cxn ang="0">
                  <a:pos x="30" y="120"/>
                </a:cxn>
                <a:cxn ang="0">
                  <a:pos x="28" y="114"/>
                </a:cxn>
                <a:cxn ang="0">
                  <a:pos x="20" y="106"/>
                </a:cxn>
                <a:cxn ang="0">
                  <a:pos x="14" y="106"/>
                </a:cxn>
                <a:cxn ang="0">
                  <a:pos x="14" y="30"/>
                </a:cxn>
                <a:cxn ang="0">
                  <a:pos x="26" y="26"/>
                </a:cxn>
                <a:cxn ang="0">
                  <a:pos x="30" y="14"/>
                </a:cxn>
                <a:cxn ang="0">
                  <a:pos x="28" y="10"/>
                </a:cxn>
                <a:cxn ang="0">
                  <a:pos x="20" y="2"/>
                </a:cxn>
                <a:cxn ang="0">
                  <a:pos x="14" y="0"/>
                </a:cxn>
                <a:cxn ang="0">
                  <a:pos x="4" y="4"/>
                </a:cxn>
                <a:cxn ang="0">
                  <a:pos x="0" y="14"/>
                </a:cxn>
                <a:cxn ang="0">
                  <a:pos x="2" y="20"/>
                </a:cxn>
                <a:cxn ang="0">
                  <a:pos x="10" y="28"/>
                </a:cxn>
                <a:cxn ang="0">
                  <a:pos x="14" y="30"/>
                </a:cxn>
                <a:cxn ang="0">
                  <a:pos x="14" y="82"/>
                </a:cxn>
                <a:cxn ang="0">
                  <a:pos x="26" y="78"/>
                </a:cxn>
                <a:cxn ang="0">
                  <a:pos x="30" y="68"/>
                </a:cxn>
                <a:cxn ang="0">
                  <a:pos x="28" y="62"/>
                </a:cxn>
                <a:cxn ang="0">
                  <a:pos x="20" y="54"/>
                </a:cxn>
                <a:cxn ang="0">
                  <a:pos x="14" y="54"/>
                </a:cxn>
                <a:cxn ang="0">
                  <a:pos x="4" y="58"/>
                </a:cxn>
                <a:cxn ang="0">
                  <a:pos x="0" y="68"/>
                </a:cxn>
                <a:cxn ang="0">
                  <a:pos x="2" y="74"/>
                </a:cxn>
                <a:cxn ang="0">
                  <a:pos x="10" y="82"/>
                </a:cxn>
                <a:cxn ang="0">
                  <a:pos x="14" y="82"/>
                </a:cxn>
              </a:cxnLst>
              <a:rect l="0" t="0" r="r" b="b"/>
              <a:pathLst>
                <a:path w="136" h="134">
                  <a:moveTo>
                    <a:pt x="122" y="106"/>
                  </a:moveTo>
                  <a:lnTo>
                    <a:pt x="122" y="106"/>
                  </a:lnTo>
                  <a:lnTo>
                    <a:pt x="116" y="106"/>
                  </a:lnTo>
                  <a:lnTo>
                    <a:pt x="112" y="110"/>
                  </a:lnTo>
                  <a:lnTo>
                    <a:pt x="108" y="114"/>
                  </a:lnTo>
                  <a:lnTo>
                    <a:pt x="108" y="120"/>
                  </a:lnTo>
                  <a:lnTo>
                    <a:pt x="108" y="120"/>
                  </a:lnTo>
                  <a:lnTo>
                    <a:pt x="108" y="126"/>
                  </a:lnTo>
                  <a:lnTo>
                    <a:pt x="112" y="130"/>
                  </a:lnTo>
                  <a:lnTo>
                    <a:pt x="116" y="134"/>
                  </a:lnTo>
                  <a:lnTo>
                    <a:pt x="122" y="134"/>
                  </a:lnTo>
                  <a:lnTo>
                    <a:pt x="122" y="134"/>
                  </a:lnTo>
                  <a:lnTo>
                    <a:pt x="128" y="134"/>
                  </a:lnTo>
                  <a:lnTo>
                    <a:pt x="132" y="130"/>
                  </a:lnTo>
                  <a:lnTo>
                    <a:pt x="136" y="126"/>
                  </a:lnTo>
                  <a:lnTo>
                    <a:pt x="136" y="120"/>
                  </a:lnTo>
                  <a:lnTo>
                    <a:pt x="136" y="120"/>
                  </a:lnTo>
                  <a:lnTo>
                    <a:pt x="136" y="114"/>
                  </a:lnTo>
                  <a:lnTo>
                    <a:pt x="132" y="110"/>
                  </a:lnTo>
                  <a:lnTo>
                    <a:pt x="128" y="106"/>
                  </a:lnTo>
                  <a:lnTo>
                    <a:pt x="122" y="106"/>
                  </a:lnTo>
                  <a:lnTo>
                    <a:pt x="122" y="106"/>
                  </a:lnTo>
                  <a:close/>
                  <a:moveTo>
                    <a:pt x="68" y="106"/>
                  </a:moveTo>
                  <a:lnTo>
                    <a:pt x="68" y="106"/>
                  </a:lnTo>
                  <a:lnTo>
                    <a:pt x="62" y="106"/>
                  </a:lnTo>
                  <a:lnTo>
                    <a:pt x="58" y="110"/>
                  </a:lnTo>
                  <a:lnTo>
                    <a:pt x="54" y="114"/>
                  </a:lnTo>
                  <a:lnTo>
                    <a:pt x="54" y="120"/>
                  </a:lnTo>
                  <a:lnTo>
                    <a:pt x="54" y="120"/>
                  </a:lnTo>
                  <a:lnTo>
                    <a:pt x="54" y="126"/>
                  </a:lnTo>
                  <a:lnTo>
                    <a:pt x="58" y="130"/>
                  </a:lnTo>
                  <a:lnTo>
                    <a:pt x="62" y="134"/>
                  </a:lnTo>
                  <a:lnTo>
                    <a:pt x="68" y="134"/>
                  </a:lnTo>
                  <a:lnTo>
                    <a:pt x="68" y="134"/>
                  </a:lnTo>
                  <a:lnTo>
                    <a:pt x="74" y="134"/>
                  </a:lnTo>
                  <a:lnTo>
                    <a:pt x="78" y="130"/>
                  </a:lnTo>
                  <a:lnTo>
                    <a:pt x="82" y="126"/>
                  </a:lnTo>
                  <a:lnTo>
                    <a:pt x="82" y="120"/>
                  </a:lnTo>
                  <a:lnTo>
                    <a:pt x="82" y="120"/>
                  </a:lnTo>
                  <a:lnTo>
                    <a:pt x="82" y="114"/>
                  </a:lnTo>
                  <a:lnTo>
                    <a:pt x="78" y="110"/>
                  </a:lnTo>
                  <a:lnTo>
                    <a:pt x="74" y="106"/>
                  </a:lnTo>
                  <a:lnTo>
                    <a:pt x="68" y="106"/>
                  </a:lnTo>
                  <a:lnTo>
                    <a:pt x="68" y="106"/>
                  </a:lnTo>
                  <a:close/>
                  <a:moveTo>
                    <a:pt x="14" y="106"/>
                  </a:moveTo>
                  <a:lnTo>
                    <a:pt x="14" y="106"/>
                  </a:lnTo>
                  <a:lnTo>
                    <a:pt x="10" y="106"/>
                  </a:lnTo>
                  <a:lnTo>
                    <a:pt x="4" y="110"/>
                  </a:lnTo>
                  <a:lnTo>
                    <a:pt x="2" y="114"/>
                  </a:lnTo>
                  <a:lnTo>
                    <a:pt x="0" y="120"/>
                  </a:lnTo>
                  <a:lnTo>
                    <a:pt x="0" y="120"/>
                  </a:lnTo>
                  <a:lnTo>
                    <a:pt x="2" y="126"/>
                  </a:lnTo>
                  <a:lnTo>
                    <a:pt x="4" y="130"/>
                  </a:lnTo>
                  <a:lnTo>
                    <a:pt x="10" y="134"/>
                  </a:lnTo>
                  <a:lnTo>
                    <a:pt x="14" y="134"/>
                  </a:lnTo>
                  <a:lnTo>
                    <a:pt x="14" y="134"/>
                  </a:lnTo>
                  <a:lnTo>
                    <a:pt x="20" y="134"/>
                  </a:lnTo>
                  <a:lnTo>
                    <a:pt x="26" y="130"/>
                  </a:lnTo>
                  <a:lnTo>
                    <a:pt x="28" y="126"/>
                  </a:lnTo>
                  <a:lnTo>
                    <a:pt x="30" y="120"/>
                  </a:lnTo>
                  <a:lnTo>
                    <a:pt x="30" y="120"/>
                  </a:lnTo>
                  <a:lnTo>
                    <a:pt x="28" y="114"/>
                  </a:lnTo>
                  <a:lnTo>
                    <a:pt x="26" y="110"/>
                  </a:lnTo>
                  <a:lnTo>
                    <a:pt x="20" y="106"/>
                  </a:lnTo>
                  <a:lnTo>
                    <a:pt x="14" y="106"/>
                  </a:lnTo>
                  <a:lnTo>
                    <a:pt x="14" y="106"/>
                  </a:lnTo>
                  <a:close/>
                  <a:moveTo>
                    <a:pt x="14" y="30"/>
                  </a:moveTo>
                  <a:lnTo>
                    <a:pt x="14" y="30"/>
                  </a:lnTo>
                  <a:lnTo>
                    <a:pt x="20" y="28"/>
                  </a:lnTo>
                  <a:lnTo>
                    <a:pt x="26" y="26"/>
                  </a:lnTo>
                  <a:lnTo>
                    <a:pt x="28" y="20"/>
                  </a:lnTo>
                  <a:lnTo>
                    <a:pt x="30" y="14"/>
                  </a:lnTo>
                  <a:lnTo>
                    <a:pt x="30" y="14"/>
                  </a:lnTo>
                  <a:lnTo>
                    <a:pt x="28" y="10"/>
                  </a:lnTo>
                  <a:lnTo>
                    <a:pt x="26" y="4"/>
                  </a:lnTo>
                  <a:lnTo>
                    <a:pt x="20" y="2"/>
                  </a:lnTo>
                  <a:lnTo>
                    <a:pt x="14" y="0"/>
                  </a:lnTo>
                  <a:lnTo>
                    <a:pt x="14" y="0"/>
                  </a:lnTo>
                  <a:lnTo>
                    <a:pt x="10" y="2"/>
                  </a:lnTo>
                  <a:lnTo>
                    <a:pt x="4" y="4"/>
                  </a:lnTo>
                  <a:lnTo>
                    <a:pt x="2" y="10"/>
                  </a:lnTo>
                  <a:lnTo>
                    <a:pt x="0" y="14"/>
                  </a:lnTo>
                  <a:lnTo>
                    <a:pt x="0" y="14"/>
                  </a:lnTo>
                  <a:lnTo>
                    <a:pt x="2" y="20"/>
                  </a:lnTo>
                  <a:lnTo>
                    <a:pt x="4" y="26"/>
                  </a:lnTo>
                  <a:lnTo>
                    <a:pt x="10" y="28"/>
                  </a:lnTo>
                  <a:lnTo>
                    <a:pt x="14" y="30"/>
                  </a:lnTo>
                  <a:lnTo>
                    <a:pt x="14" y="30"/>
                  </a:lnTo>
                  <a:close/>
                  <a:moveTo>
                    <a:pt x="14" y="82"/>
                  </a:moveTo>
                  <a:lnTo>
                    <a:pt x="14" y="82"/>
                  </a:lnTo>
                  <a:lnTo>
                    <a:pt x="20" y="82"/>
                  </a:lnTo>
                  <a:lnTo>
                    <a:pt x="26" y="78"/>
                  </a:lnTo>
                  <a:lnTo>
                    <a:pt x="28" y="74"/>
                  </a:lnTo>
                  <a:lnTo>
                    <a:pt x="30" y="68"/>
                  </a:lnTo>
                  <a:lnTo>
                    <a:pt x="30" y="68"/>
                  </a:lnTo>
                  <a:lnTo>
                    <a:pt x="28" y="62"/>
                  </a:lnTo>
                  <a:lnTo>
                    <a:pt x="26" y="58"/>
                  </a:lnTo>
                  <a:lnTo>
                    <a:pt x="20" y="54"/>
                  </a:lnTo>
                  <a:lnTo>
                    <a:pt x="14" y="54"/>
                  </a:lnTo>
                  <a:lnTo>
                    <a:pt x="14" y="54"/>
                  </a:lnTo>
                  <a:lnTo>
                    <a:pt x="10" y="54"/>
                  </a:lnTo>
                  <a:lnTo>
                    <a:pt x="4" y="58"/>
                  </a:lnTo>
                  <a:lnTo>
                    <a:pt x="2" y="62"/>
                  </a:lnTo>
                  <a:lnTo>
                    <a:pt x="0" y="68"/>
                  </a:lnTo>
                  <a:lnTo>
                    <a:pt x="0" y="68"/>
                  </a:lnTo>
                  <a:lnTo>
                    <a:pt x="2" y="74"/>
                  </a:lnTo>
                  <a:lnTo>
                    <a:pt x="4" y="78"/>
                  </a:lnTo>
                  <a:lnTo>
                    <a:pt x="10" y="82"/>
                  </a:lnTo>
                  <a:lnTo>
                    <a:pt x="14" y="82"/>
                  </a:lnTo>
                  <a:lnTo>
                    <a:pt x="14" y="82"/>
                  </a:lnTo>
                  <a:close/>
                </a:path>
              </a:pathLst>
            </a:custGeom>
            <a:solidFill>
              <a:sysClr val="windowText" lastClr="000000">
                <a:lumMod val="50000"/>
                <a:lumOff val="50000"/>
              </a:sysClr>
            </a:solid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60" name="Freeform 13"/>
            <p:cNvSpPr>
              <a:spLocks noEditPoints="1"/>
            </p:cNvSpPr>
            <p:nvPr/>
          </p:nvSpPr>
          <p:spPr bwMode="auto">
            <a:xfrm>
              <a:off x="3677133" y="4238259"/>
              <a:ext cx="362166" cy="68464"/>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solidFill>
              <a:sysClr val="windowText" lastClr="000000">
                <a:lumMod val="50000"/>
                <a:lumOff val="50000"/>
              </a:sysClr>
            </a:solid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61" name="Freeform 67"/>
            <p:cNvSpPr>
              <a:spLocks noEditPoints="1"/>
            </p:cNvSpPr>
            <p:nvPr/>
          </p:nvSpPr>
          <p:spPr bwMode="auto">
            <a:xfrm>
              <a:off x="3777919" y="4312119"/>
              <a:ext cx="52172" cy="45563"/>
            </a:xfrm>
            <a:custGeom>
              <a:avLst/>
              <a:gdLst/>
              <a:ahLst/>
              <a:cxnLst>
                <a:cxn ang="0">
                  <a:pos x="122" y="106"/>
                </a:cxn>
                <a:cxn ang="0">
                  <a:pos x="112" y="110"/>
                </a:cxn>
                <a:cxn ang="0">
                  <a:pos x="108" y="120"/>
                </a:cxn>
                <a:cxn ang="0">
                  <a:pos x="108" y="126"/>
                </a:cxn>
                <a:cxn ang="0">
                  <a:pos x="116" y="134"/>
                </a:cxn>
                <a:cxn ang="0">
                  <a:pos x="122" y="134"/>
                </a:cxn>
                <a:cxn ang="0">
                  <a:pos x="132" y="130"/>
                </a:cxn>
                <a:cxn ang="0">
                  <a:pos x="136" y="120"/>
                </a:cxn>
                <a:cxn ang="0">
                  <a:pos x="136" y="114"/>
                </a:cxn>
                <a:cxn ang="0">
                  <a:pos x="128" y="106"/>
                </a:cxn>
                <a:cxn ang="0">
                  <a:pos x="122" y="106"/>
                </a:cxn>
                <a:cxn ang="0">
                  <a:pos x="68" y="106"/>
                </a:cxn>
                <a:cxn ang="0">
                  <a:pos x="58" y="110"/>
                </a:cxn>
                <a:cxn ang="0">
                  <a:pos x="54" y="120"/>
                </a:cxn>
                <a:cxn ang="0">
                  <a:pos x="54" y="126"/>
                </a:cxn>
                <a:cxn ang="0">
                  <a:pos x="62" y="134"/>
                </a:cxn>
                <a:cxn ang="0">
                  <a:pos x="68" y="134"/>
                </a:cxn>
                <a:cxn ang="0">
                  <a:pos x="78" y="130"/>
                </a:cxn>
                <a:cxn ang="0">
                  <a:pos x="82" y="120"/>
                </a:cxn>
                <a:cxn ang="0">
                  <a:pos x="82" y="114"/>
                </a:cxn>
                <a:cxn ang="0">
                  <a:pos x="74" y="106"/>
                </a:cxn>
                <a:cxn ang="0">
                  <a:pos x="68" y="106"/>
                </a:cxn>
                <a:cxn ang="0">
                  <a:pos x="14" y="106"/>
                </a:cxn>
                <a:cxn ang="0">
                  <a:pos x="4" y="110"/>
                </a:cxn>
                <a:cxn ang="0">
                  <a:pos x="0" y="120"/>
                </a:cxn>
                <a:cxn ang="0">
                  <a:pos x="2" y="126"/>
                </a:cxn>
                <a:cxn ang="0">
                  <a:pos x="10" y="134"/>
                </a:cxn>
                <a:cxn ang="0">
                  <a:pos x="14" y="134"/>
                </a:cxn>
                <a:cxn ang="0">
                  <a:pos x="26" y="130"/>
                </a:cxn>
                <a:cxn ang="0">
                  <a:pos x="30" y="120"/>
                </a:cxn>
                <a:cxn ang="0">
                  <a:pos x="28" y="114"/>
                </a:cxn>
                <a:cxn ang="0">
                  <a:pos x="20" y="106"/>
                </a:cxn>
                <a:cxn ang="0">
                  <a:pos x="14" y="106"/>
                </a:cxn>
                <a:cxn ang="0">
                  <a:pos x="14" y="30"/>
                </a:cxn>
                <a:cxn ang="0">
                  <a:pos x="26" y="26"/>
                </a:cxn>
                <a:cxn ang="0">
                  <a:pos x="30" y="14"/>
                </a:cxn>
                <a:cxn ang="0">
                  <a:pos x="28" y="10"/>
                </a:cxn>
                <a:cxn ang="0">
                  <a:pos x="20" y="2"/>
                </a:cxn>
                <a:cxn ang="0">
                  <a:pos x="14" y="0"/>
                </a:cxn>
                <a:cxn ang="0">
                  <a:pos x="4" y="4"/>
                </a:cxn>
                <a:cxn ang="0">
                  <a:pos x="0" y="14"/>
                </a:cxn>
                <a:cxn ang="0">
                  <a:pos x="2" y="20"/>
                </a:cxn>
                <a:cxn ang="0">
                  <a:pos x="10" y="28"/>
                </a:cxn>
                <a:cxn ang="0">
                  <a:pos x="14" y="30"/>
                </a:cxn>
                <a:cxn ang="0">
                  <a:pos x="14" y="82"/>
                </a:cxn>
                <a:cxn ang="0">
                  <a:pos x="26" y="78"/>
                </a:cxn>
                <a:cxn ang="0">
                  <a:pos x="30" y="68"/>
                </a:cxn>
                <a:cxn ang="0">
                  <a:pos x="28" y="62"/>
                </a:cxn>
                <a:cxn ang="0">
                  <a:pos x="20" y="54"/>
                </a:cxn>
                <a:cxn ang="0">
                  <a:pos x="14" y="54"/>
                </a:cxn>
                <a:cxn ang="0">
                  <a:pos x="4" y="58"/>
                </a:cxn>
                <a:cxn ang="0">
                  <a:pos x="0" y="68"/>
                </a:cxn>
                <a:cxn ang="0">
                  <a:pos x="2" y="74"/>
                </a:cxn>
                <a:cxn ang="0">
                  <a:pos x="10" y="82"/>
                </a:cxn>
                <a:cxn ang="0">
                  <a:pos x="14" y="82"/>
                </a:cxn>
              </a:cxnLst>
              <a:rect l="0" t="0" r="r" b="b"/>
              <a:pathLst>
                <a:path w="136" h="134">
                  <a:moveTo>
                    <a:pt x="122" y="106"/>
                  </a:moveTo>
                  <a:lnTo>
                    <a:pt x="122" y="106"/>
                  </a:lnTo>
                  <a:lnTo>
                    <a:pt x="116" y="106"/>
                  </a:lnTo>
                  <a:lnTo>
                    <a:pt x="112" y="110"/>
                  </a:lnTo>
                  <a:lnTo>
                    <a:pt x="108" y="114"/>
                  </a:lnTo>
                  <a:lnTo>
                    <a:pt x="108" y="120"/>
                  </a:lnTo>
                  <a:lnTo>
                    <a:pt x="108" y="120"/>
                  </a:lnTo>
                  <a:lnTo>
                    <a:pt x="108" y="126"/>
                  </a:lnTo>
                  <a:lnTo>
                    <a:pt x="112" y="130"/>
                  </a:lnTo>
                  <a:lnTo>
                    <a:pt x="116" y="134"/>
                  </a:lnTo>
                  <a:lnTo>
                    <a:pt x="122" y="134"/>
                  </a:lnTo>
                  <a:lnTo>
                    <a:pt x="122" y="134"/>
                  </a:lnTo>
                  <a:lnTo>
                    <a:pt x="128" y="134"/>
                  </a:lnTo>
                  <a:lnTo>
                    <a:pt x="132" y="130"/>
                  </a:lnTo>
                  <a:lnTo>
                    <a:pt x="136" y="126"/>
                  </a:lnTo>
                  <a:lnTo>
                    <a:pt x="136" y="120"/>
                  </a:lnTo>
                  <a:lnTo>
                    <a:pt x="136" y="120"/>
                  </a:lnTo>
                  <a:lnTo>
                    <a:pt x="136" y="114"/>
                  </a:lnTo>
                  <a:lnTo>
                    <a:pt x="132" y="110"/>
                  </a:lnTo>
                  <a:lnTo>
                    <a:pt x="128" y="106"/>
                  </a:lnTo>
                  <a:lnTo>
                    <a:pt x="122" y="106"/>
                  </a:lnTo>
                  <a:lnTo>
                    <a:pt x="122" y="106"/>
                  </a:lnTo>
                  <a:close/>
                  <a:moveTo>
                    <a:pt x="68" y="106"/>
                  </a:moveTo>
                  <a:lnTo>
                    <a:pt x="68" y="106"/>
                  </a:lnTo>
                  <a:lnTo>
                    <a:pt x="62" y="106"/>
                  </a:lnTo>
                  <a:lnTo>
                    <a:pt x="58" y="110"/>
                  </a:lnTo>
                  <a:lnTo>
                    <a:pt x="54" y="114"/>
                  </a:lnTo>
                  <a:lnTo>
                    <a:pt x="54" y="120"/>
                  </a:lnTo>
                  <a:lnTo>
                    <a:pt x="54" y="120"/>
                  </a:lnTo>
                  <a:lnTo>
                    <a:pt x="54" y="126"/>
                  </a:lnTo>
                  <a:lnTo>
                    <a:pt x="58" y="130"/>
                  </a:lnTo>
                  <a:lnTo>
                    <a:pt x="62" y="134"/>
                  </a:lnTo>
                  <a:lnTo>
                    <a:pt x="68" y="134"/>
                  </a:lnTo>
                  <a:lnTo>
                    <a:pt x="68" y="134"/>
                  </a:lnTo>
                  <a:lnTo>
                    <a:pt x="74" y="134"/>
                  </a:lnTo>
                  <a:lnTo>
                    <a:pt x="78" y="130"/>
                  </a:lnTo>
                  <a:lnTo>
                    <a:pt x="82" y="126"/>
                  </a:lnTo>
                  <a:lnTo>
                    <a:pt x="82" y="120"/>
                  </a:lnTo>
                  <a:lnTo>
                    <a:pt x="82" y="120"/>
                  </a:lnTo>
                  <a:lnTo>
                    <a:pt x="82" y="114"/>
                  </a:lnTo>
                  <a:lnTo>
                    <a:pt x="78" y="110"/>
                  </a:lnTo>
                  <a:lnTo>
                    <a:pt x="74" y="106"/>
                  </a:lnTo>
                  <a:lnTo>
                    <a:pt x="68" y="106"/>
                  </a:lnTo>
                  <a:lnTo>
                    <a:pt x="68" y="106"/>
                  </a:lnTo>
                  <a:close/>
                  <a:moveTo>
                    <a:pt x="14" y="106"/>
                  </a:moveTo>
                  <a:lnTo>
                    <a:pt x="14" y="106"/>
                  </a:lnTo>
                  <a:lnTo>
                    <a:pt x="10" y="106"/>
                  </a:lnTo>
                  <a:lnTo>
                    <a:pt x="4" y="110"/>
                  </a:lnTo>
                  <a:lnTo>
                    <a:pt x="2" y="114"/>
                  </a:lnTo>
                  <a:lnTo>
                    <a:pt x="0" y="120"/>
                  </a:lnTo>
                  <a:lnTo>
                    <a:pt x="0" y="120"/>
                  </a:lnTo>
                  <a:lnTo>
                    <a:pt x="2" y="126"/>
                  </a:lnTo>
                  <a:lnTo>
                    <a:pt x="4" y="130"/>
                  </a:lnTo>
                  <a:lnTo>
                    <a:pt x="10" y="134"/>
                  </a:lnTo>
                  <a:lnTo>
                    <a:pt x="14" y="134"/>
                  </a:lnTo>
                  <a:lnTo>
                    <a:pt x="14" y="134"/>
                  </a:lnTo>
                  <a:lnTo>
                    <a:pt x="20" y="134"/>
                  </a:lnTo>
                  <a:lnTo>
                    <a:pt x="26" y="130"/>
                  </a:lnTo>
                  <a:lnTo>
                    <a:pt x="28" y="126"/>
                  </a:lnTo>
                  <a:lnTo>
                    <a:pt x="30" y="120"/>
                  </a:lnTo>
                  <a:lnTo>
                    <a:pt x="30" y="120"/>
                  </a:lnTo>
                  <a:lnTo>
                    <a:pt x="28" y="114"/>
                  </a:lnTo>
                  <a:lnTo>
                    <a:pt x="26" y="110"/>
                  </a:lnTo>
                  <a:lnTo>
                    <a:pt x="20" y="106"/>
                  </a:lnTo>
                  <a:lnTo>
                    <a:pt x="14" y="106"/>
                  </a:lnTo>
                  <a:lnTo>
                    <a:pt x="14" y="106"/>
                  </a:lnTo>
                  <a:close/>
                  <a:moveTo>
                    <a:pt x="14" y="30"/>
                  </a:moveTo>
                  <a:lnTo>
                    <a:pt x="14" y="30"/>
                  </a:lnTo>
                  <a:lnTo>
                    <a:pt x="20" y="28"/>
                  </a:lnTo>
                  <a:lnTo>
                    <a:pt x="26" y="26"/>
                  </a:lnTo>
                  <a:lnTo>
                    <a:pt x="28" y="20"/>
                  </a:lnTo>
                  <a:lnTo>
                    <a:pt x="30" y="14"/>
                  </a:lnTo>
                  <a:lnTo>
                    <a:pt x="30" y="14"/>
                  </a:lnTo>
                  <a:lnTo>
                    <a:pt x="28" y="10"/>
                  </a:lnTo>
                  <a:lnTo>
                    <a:pt x="26" y="4"/>
                  </a:lnTo>
                  <a:lnTo>
                    <a:pt x="20" y="2"/>
                  </a:lnTo>
                  <a:lnTo>
                    <a:pt x="14" y="0"/>
                  </a:lnTo>
                  <a:lnTo>
                    <a:pt x="14" y="0"/>
                  </a:lnTo>
                  <a:lnTo>
                    <a:pt x="10" y="2"/>
                  </a:lnTo>
                  <a:lnTo>
                    <a:pt x="4" y="4"/>
                  </a:lnTo>
                  <a:lnTo>
                    <a:pt x="2" y="10"/>
                  </a:lnTo>
                  <a:lnTo>
                    <a:pt x="0" y="14"/>
                  </a:lnTo>
                  <a:lnTo>
                    <a:pt x="0" y="14"/>
                  </a:lnTo>
                  <a:lnTo>
                    <a:pt x="2" y="20"/>
                  </a:lnTo>
                  <a:lnTo>
                    <a:pt x="4" y="26"/>
                  </a:lnTo>
                  <a:lnTo>
                    <a:pt x="10" y="28"/>
                  </a:lnTo>
                  <a:lnTo>
                    <a:pt x="14" y="30"/>
                  </a:lnTo>
                  <a:lnTo>
                    <a:pt x="14" y="30"/>
                  </a:lnTo>
                  <a:close/>
                  <a:moveTo>
                    <a:pt x="14" y="82"/>
                  </a:moveTo>
                  <a:lnTo>
                    <a:pt x="14" y="82"/>
                  </a:lnTo>
                  <a:lnTo>
                    <a:pt x="20" y="82"/>
                  </a:lnTo>
                  <a:lnTo>
                    <a:pt x="26" y="78"/>
                  </a:lnTo>
                  <a:lnTo>
                    <a:pt x="28" y="74"/>
                  </a:lnTo>
                  <a:lnTo>
                    <a:pt x="30" y="68"/>
                  </a:lnTo>
                  <a:lnTo>
                    <a:pt x="30" y="68"/>
                  </a:lnTo>
                  <a:lnTo>
                    <a:pt x="28" y="62"/>
                  </a:lnTo>
                  <a:lnTo>
                    <a:pt x="26" y="58"/>
                  </a:lnTo>
                  <a:lnTo>
                    <a:pt x="20" y="54"/>
                  </a:lnTo>
                  <a:lnTo>
                    <a:pt x="14" y="54"/>
                  </a:lnTo>
                  <a:lnTo>
                    <a:pt x="14" y="54"/>
                  </a:lnTo>
                  <a:lnTo>
                    <a:pt x="10" y="54"/>
                  </a:lnTo>
                  <a:lnTo>
                    <a:pt x="4" y="58"/>
                  </a:lnTo>
                  <a:lnTo>
                    <a:pt x="2" y="62"/>
                  </a:lnTo>
                  <a:lnTo>
                    <a:pt x="0" y="68"/>
                  </a:lnTo>
                  <a:lnTo>
                    <a:pt x="0" y="68"/>
                  </a:lnTo>
                  <a:lnTo>
                    <a:pt x="2" y="74"/>
                  </a:lnTo>
                  <a:lnTo>
                    <a:pt x="4" y="78"/>
                  </a:lnTo>
                  <a:lnTo>
                    <a:pt x="10" y="82"/>
                  </a:lnTo>
                  <a:lnTo>
                    <a:pt x="14" y="82"/>
                  </a:lnTo>
                  <a:lnTo>
                    <a:pt x="14" y="82"/>
                  </a:lnTo>
                  <a:close/>
                </a:path>
              </a:pathLst>
            </a:custGeom>
            <a:solidFill>
              <a:sysClr val="windowText" lastClr="000000">
                <a:lumMod val="50000"/>
                <a:lumOff val="50000"/>
              </a:sysClr>
            </a:solid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62" name="Freeform 67"/>
            <p:cNvSpPr>
              <a:spLocks noEditPoints="1"/>
            </p:cNvSpPr>
            <p:nvPr/>
          </p:nvSpPr>
          <p:spPr bwMode="auto">
            <a:xfrm>
              <a:off x="3889015" y="4310719"/>
              <a:ext cx="52172" cy="45563"/>
            </a:xfrm>
            <a:custGeom>
              <a:avLst/>
              <a:gdLst/>
              <a:ahLst/>
              <a:cxnLst>
                <a:cxn ang="0">
                  <a:pos x="122" y="106"/>
                </a:cxn>
                <a:cxn ang="0">
                  <a:pos x="112" y="110"/>
                </a:cxn>
                <a:cxn ang="0">
                  <a:pos x="108" y="120"/>
                </a:cxn>
                <a:cxn ang="0">
                  <a:pos x="108" y="126"/>
                </a:cxn>
                <a:cxn ang="0">
                  <a:pos x="116" y="134"/>
                </a:cxn>
                <a:cxn ang="0">
                  <a:pos x="122" y="134"/>
                </a:cxn>
                <a:cxn ang="0">
                  <a:pos x="132" y="130"/>
                </a:cxn>
                <a:cxn ang="0">
                  <a:pos x="136" y="120"/>
                </a:cxn>
                <a:cxn ang="0">
                  <a:pos x="136" y="114"/>
                </a:cxn>
                <a:cxn ang="0">
                  <a:pos x="128" y="106"/>
                </a:cxn>
                <a:cxn ang="0">
                  <a:pos x="122" y="106"/>
                </a:cxn>
                <a:cxn ang="0">
                  <a:pos x="68" y="106"/>
                </a:cxn>
                <a:cxn ang="0">
                  <a:pos x="58" y="110"/>
                </a:cxn>
                <a:cxn ang="0">
                  <a:pos x="54" y="120"/>
                </a:cxn>
                <a:cxn ang="0">
                  <a:pos x="54" y="126"/>
                </a:cxn>
                <a:cxn ang="0">
                  <a:pos x="62" y="134"/>
                </a:cxn>
                <a:cxn ang="0">
                  <a:pos x="68" y="134"/>
                </a:cxn>
                <a:cxn ang="0">
                  <a:pos x="78" y="130"/>
                </a:cxn>
                <a:cxn ang="0">
                  <a:pos x="82" y="120"/>
                </a:cxn>
                <a:cxn ang="0">
                  <a:pos x="82" y="114"/>
                </a:cxn>
                <a:cxn ang="0">
                  <a:pos x="74" y="106"/>
                </a:cxn>
                <a:cxn ang="0">
                  <a:pos x="68" y="106"/>
                </a:cxn>
                <a:cxn ang="0">
                  <a:pos x="14" y="106"/>
                </a:cxn>
                <a:cxn ang="0">
                  <a:pos x="4" y="110"/>
                </a:cxn>
                <a:cxn ang="0">
                  <a:pos x="0" y="120"/>
                </a:cxn>
                <a:cxn ang="0">
                  <a:pos x="2" y="126"/>
                </a:cxn>
                <a:cxn ang="0">
                  <a:pos x="10" y="134"/>
                </a:cxn>
                <a:cxn ang="0">
                  <a:pos x="14" y="134"/>
                </a:cxn>
                <a:cxn ang="0">
                  <a:pos x="26" y="130"/>
                </a:cxn>
                <a:cxn ang="0">
                  <a:pos x="30" y="120"/>
                </a:cxn>
                <a:cxn ang="0">
                  <a:pos x="28" y="114"/>
                </a:cxn>
                <a:cxn ang="0">
                  <a:pos x="20" y="106"/>
                </a:cxn>
                <a:cxn ang="0">
                  <a:pos x="14" y="106"/>
                </a:cxn>
                <a:cxn ang="0">
                  <a:pos x="14" y="30"/>
                </a:cxn>
                <a:cxn ang="0">
                  <a:pos x="26" y="26"/>
                </a:cxn>
                <a:cxn ang="0">
                  <a:pos x="30" y="14"/>
                </a:cxn>
                <a:cxn ang="0">
                  <a:pos x="28" y="10"/>
                </a:cxn>
                <a:cxn ang="0">
                  <a:pos x="20" y="2"/>
                </a:cxn>
                <a:cxn ang="0">
                  <a:pos x="14" y="0"/>
                </a:cxn>
                <a:cxn ang="0">
                  <a:pos x="4" y="4"/>
                </a:cxn>
                <a:cxn ang="0">
                  <a:pos x="0" y="14"/>
                </a:cxn>
                <a:cxn ang="0">
                  <a:pos x="2" y="20"/>
                </a:cxn>
                <a:cxn ang="0">
                  <a:pos x="10" y="28"/>
                </a:cxn>
                <a:cxn ang="0">
                  <a:pos x="14" y="30"/>
                </a:cxn>
                <a:cxn ang="0">
                  <a:pos x="14" y="82"/>
                </a:cxn>
                <a:cxn ang="0">
                  <a:pos x="26" y="78"/>
                </a:cxn>
                <a:cxn ang="0">
                  <a:pos x="30" y="68"/>
                </a:cxn>
                <a:cxn ang="0">
                  <a:pos x="28" y="62"/>
                </a:cxn>
                <a:cxn ang="0">
                  <a:pos x="20" y="54"/>
                </a:cxn>
                <a:cxn ang="0">
                  <a:pos x="14" y="54"/>
                </a:cxn>
                <a:cxn ang="0">
                  <a:pos x="4" y="58"/>
                </a:cxn>
                <a:cxn ang="0">
                  <a:pos x="0" y="68"/>
                </a:cxn>
                <a:cxn ang="0">
                  <a:pos x="2" y="74"/>
                </a:cxn>
                <a:cxn ang="0">
                  <a:pos x="10" y="82"/>
                </a:cxn>
                <a:cxn ang="0">
                  <a:pos x="14" y="82"/>
                </a:cxn>
              </a:cxnLst>
              <a:rect l="0" t="0" r="r" b="b"/>
              <a:pathLst>
                <a:path w="136" h="134">
                  <a:moveTo>
                    <a:pt x="122" y="106"/>
                  </a:moveTo>
                  <a:lnTo>
                    <a:pt x="122" y="106"/>
                  </a:lnTo>
                  <a:lnTo>
                    <a:pt x="116" y="106"/>
                  </a:lnTo>
                  <a:lnTo>
                    <a:pt x="112" y="110"/>
                  </a:lnTo>
                  <a:lnTo>
                    <a:pt x="108" y="114"/>
                  </a:lnTo>
                  <a:lnTo>
                    <a:pt x="108" y="120"/>
                  </a:lnTo>
                  <a:lnTo>
                    <a:pt x="108" y="120"/>
                  </a:lnTo>
                  <a:lnTo>
                    <a:pt x="108" y="126"/>
                  </a:lnTo>
                  <a:lnTo>
                    <a:pt x="112" y="130"/>
                  </a:lnTo>
                  <a:lnTo>
                    <a:pt x="116" y="134"/>
                  </a:lnTo>
                  <a:lnTo>
                    <a:pt x="122" y="134"/>
                  </a:lnTo>
                  <a:lnTo>
                    <a:pt x="122" y="134"/>
                  </a:lnTo>
                  <a:lnTo>
                    <a:pt x="128" y="134"/>
                  </a:lnTo>
                  <a:lnTo>
                    <a:pt x="132" y="130"/>
                  </a:lnTo>
                  <a:lnTo>
                    <a:pt x="136" y="126"/>
                  </a:lnTo>
                  <a:lnTo>
                    <a:pt x="136" y="120"/>
                  </a:lnTo>
                  <a:lnTo>
                    <a:pt x="136" y="120"/>
                  </a:lnTo>
                  <a:lnTo>
                    <a:pt x="136" y="114"/>
                  </a:lnTo>
                  <a:lnTo>
                    <a:pt x="132" y="110"/>
                  </a:lnTo>
                  <a:lnTo>
                    <a:pt x="128" y="106"/>
                  </a:lnTo>
                  <a:lnTo>
                    <a:pt x="122" y="106"/>
                  </a:lnTo>
                  <a:lnTo>
                    <a:pt x="122" y="106"/>
                  </a:lnTo>
                  <a:close/>
                  <a:moveTo>
                    <a:pt x="68" y="106"/>
                  </a:moveTo>
                  <a:lnTo>
                    <a:pt x="68" y="106"/>
                  </a:lnTo>
                  <a:lnTo>
                    <a:pt x="62" y="106"/>
                  </a:lnTo>
                  <a:lnTo>
                    <a:pt x="58" y="110"/>
                  </a:lnTo>
                  <a:lnTo>
                    <a:pt x="54" y="114"/>
                  </a:lnTo>
                  <a:lnTo>
                    <a:pt x="54" y="120"/>
                  </a:lnTo>
                  <a:lnTo>
                    <a:pt x="54" y="120"/>
                  </a:lnTo>
                  <a:lnTo>
                    <a:pt x="54" y="126"/>
                  </a:lnTo>
                  <a:lnTo>
                    <a:pt x="58" y="130"/>
                  </a:lnTo>
                  <a:lnTo>
                    <a:pt x="62" y="134"/>
                  </a:lnTo>
                  <a:lnTo>
                    <a:pt x="68" y="134"/>
                  </a:lnTo>
                  <a:lnTo>
                    <a:pt x="68" y="134"/>
                  </a:lnTo>
                  <a:lnTo>
                    <a:pt x="74" y="134"/>
                  </a:lnTo>
                  <a:lnTo>
                    <a:pt x="78" y="130"/>
                  </a:lnTo>
                  <a:lnTo>
                    <a:pt x="82" y="126"/>
                  </a:lnTo>
                  <a:lnTo>
                    <a:pt x="82" y="120"/>
                  </a:lnTo>
                  <a:lnTo>
                    <a:pt x="82" y="120"/>
                  </a:lnTo>
                  <a:lnTo>
                    <a:pt x="82" y="114"/>
                  </a:lnTo>
                  <a:lnTo>
                    <a:pt x="78" y="110"/>
                  </a:lnTo>
                  <a:lnTo>
                    <a:pt x="74" y="106"/>
                  </a:lnTo>
                  <a:lnTo>
                    <a:pt x="68" y="106"/>
                  </a:lnTo>
                  <a:lnTo>
                    <a:pt x="68" y="106"/>
                  </a:lnTo>
                  <a:close/>
                  <a:moveTo>
                    <a:pt x="14" y="106"/>
                  </a:moveTo>
                  <a:lnTo>
                    <a:pt x="14" y="106"/>
                  </a:lnTo>
                  <a:lnTo>
                    <a:pt x="10" y="106"/>
                  </a:lnTo>
                  <a:lnTo>
                    <a:pt x="4" y="110"/>
                  </a:lnTo>
                  <a:lnTo>
                    <a:pt x="2" y="114"/>
                  </a:lnTo>
                  <a:lnTo>
                    <a:pt x="0" y="120"/>
                  </a:lnTo>
                  <a:lnTo>
                    <a:pt x="0" y="120"/>
                  </a:lnTo>
                  <a:lnTo>
                    <a:pt x="2" y="126"/>
                  </a:lnTo>
                  <a:lnTo>
                    <a:pt x="4" y="130"/>
                  </a:lnTo>
                  <a:lnTo>
                    <a:pt x="10" y="134"/>
                  </a:lnTo>
                  <a:lnTo>
                    <a:pt x="14" y="134"/>
                  </a:lnTo>
                  <a:lnTo>
                    <a:pt x="14" y="134"/>
                  </a:lnTo>
                  <a:lnTo>
                    <a:pt x="20" y="134"/>
                  </a:lnTo>
                  <a:lnTo>
                    <a:pt x="26" y="130"/>
                  </a:lnTo>
                  <a:lnTo>
                    <a:pt x="28" y="126"/>
                  </a:lnTo>
                  <a:lnTo>
                    <a:pt x="30" y="120"/>
                  </a:lnTo>
                  <a:lnTo>
                    <a:pt x="30" y="120"/>
                  </a:lnTo>
                  <a:lnTo>
                    <a:pt x="28" y="114"/>
                  </a:lnTo>
                  <a:lnTo>
                    <a:pt x="26" y="110"/>
                  </a:lnTo>
                  <a:lnTo>
                    <a:pt x="20" y="106"/>
                  </a:lnTo>
                  <a:lnTo>
                    <a:pt x="14" y="106"/>
                  </a:lnTo>
                  <a:lnTo>
                    <a:pt x="14" y="106"/>
                  </a:lnTo>
                  <a:close/>
                  <a:moveTo>
                    <a:pt x="14" y="30"/>
                  </a:moveTo>
                  <a:lnTo>
                    <a:pt x="14" y="30"/>
                  </a:lnTo>
                  <a:lnTo>
                    <a:pt x="20" y="28"/>
                  </a:lnTo>
                  <a:lnTo>
                    <a:pt x="26" y="26"/>
                  </a:lnTo>
                  <a:lnTo>
                    <a:pt x="28" y="20"/>
                  </a:lnTo>
                  <a:lnTo>
                    <a:pt x="30" y="14"/>
                  </a:lnTo>
                  <a:lnTo>
                    <a:pt x="30" y="14"/>
                  </a:lnTo>
                  <a:lnTo>
                    <a:pt x="28" y="10"/>
                  </a:lnTo>
                  <a:lnTo>
                    <a:pt x="26" y="4"/>
                  </a:lnTo>
                  <a:lnTo>
                    <a:pt x="20" y="2"/>
                  </a:lnTo>
                  <a:lnTo>
                    <a:pt x="14" y="0"/>
                  </a:lnTo>
                  <a:lnTo>
                    <a:pt x="14" y="0"/>
                  </a:lnTo>
                  <a:lnTo>
                    <a:pt x="10" y="2"/>
                  </a:lnTo>
                  <a:lnTo>
                    <a:pt x="4" y="4"/>
                  </a:lnTo>
                  <a:lnTo>
                    <a:pt x="2" y="10"/>
                  </a:lnTo>
                  <a:lnTo>
                    <a:pt x="0" y="14"/>
                  </a:lnTo>
                  <a:lnTo>
                    <a:pt x="0" y="14"/>
                  </a:lnTo>
                  <a:lnTo>
                    <a:pt x="2" y="20"/>
                  </a:lnTo>
                  <a:lnTo>
                    <a:pt x="4" y="26"/>
                  </a:lnTo>
                  <a:lnTo>
                    <a:pt x="10" y="28"/>
                  </a:lnTo>
                  <a:lnTo>
                    <a:pt x="14" y="30"/>
                  </a:lnTo>
                  <a:lnTo>
                    <a:pt x="14" y="30"/>
                  </a:lnTo>
                  <a:close/>
                  <a:moveTo>
                    <a:pt x="14" y="82"/>
                  </a:moveTo>
                  <a:lnTo>
                    <a:pt x="14" y="82"/>
                  </a:lnTo>
                  <a:lnTo>
                    <a:pt x="20" y="82"/>
                  </a:lnTo>
                  <a:lnTo>
                    <a:pt x="26" y="78"/>
                  </a:lnTo>
                  <a:lnTo>
                    <a:pt x="28" y="74"/>
                  </a:lnTo>
                  <a:lnTo>
                    <a:pt x="30" y="68"/>
                  </a:lnTo>
                  <a:lnTo>
                    <a:pt x="30" y="68"/>
                  </a:lnTo>
                  <a:lnTo>
                    <a:pt x="28" y="62"/>
                  </a:lnTo>
                  <a:lnTo>
                    <a:pt x="26" y="58"/>
                  </a:lnTo>
                  <a:lnTo>
                    <a:pt x="20" y="54"/>
                  </a:lnTo>
                  <a:lnTo>
                    <a:pt x="14" y="54"/>
                  </a:lnTo>
                  <a:lnTo>
                    <a:pt x="14" y="54"/>
                  </a:lnTo>
                  <a:lnTo>
                    <a:pt x="10" y="54"/>
                  </a:lnTo>
                  <a:lnTo>
                    <a:pt x="4" y="58"/>
                  </a:lnTo>
                  <a:lnTo>
                    <a:pt x="2" y="62"/>
                  </a:lnTo>
                  <a:lnTo>
                    <a:pt x="0" y="68"/>
                  </a:lnTo>
                  <a:lnTo>
                    <a:pt x="0" y="68"/>
                  </a:lnTo>
                  <a:lnTo>
                    <a:pt x="2" y="74"/>
                  </a:lnTo>
                  <a:lnTo>
                    <a:pt x="4" y="78"/>
                  </a:lnTo>
                  <a:lnTo>
                    <a:pt x="10" y="82"/>
                  </a:lnTo>
                  <a:lnTo>
                    <a:pt x="14" y="82"/>
                  </a:lnTo>
                  <a:lnTo>
                    <a:pt x="14" y="82"/>
                  </a:lnTo>
                  <a:close/>
                </a:path>
              </a:pathLst>
            </a:custGeom>
            <a:solidFill>
              <a:sysClr val="windowText" lastClr="000000">
                <a:lumMod val="50000"/>
                <a:lumOff val="50000"/>
              </a:sysClr>
            </a:solid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63" name="Freeform 67"/>
            <p:cNvSpPr>
              <a:spLocks noEditPoints="1"/>
            </p:cNvSpPr>
            <p:nvPr/>
          </p:nvSpPr>
          <p:spPr bwMode="auto">
            <a:xfrm>
              <a:off x="3986051" y="4310119"/>
              <a:ext cx="52172" cy="45563"/>
            </a:xfrm>
            <a:custGeom>
              <a:avLst/>
              <a:gdLst/>
              <a:ahLst/>
              <a:cxnLst>
                <a:cxn ang="0">
                  <a:pos x="122" y="106"/>
                </a:cxn>
                <a:cxn ang="0">
                  <a:pos x="112" y="110"/>
                </a:cxn>
                <a:cxn ang="0">
                  <a:pos x="108" y="120"/>
                </a:cxn>
                <a:cxn ang="0">
                  <a:pos x="108" y="126"/>
                </a:cxn>
                <a:cxn ang="0">
                  <a:pos x="116" y="134"/>
                </a:cxn>
                <a:cxn ang="0">
                  <a:pos x="122" y="134"/>
                </a:cxn>
                <a:cxn ang="0">
                  <a:pos x="132" y="130"/>
                </a:cxn>
                <a:cxn ang="0">
                  <a:pos x="136" y="120"/>
                </a:cxn>
                <a:cxn ang="0">
                  <a:pos x="136" y="114"/>
                </a:cxn>
                <a:cxn ang="0">
                  <a:pos x="128" y="106"/>
                </a:cxn>
                <a:cxn ang="0">
                  <a:pos x="122" y="106"/>
                </a:cxn>
                <a:cxn ang="0">
                  <a:pos x="68" y="106"/>
                </a:cxn>
                <a:cxn ang="0">
                  <a:pos x="58" y="110"/>
                </a:cxn>
                <a:cxn ang="0">
                  <a:pos x="54" y="120"/>
                </a:cxn>
                <a:cxn ang="0">
                  <a:pos x="54" y="126"/>
                </a:cxn>
                <a:cxn ang="0">
                  <a:pos x="62" y="134"/>
                </a:cxn>
                <a:cxn ang="0">
                  <a:pos x="68" y="134"/>
                </a:cxn>
                <a:cxn ang="0">
                  <a:pos x="78" y="130"/>
                </a:cxn>
                <a:cxn ang="0">
                  <a:pos x="82" y="120"/>
                </a:cxn>
                <a:cxn ang="0">
                  <a:pos x="82" y="114"/>
                </a:cxn>
                <a:cxn ang="0">
                  <a:pos x="74" y="106"/>
                </a:cxn>
                <a:cxn ang="0">
                  <a:pos x="68" y="106"/>
                </a:cxn>
                <a:cxn ang="0">
                  <a:pos x="14" y="106"/>
                </a:cxn>
                <a:cxn ang="0">
                  <a:pos x="4" y="110"/>
                </a:cxn>
                <a:cxn ang="0">
                  <a:pos x="0" y="120"/>
                </a:cxn>
                <a:cxn ang="0">
                  <a:pos x="2" y="126"/>
                </a:cxn>
                <a:cxn ang="0">
                  <a:pos x="10" y="134"/>
                </a:cxn>
                <a:cxn ang="0">
                  <a:pos x="14" y="134"/>
                </a:cxn>
                <a:cxn ang="0">
                  <a:pos x="26" y="130"/>
                </a:cxn>
                <a:cxn ang="0">
                  <a:pos x="30" y="120"/>
                </a:cxn>
                <a:cxn ang="0">
                  <a:pos x="28" y="114"/>
                </a:cxn>
                <a:cxn ang="0">
                  <a:pos x="20" y="106"/>
                </a:cxn>
                <a:cxn ang="0">
                  <a:pos x="14" y="106"/>
                </a:cxn>
                <a:cxn ang="0">
                  <a:pos x="14" y="30"/>
                </a:cxn>
                <a:cxn ang="0">
                  <a:pos x="26" y="26"/>
                </a:cxn>
                <a:cxn ang="0">
                  <a:pos x="30" y="14"/>
                </a:cxn>
                <a:cxn ang="0">
                  <a:pos x="28" y="10"/>
                </a:cxn>
                <a:cxn ang="0">
                  <a:pos x="20" y="2"/>
                </a:cxn>
                <a:cxn ang="0">
                  <a:pos x="14" y="0"/>
                </a:cxn>
                <a:cxn ang="0">
                  <a:pos x="4" y="4"/>
                </a:cxn>
                <a:cxn ang="0">
                  <a:pos x="0" y="14"/>
                </a:cxn>
                <a:cxn ang="0">
                  <a:pos x="2" y="20"/>
                </a:cxn>
                <a:cxn ang="0">
                  <a:pos x="10" y="28"/>
                </a:cxn>
                <a:cxn ang="0">
                  <a:pos x="14" y="30"/>
                </a:cxn>
                <a:cxn ang="0">
                  <a:pos x="14" y="82"/>
                </a:cxn>
                <a:cxn ang="0">
                  <a:pos x="26" y="78"/>
                </a:cxn>
                <a:cxn ang="0">
                  <a:pos x="30" y="68"/>
                </a:cxn>
                <a:cxn ang="0">
                  <a:pos x="28" y="62"/>
                </a:cxn>
                <a:cxn ang="0">
                  <a:pos x="20" y="54"/>
                </a:cxn>
                <a:cxn ang="0">
                  <a:pos x="14" y="54"/>
                </a:cxn>
                <a:cxn ang="0">
                  <a:pos x="4" y="58"/>
                </a:cxn>
                <a:cxn ang="0">
                  <a:pos x="0" y="68"/>
                </a:cxn>
                <a:cxn ang="0">
                  <a:pos x="2" y="74"/>
                </a:cxn>
                <a:cxn ang="0">
                  <a:pos x="10" y="82"/>
                </a:cxn>
                <a:cxn ang="0">
                  <a:pos x="14" y="82"/>
                </a:cxn>
              </a:cxnLst>
              <a:rect l="0" t="0" r="r" b="b"/>
              <a:pathLst>
                <a:path w="136" h="134">
                  <a:moveTo>
                    <a:pt x="122" y="106"/>
                  </a:moveTo>
                  <a:lnTo>
                    <a:pt x="122" y="106"/>
                  </a:lnTo>
                  <a:lnTo>
                    <a:pt x="116" y="106"/>
                  </a:lnTo>
                  <a:lnTo>
                    <a:pt x="112" y="110"/>
                  </a:lnTo>
                  <a:lnTo>
                    <a:pt x="108" y="114"/>
                  </a:lnTo>
                  <a:lnTo>
                    <a:pt x="108" y="120"/>
                  </a:lnTo>
                  <a:lnTo>
                    <a:pt x="108" y="120"/>
                  </a:lnTo>
                  <a:lnTo>
                    <a:pt x="108" y="126"/>
                  </a:lnTo>
                  <a:lnTo>
                    <a:pt x="112" y="130"/>
                  </a:lnTo>
                  <a:lnTo>
                    <a:pt x="116" y="134"/>
                  </a:lnTo>
                  <a:lnTo>
                    <a:pt x="122" y="134"/>
                  </a:lnTo>
                  <a:lnTo>
                    <a:pt x="122" y="134"/>
                  </a:lnTo>
                  <a:lnTo>
                    <a:pt x="128" y="134"/>
                  </a:lnTo>
                  <a:lnTo>
                    <a:pt x="132" y="130"/>
                  </a:lnTo>
                  <a:lnTo>
                    <a:pt x="136" y="126"/>
                  </a:lnTo>
                  <a:lnTo>
                    <a:pt x="136" y="120"/>
                  </a:lnTo>
                  <a:lnTo>
                    <a:pt x="136" y="120"/>
                  </a:lnTo>
                  <a:lnTo>
                    <a:pt x="136" y="114"/>
                  </a:lnTo>
                  <a:lnTo>
                    <a:pt x="132" y="110"/>
                  </a:lnTo>
                  <a:lnTo>
                    <a:pt x="128" y="106"/>
                  </a:lnTo>
                  <a:lnTo>
                    <a:pt x="122" y="106"/>
                  </a:lnTo>
                  <a:lnTo>
                    <a:pt x="122" y="106"/>
                  </a:lnTo>
                  <a:close/>
                  <a:moveTo>
                    <a:pt x="68" y="106"/>
                  </a:moveTo>
                  <a:lnTo>
                    <a:pt x="68" y="106"/>
                  </a:lnTo>
                  <a:lnTo>
                    <a:pt x="62" y="106"/>
                  </a:lnTo>
                  <a:lnTo>
                    <a:pt x="58" y="110"/>
                  </a:lnTo>
                  <a:lnTo>
                    <a:pt x="54" y="114"/>
                  </a:lnTo>
                  <a:lnTo>
                    <a:pt x="54" y="120"/>
                  </a:lnTo>
                  <a:lnTo>
                    <a:pt x="54" y="120"/>
                  </a:lnTo>
                  <a:lnTo>
                    <a:pt x="54" y="126"/>
                  </a:lnTo>
                  <a:lnTo>
                    <a:pt x="58" y="130"/>
                  </a:lnTo>
                  <a:lnTo>
                    <a:pt x="62" y="134"/>
                  </a:lnTo>
                  <a:lnTo>
                    <a:pt x="68" y="134"/>
                  </a:lnTo>
                  <a:lnTo>
                    <a:pt x="68" y="134"/>
                  </a:lnTo>
                  <a:lnTo>
                    <a:pt x="74" y="134"/>
                  </a:lnTo>
                  <a:lnTo>
                    <a:pt x="78" y="130"/>
                  </a:lnTo>
                  <a:lnTo>
                    <a:pt x="82" y="126"/>
                  </a:lnTo>
                  <a:lnTo>
                    <a:pt x="82" y="120"/>
                  </a:lnTo>
                  <a:lnTo>
                    <a:pt x="82" y="120"/>
                  </a:lnTo>
                  <a:lnTo>
                    <a:pt x="82" y="114"/>
                  </a:lnTo>
                  <a:lnTo>
                    <a:pt x="78" y="110"/>
                  </a:lnTo>
                  <a:lnTo>
                    <a:pt x="74" y="106"/>
                  </a:lnTo>
                  <a:lnTo>
                    <a:pt x="68" y="106"/>
                  </a:lnTo>
                  <a:lnTo>
                    <a:pt x="68" y="106"/>
                  </a:lnTo>
                  <a:close/>
                  <a:moveTo>
                    <a:pt x="14" y="106"/>
                  </a:moveTo>
                  <a:lnTo>
                    <a:pt x="14" y="106"/>
                  </a:lnTo>
                  <a:lnTo>
                    <a:pt x="10" y="106"/>
                  </a:lnTo>
                  <a:lnTo>
                    <a:pt x="4" y="110"/>
                  </a:lnTo>
                  <a:lnTo>
                    <a:pt x="2" y="114"/>
                  </a:lnTo>
                  <a:lnTo>
                    <a:pt x="0" y="120"/>
                  </a:lnTo>
                  <a:lnTo>
                    <a:pt x="0" y="120"/>
                  </a:lnTo>
                  <a:lnTo>
                    <a:pt x="2" y="126"/>
                  </a:lnTo>
                  <a:lnTo>
                    <a:pt x="4" y="130"/>
                  </a:lnTo>
                  <a:lnTo>
                    <a:pt x="10" y="134"/>
                  </a:lnTo>
                  <a:lnTo>
                    <a:pt x="14" y="134"/>
                  </a:lnTo>
                  <a:lnTo>
                    <a:pt x="14" y="134"/>
                  </a:lnTo>
                  <a:lnTo>
                    <a:pt x="20" y="134"/>
                  </a:lnTo>
                  <a:lnTo>
                    <a:pt x="26" y="130"/>
                  </a:lnTo>
                  <a:lnTo>
                    <a:pt x="28" y="126"/>
                  </a:lnTo>
                  <a:lnTo>
                    <a:pt x="30" y="120"/>
                  </a:lnTo>
                  <a:lnTo>
                    <a:pt x="30" y="120"/>
                  </a:lnTo>
                  <a:lnTo>
                    <a:pt x="28" y="114"/>
                  </a:lnTo>
                  <a:lnTo>
                    <a:pt x="26" y="110"/>
                  </a:lnTo>
                  <a:lnTo>
                    <a:pt x="20" y="106"/>
                  </a:lnTo>
                  <a:lnTo>
                    <a:pt x="14" y="106"/>
                  </a:lnTo>
                  <a:lnTo>
                    <a:pt x="14" y="106"/>
                  </a:lnTo>
                  <a:close/>
                  <a:moveTo>
                    <a:pt x="14" y="30"/>
                  </a:moveTo>
                  <a:lnTo>
                    <a:pt x="14" y="30"/>
                  </a:lnTo>
                  <a:lnTo>
                    <a:pt x="20" y="28"/>
                  </a:lnTo>
                  <a:lnTo>
                    <a:pt x="26" y="26"/>
                  </a:lnTo>
                  <a:lnTo>
                    <a:pt x="28" y="20"/>
                  </a:lnTo>
                  <a:lnTo>
                    <a:pt x="30" y="14"/>
                  </a:lnTo>
                  <a:lnTo>
                    <a:pt x="30" y="14"/>
                  </a:lnTo>
                  <a:lnTo>
                    <a:pt x="28" y="10"/>
                  </a:lnTo>
                  <a:lnTo>
                    <a:pt x="26" y="4"/>
                  </a:lnTo>
                  <a:lnTo>
                    <a:pt x="20" y="2"/>
                  </a:lnTo>
                  <a:lnTo>
                    <a:pt x="14" y="0"/>
                  </a:lnTo>
                  <a:lnTo>
                    <a:pt x="14" y="0"/>
                  </a:lnTo>
                  <a:lnTo>
                    <a:pt x="10" y="2"/>
                  </a:lnTo>
                  <a:lnTo>
                    <a:pt x="4" y="4"/>
                  </a:lnTo>
                  <a:lnTo>
                    <a:pt x="2" y="10"/>
                  </a:lnTo>
                  <a:lnTo>
                    <a:pt x="0" y="14"/>
                  </a:lnTo>
                  <a:lnTo>
                    <a:pt x="0" y="14"/>
                  </a:lnTo>
                  <a:lnTo>
                    <a:pt x="2" y="20"/>
                  </a:lnTo>
                  <a:lnTo>
                    <a:pt x="4" y="26"/>
                  </a:lnTo>
                  <a:lnTo>
                    <a:pt x="10" y="28"/>
                  </a:lnTo>
                  <a:lnTo>
                    <a:pt x="14" y="30"/>
                  </a:lnTo>
                  <a:lnTo>
                    <a:pt x="14" y="30"/>
                  </a:lnTo>
                  <a:close/>
                  <a:moveTo>
                    <a:pt x="14" y="82"/>
                  </a:moveTo>
                  <a:lnTo>
                    <a:pt x="14" y="82"/>
                  </a:lnTo>
                  <a:lnTo>
                    <a:pt x="20" y="82"/>
                  </a:lnTo>
                  <a:lnTo>
                    <a:pt x="26" y="78"/>
                  </a:lnTo>
                  <a:lnTo>
                    <a:pt x="28" y="74"/>
                  </a:lnTo>
                  <a:lnTo>
                    <a:pt x="30" y="68"/>
                  </a:lnTo>
                  <a:lnTo>
                    <a:pt x="30" y="68"/>
                  </a:lnTo>
                  <a:lnTo>
                    <a:pt x="28" y="62"/>
                  </a:lnTo>
                  <a:lnTo>
                    <a:pt x="26" y="58"/>
                  </a:lnTo>
                  <a:lnTo>
                    <a:pt x="20" y="54"/>
                  </a:lnTo>
                  <a:lnTo>
                    <a:pt x="14" y="54"/>
                  </a:lnTo>
                  <a:lnTo>
                    <a:pt x="14" y="54"/>
                  </a:lnTo>
                  <a:lnTo>
                    <a:pt x="10" y="54"/>
                  </a:lnTo>
                  <a:lnTo>
                    <a:pt x="4" y="58"/>
                  </a:lnTo>
                  <a:lnTo>
                    <a:pt x="2" y="62"/>
                  </a:lnTo>
                  <a:lnTo>
                    <a:pt x="0" y="68"/>
                  </a:lnTo>
                  <a:lnTo>
                    <a:pt x="0" y="68"/>
                  </a:lnTo>
                  <a:lnTo>
                    <a:pt x="2" y="74"/>
                  </a:lnTo>
                  <a:lnTo>
                    <a:pt x="4" y="78"/>
                  </a:lnTo>
                  <a:lnTo>
                    <a:pt x="10" y="82"/>
                  </a:lnTo>
                  <a:lnTo>
                    <a:pt x="14" y="82"/>
                  </a:lnTo>
                  <a:lnTo>
                    <a:pt x="14" y="82"/>
                  </a:lnTo>
                  <a:close/>
                </a:path>
              </a:pathLst>
            </a:custGeom>
            <a:solidFill>
              <a:sysClr val="windowText" lastClr="000000">
                <a:lumMod val="50000"/>
                <a:lumOff val="50000"/>
              </a:sysClr>
            </a:solid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64" name="文本框 429"/>
            <p:cNvSpPr txBox="1"/>
            <p:nvPr/>
          </p:nvSpPr>
          <p:spPr>
            <a:xfrm>
              <a:off x="3134035" y="4379224"/>
              <a:ext cx="395522" cy="234989"/>
            </a:xfrm>
            <a:prstGeom prst="rect">
              <a:avLst/>
            </a:prstGeom>
            <a:noFill/>
          </p:spPr>
          <p:txBody>
            <a:bodyPr wrap="none" rtlCol="0">
              <a:spAutoFit/>
            </a:bodyPr>
            <a:lstStyle/>
            <a:p>
              <a:pPr defTabSz="1219149" fontAlgn="ctr">
                <a:defRPr/>
              </a:pPr>
              <a:r>
                <a:rPr lang="en-US" sz="110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VAS</a:t>
              </a:r>
              <a:endParaRPr lang="en-US" altLang="zh-CN" sz="1100" kern="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483" name="文本框 430"/>
          <p:cNvSpPr txBox="1"/>
          <p:nvPr/>
        </p:nvSpPr>
        <p:spPr>
          <a:xfrm>
            <a:off x="3594408" y="5916438"/>
            <a:ext cx="1906037" cy="292370"/>
          </a:xfrm>
          <a:prstGeom prst="rect">
            <a:avLst/>
          </a:prstGeom>
          <a:noFill/>
        </p:spPr>
        <p:txBody>
          <a:bodyPr wrap="square" lIns="121901" tIns="60951" rIns="121901" bIns="60951" rtlCol="0">
            <a:spAutoFit/>
          </a:bodyPr>
          <a:lstStyle/>
          <a:p>
            <a:pPr algn="ctr" fontAlgn="ctr"/>
            <a:r>
              <a:rPr lang="en-US" sz="110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Physical server</a:t>
            </a:r>
          </a:p>
        </p:txBody>
      </p:sp>
      <p:sp>
        <p:nvSpPr>
          <p:cNvPr id="484" name="文本框 439"/>
          <p:cNvSpPr txBox="1"/>
          <p:nvPr/>
        </p:nvSpPr>
        <p:spPr>
          <a:xfrm>
            <a:off x="1959663" y="5920199"/>
            <a:ext cx="467397" cy="292370"/>
          </a:xfrm>
          <a:prstGeom prst="rect">
            <a:avLst/>
          </a:prstGeom>
          <a:noFill/>
        </p:spPr>
        <p:txBody>
          <a:bodyPr wrap="none" lIns="121901" tIns="60951" rIns="121901" bIns="60951" rtlCol="0">
            <a:spAutoFit/>
          </a:bodyPr>
          <a:lstStyle/>
          <a:p>
            <a:pPr fontAlgn="ctr"/>
            <a:r>
              <a:rPr lang="en-US" sz="105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VM</a:t>
            </a:r>
            <a:endParaRPr lang="en-US" altLang="zh-CN" sz="105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85" name="文本框 440"/>
          <p:cNvSpPr txBox="1"/>
          <p:nvPr/>
        </p:nvSpPr>
        <p:spPr>
          <a:xfrm>
            <a:off x="2702018" y="5929166"/>
            <a:ext cx="467397" cy="292370"/>
          </a:xfrm>
          <a:prstGeom prst="rect">
            <a:avLst/>
          </a:prstGeom>
          <a:noFill/>
        </p:spPr>
        <p:txBody>
          <a:bodyPr wrap="none" lIns="121901" tIns="60951" rIns="121901" bIns="60951" rtlCol="0">
            <a:spAutoFit/>
          </a:bodyPr>
          <a:lstStyle/>
          <a:p>
            <a:pPr fontAlgn="ctr"/>
            <a:r>
              <a:rPr lang="en-US" sz="105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VM</a:t>
            </a:r>
            <a:endParaRPr lang="en-US" altLang="zh-CN" sz="105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86" name="文本框 441"/>
          <p:cNvSpPr txBox="1"/>
          <p:nvPr/>
        </p:nvSpPr>
        <p:spPr>
          <a:xfrm>
            <a:off x="3416850" y="5909351"/>
            <a:ext cx="467397" cy="292370"/>
          </a:xfrm>
          <a:prstGeom prst="rect">
            <a:avLst/>
          </a:prstGeom>
          <a:noFill/>
        </p:spPr>
        <p:txBody>
          <a:bodyPr wrap="none" lIns="121901" tIns="60951" rIns="121901" bIns="60951" rtlCol="0">
            <a:spAutoFit/>
          </a:bodyPr>
          <a:lstStyle/>
          <a:p>
            <a:pPr fontAlgn="ctr"/>
            <a:r>
              <a:rPr lang="en-US" sz="105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VM</a:t>
            </a:r>
            <a:endParaRPr lang="en-US" altLang="zh-CN" sz="105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487" name="直接连接符 354"/>
          <p:cNvCxnSpPr/>
          <p:nvPr/>
        </p:nvCxnSpPr>
        <p:spPr bwMode="auto">
          <a:xfrm>
            <a:off x="4041198" y="5591593"/>
            <a:ext cx="0" cy="562981"/>
          </a:xfrm>
          <a:prstGeom prst="line">
            <a:avLst/>
          </a:prstGeom>
          <a:noFill/>
          <a:ln w="9525" cap="flat" cmpd="sng" algn="ctr">
            <a:solidFill>
              <a:sysClr val="windowText" lastClr="000000">
                <a:lumMod val="50000"/>
                <a:lumOff val="50000"/>
              </a:sysClr>
            </a:solidFill>
            <a:prstDash val="sysDash"/>
          </a:ln>
          <a:effectLst/>
        </p:spPr>
      </p:cxnSp>
      <p:cxnSp>
        <p:nvCxnSpPr>
          <p:cNvPr id="488" name="直接连接符 355"/>
          <p:cNvCxnSpPr/>
          <p:nvPr/>
        </p:nvCxnSpPr>
        <p:spPr bwMode="auto">
          <a:xfrm>
            <a:off x="5644483" y="5590773"/>
            <a:ext cx="0" cy="562981"/>
          </a:xfrm>
          <a:prstGeom prst="line">
            <a:avLst/>
          </a:prstGeom>
          <a:noFill/>
          <a:ln w="9525" cap="flat" cmpd="sng" algn="ctr">
            <a:solidFill>
              <a:sysClr val="windowText" lastClr="000000">
                <a:lumMod val="50000"/>
                <a:lumOff val="50000"/>
              </a:sysClr>
            </a:solidFill>
            <a:prstDash val="sysDash"/>
          </a:ln>
          <a:effectLst/>
        </p:spPr>
      </p:cxnSp>
      <p:sp>
        <p:nvSpPr>
          <p:cNvPr id="489" name="文本框 482"/>
          <p:cNvSpPr txBox="1"/>
          <p:nvPr/>
        </p:nvSpPr>
        <p:spPr>
          <a:xfrm>
            <a:off x="5910347" y="5507820"/>
            <a:ext cx="851931" cy="292370"/>
          </a:xfrm>
          <a:prstGeom prst="rect">
            <a:avLst/>
          </a:prstGeom>
          <a:noFill/>
        </p:spPr>
        <p:txBody>
          <a:bodyPr wrap="square" lIns="121901" tIns="60951" rIns="121901" bIns="60951" rtlCol="0">
            <a:spAutoFit/>
          </a:bodyPr>
          <a:lstStyle/>
          <a:p>
            <a:pPr fontAlgn="ctr"/>
            <a:r>
              <a:rPr lang="en-US" sz="1100" dirty="0" err="1">
                <a:solidFill>
                  <a:srgbClr val="0070C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vSwitch</a:t>
            </a:r>
            <a:endParaRPr lang="en-US" altLang="zh-CN" sz="120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90" name="圆角矩形 489"/>
          <p:cNvSpPr/>
          <p:nvPr/>
        </p:nvSpPr>
        <p:spPr bwMode="auto">
          <a:xfrm>
            <a:off x="2557052" y="3248248"/>
            <a:ext cx="651124" cy="247536"/>
          </a:xfrm>
          <a:prstGeom prst="roundRect">
            <a:avLst/>
          </a:prstGeom>
          <a:noFill/>
          <a:ln w="9525">
            <a:noFill/>
            <a:miter lim="800000"/>
            <a:headEnd/>
            <a:tailEnd/>
          </a:ln>
        </p:spPr>
        <p:txBody>
          <a:bodyPr wrap="none" lIns="121901" tIns="60951" rIns="121901" bIns="60951"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1219149" fontAlgn="ctr">
              <a:defRPr/>
            </a:pPr>
            <a:endParaRPr lang="en-US" altLang="zh-CN" sz="8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494" name="组合 638"/>
          <p:cNvGrpSpPr/>
          <p:nvPr/>
        </p:nvGrpSpPr>
        <p:grpSpPr>
          <a:xfrm>
            <a:off x="3627550" y="4057331"/>
            <a:ext cx="152306" cy="112534"/>
            <a:chOff x="6518823" y="3244545"/>
            <a:chExt cx="157329" cy="95566"/>
          </a:xfrm>
          <a:solidFill>
            <a:schemeClr val="tx1">
              <a:lumMod val="65000"/>
              <a:lumOff val="35000"/>
            </a:schemeClr>
          </a:solidFill>
          <a:effectLst/>
        </p:grpSpPr>
        <p:sp>
          <p:nvSpPr>
            <p:cNvPr id="649" name="Freeform 40"/>
            <p:cNvSpPr>
              <a:spLocks/>
            </p:cNvSpPr>
            <p:nvPr/>
          </p:nvSpPr>
          <p:spPr bwMode="auto">
            <a:xfrm>
              <a:off x="6576617" y="3244545"/>
              <a:ext cx="49767" cy="27935"/>
            </a:xfrm>
            <a:custGeom>
              <a:avLst/>
              <a:gdLst/>
              <a:ahLst/>
              <a:cxnLst>
                <a:cxn ang="0">
                  <a:pos x="124" y="4"/>
                </a:cxn>
                <a:cxn ang="0">
                  <a:pos x="124" y="0"/>
                </a:cxn>
                <a:cxn ang="0">
                  <a:pos x="124" y="0"/>
                </a:cxn>
                <a:cxn ang="0">
                  <a:pos x="122" y="0"/>
                </a:cxn>
                <a:cxn ang="0">
                  <a:pos x="10" y="0"/>
                </a:cxn>
                <a:cxn ang="0">
                  <a:pos x="10" y="0"/>
                </a:cxn>
                <a:cxn ang="0">
                  <a:pos x="6" y="0"/>
                </a:cxn>
                <a:cxn ang="0">
                  <a:pos x="2" y="2"/>
                </a:cxn>
                <a:cxn ang="0">
                  <a:pos x="0" y="6"/>
                </a:cxn>
                <a:cxn ang="0">
                  <a:pos x="0" y="10"/>
                </a:cxn>
                <a:cxn ang="0">
                  <a:pos x="0" y="66"/>
                </a:cxn>
                <a:cxn ang="0">
                  <a:pos x="0" y="66"/>
                </a:cxn>
                <a:cxn ang="0">
                  <a:pos x="0" y="70"/>
                </a:cxn>
                <a:cxn ang="0">
                  <a:pos x="2" y="72"/>
                </a:cxn>
                <a:cxn ang="0">
                  <a:pos x="6" y="74"/>
                </a:cxn>
                <a:cxn ang="0">
                  <a:pos x="10" y="76"/>
                </a:cxn>
                <a:cxn ang="0">
                  <a:pos x="100" y="76"/>
                </a:cxn>
                <a:cxn ang="0">
                  <a:pos x="100" y="76"/>
                </a:cxn>
                <a:cxn ang="0">
                  <a:pos x="110" y="64"/>
                </a:cxn>
                <a:cxn ang="0">
                  <a:pos x="116" y="52"/>
                </a:cxn>
                <a:cxn ang="0">
                  <a:pos x="120" y="40"/>
                </a:cxn>
                <a:cxn ang="0">
                  <a:pos x="122" y="28"/>
                </a:cxn>
                <a:cxn ang="0">
                  <a:pos x="124" y="12"/>
                </a:cxn>
                <a:cxn ang="0">
                  <a:pos x="124" y="4"/>
                </a:cxn>
                <a:cxn ang="0">
                  <a:pos x="124" y="4"/>
                </a:cxn>
              </a:cxnLst>
              <a:rect l="0" t="0" r="r" b="b"/>
              <a:pathLst>
                <a:path w="124" h="76">
                  <a:moveTo>
                    <a:pt x="124" y="4"/>
                  </a:moveTo>
                  <a:lnTo>
                    <a:pt x="124" y="0"/>
                  </a:lnTo>
                  <a:lnTo>
                    <a:pt x="124" y="0"/>
                  </a:lnTo>
                  <a:lnTo>
                    <a:pt x="122" y="0"/>
                  </a:lnTo>
                  <a:lnTo>
                    <a:pt x="10" y="0"/>
                  </a:lnTo>
                  <a:lnTo>
                    <a:pt x="10" y="0"/>
                  </a:lnTo>
                  <a:lnTo>
                    <a:pt x="6" y="0"/>
                  </a:lnTo>
                  <a:lnTo>
                    <a:pt x="2" y="2"/>
                  </a:lnTo>
                  <a:lnTo>
                    <a:pt x="0" y="6"/>
                  </a:lnTo>
                  <a:lnTo>
                    <a:pt x="0" y="10"/>
                  </a:lnTo>
                  <a:lnTo>
                    <a:pt x="0" y="66"/>
                  </a:lnTo>
                  <a:lnTo>
                    <a:pt x="0" y="66"/>
                  </a:lnTo>
                  <a:lnTo>
                    <a:pt x="0" y="70"/>
                  </a:lnTo>
                  <a:lnTo>
                    <a:pt x="2" y="72"/>
                  </a:lnTo>
                  <a:lnTo>
                    <a:pt x="6" y="74"/>
                  </a:lnTo>
                  <a:lnTo>
                    <a:pt x="10" y="76"/>
                  </a:lnTo>
                  <a:lnTo>
                    <a:pt x="100" y="76"/>
                  </a:lnTo>
                  <a:lnTo>
                    <a:pt x="100" y="76"/>
                  </a:lnTo>
                  <a:lnTo>
                    <a:pt x="110" y="64"/>
                  </a:lnTo>
                  <a:lnTo>
                    <a:pt x="116" y="52"/>
                  </a:lnTo>
                  <a:lnTo>
                    <a:pt x="120" y="40"/>
                  </a:lnTo>
                  <a:lnTo>
                    <a:pt x="122" y="28"/>
                  </a:lnTo>
                  <a:lnTo>
                    <a:pt x="124" y="12"/>
                  </a:lnTo>
                  <a:lnTo>
                    <a:pt x="124" y="4"/>
                  </a:lnTo>
                  <a:lnTo>
                    <a:pt x="124" y="4"/>
                  </a:lnTo>
                  <a:close/>
                </a:path>
              </a:pathLst>
            </a:custGeom>
            <a:grpFill/>
            <a:ln w="9525">
              <a:noFill/>
              <a:round/>
              <a:headEnd/>
              <a:tailEnd/>
            </a:ln>
            <a:effectLst/>
          </p:spPr>
          <p:txBody>
            <a:bodyPr vert="horz" wrap="square" lIns="68580" tIns="34290" rIns="68580" bIns="34290" numCol="1" anchor="t" anchorCtr="0" compatLnSpc="1">
              <a:prstTxWarp prst="textNoShape">
                <a:avLst/>
              </a:prstTxWarp>
            </a:bodyPr>
            <a:lstStyle/>
            <a:p>
              <a:pPr defTabSz="1828922" fontAlgn="ctr">
                <a:spcBef>
                  <a:spcPts val="0"/>
                </a:spcBef>
                <a:spcAft>
                  <a:spcPts val="0"/>
                </a:spcAft>
              </a:pPr>
              <a:endParaRPr lang="en-US" altLang="zh-CN" sz="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50" name="Freeform 41"/>
            <p:cNvSpPr>
              <a:spLocks/>
            </p:cNvSpPr>
            <p:nvPr/>
          </p:nvSpPr>
          <p:spPr bwMode="auto">
            <a:xfrm>
              <a:off x="6520428" y="3244545"/>
              <a:ext cx="48965" cy="27935"/>
            </a:xfrm>
            <a:custGeom>
              <a:avLst/>
              <a:gdLst/>
              <a:ahLst/>
              <a:cxnLst>
                <a:cxn ang="0">
                  <a:pos x="10" y="76"/>
                </a:cxn>
                <a:cxn ang="0">
                  <a:pos x="112" y="76"/>
                </a:cxn>
                <a:cxn ang="0">
                  <a:pos x="112" y="76"/>
                </a:cxn>
                <a:cxn ang="0">
                  <a:pos x="116" y="74"/>
                </a:cxn>
                <a:cxn ang="0">
                  <a:pos x="120" y="72"/>
                </a:cxn>
                <a:cxn ang="0">
                  <a:pos x="122" y="70"/>
                </a:cxn>
                <a:cxn ang="0">
                  <a:pos x="122" y="66"/>
                </a:cxn>
                <a:cxn ang="0">
                  <a:pos x="122" y="10"/>
                </a:cxn>
                <a:cxn ang="0">
                  <a:pos x="122" y="10"/>
                </a:cxn>
                <a:cxn ang="0">
                  <a:pos x="122" y="6"/>
                </a:cxn>
                <a:cxn ang="0">
                  <a:pos x="120" y="2"/>
                </a:cxn>
                <a:cxn ang="0">
                  <a:pos x="116" y="0"/>
                </a:cxn>
                <a:cxn ang="0">
                  <a:pos x="112" y="0"/>
                </a:cxn>
                <a:cxn ang="0">
                  <a:pos x="10" y="0"/>
                </a:cxn>
                <a:cxn ang="0">
                  <a:pos x="10" y="0"/>
                </a:cxn>
                <a:cxn ang="0">
                  <a:pos x="6" y="0"/>
                </a:cxn>
                <a:cxn ang="0">
                  <a:pos x="2" y="2"/>
                </a:cxn>
                <a:cxn ang="0">
                  <a:pos x="0" y="6"/>
                </a:cxn>
                <a:cxn ang="0">
                  <a:pos x="0" y="10"/>
                </a:cxn>
                <a:cxn ang="0">
                  <a:pos x="0" y="66"/>
                </a:cxn>
                <a:cxn ang="0">
                  <a:pos x="0" y="66"/>
                </a:cxn>
                <a:cxn ang="0">
                  <a:pos x="0" y="70"/>
                </a:cxn>
                <a:cxn ang="0">
                  <a:pos x="2" y="72"/>
                </a:cxn>
                <a:cxn ang="0">
                  <a:pos x="6" y="74"/>
                </a:cxn>
                <a:cxn ang="0">
                  <a:pos x="10" y="76"/>
                </a:cxn>
                <a:cxn ang="0">
                  <a:pos x="10" y="76"/>
                </a:cxn>
              </a:cxnLst>
              <a:rect l="0" t="0" r="r" b="b"/>
              <a:pathLst>
                <a:path w="122" h="76">
                  <a:moveTo>
                    <a:pt x="10" y="76"/>
                  </a:moveTo>
                  <a:lnTo>
                    <a:pt x="112" y="76"/>
                  </a:lnTo>
                  <a:lnTo>
                    <a:pt x="112" y="76"/>
                  </a:lnTo>
                  <a:lnTo>
                    <a:pt x="116" y="74"/>
                  </a:lnTo>
                  <a:lnTo>
                    <a:pt x="120" y="72"/>
                  </a:lnTo>
                  <a:lnTo>
                    <a:pt x="122" y="70"/>
                  </a:lnTo>
                  <a:lnTo>
                    <a:pt x="122" y="66"/>
                  </a:lnTo>
                  <a:lnTo>
                    <a:pt x="122" y="10"/>
                  </a:lnTo>
                  <a:lnTo>
                    <a:pt x="122" y="10"/>
                  </a:lnTo>
                  <a:lnTo>
                    <a:pt x="122" y="6"/>
                  </a:lnTo>
                  <a:lnTo>
                    <a:pt x="120" y="2"/>
                  </a:lnTo>
                  <a:lnTo>
                    <a:pt x="116" y="0"/>
                  </a:lnTo>
                  <a:lnTo>
                    <a:pt x="112" y="0"/>
                  </a:lnTo>
                  <a:lnTo>
                    <a:pt x="10" y="0"/>
                  </a:lnTo>
                  <a:lnTo>
                    <a:pt x="10" y="0"/>
                  </a:lnTo>
                  <a:lnTo>
                    <a:pt x="6" y="0"/>
                  </a:lnTo>
                  <a:lnTo>
                    <a:pt x="2" y="2"/>
                  </a:lnTo>
                  <a:lnTo>
                    <a:pt x="0" y="6"/>
                  </a:lnTo>
                  <a:lnTo>
                    <a:pt x="0" y="10"/>
                  </a:lnTo>
                  <a:lnTo>
                    <a:pt x="0" y="66"/>
                  </a:lnTo>
                  <a:lnTo>
                    <a:pt x="0" y="66"/>
                  </a:lnTo>
                  <a:lnTo>
                    <a:pt x="0" y="70"/>
                  </a:lnTo>
                  <a:lnTo>
                    <a:pt x="2" y="72"/>
                  </a:lnTo>
                  <a:lnTo>
                    <a:pt x="6" y="74"/>
                  </a:lnTo>
                  <a:lnTo>
                    <a:pt x="10" y="76"/>
                  </a:lnTo>
                  <a:lnTo>
                    <a:pt x="10" y="76"/>
                  </a:lnTo>
                  <a:close/>
                </a:path>
              </a:pathLst>
            </a:custGeom>
            <a:grpFill/>
            <a:ln w="9525">
              <a:noFill/>
              <a:round/>
              <a:headEnd/>
              <a:tailEnd/>
            </a:ln>
            <a:effectLst/>
          </p:spPr>
          <p:txBody>
            <a:bodyPr vert="horz" wrap="square" lIns="68580" tIns="34290" rIns="68580" bIns="34290" numCol="1" anchor="t" anchorCtr="0" compatLnSpc="1">
              <a:prstTxWarp prst="textNoShape">
                <a:avLst/>
              </a:prstTxWarp>
            </a:bodyPr>
            <a:lstStyle/>
            <a:p>
              <a:pPr defTabSz="1828922" fontAlgn="ctr">
                <a:spcBef>
                  <a:spcPts val="0"/>
                </a:spcBef>
                <a:spcAft>
                  <a:spcPts val="0"/>
                </a:spcAft>
              </a:pPr>
              <a:endParaRPr lang="en-US" altLang="zh-CN" sz="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51" name="Freeform 42"/>
            <p:cNvSpPr>
              <a:spLocks/>
            </p:cNvSpPr>
            <p:nvPr/>
          </p:nvSpPr>
          <p:spPr bwMode="auto">
            <a:xfrm>
              <a:off x="6518823" y="3278361"/>
              <a:ext cx="92310" cy="27935"/>
            </a:xfrm>
            <a:custGeom>
              <a:avLst/>
              <a:gdLst/>
              <a:ahLst/>
              <a:cxnLst>
                <a:cxn ang="0">
                  <a:pos x="186" y="76"/>
                </a:cxn>
                <a:cxn ang="0">
                  <a:pos x="186" y="76"/>
                </a:cxn>
                <a:cxn ang="0">
                  <a:pos x="188" y="66"/>
                </a:cxn>
                <a:cxn ang="0">
                  <a:pos x="192" y="56"/>
                </a:cxn>
                <a:cxn ang="0">
                  <a:pos x="202" y="36"/>
                </a:cxn>
                <a:cxn ang="0">
                  <a:pos x="214" y="18"/>
                </a:cxn>
                <a:cxn ang="0">
                  <a:pos x="230" y="0"/>
                </a:cxn>
                <a:cxn ang="0">
                  <a:pos x="230" y="0"/>
                </a:cxn>
                <a:cxn ang="0">
                  <a:pos x="226" y="0"/>
                </a:cxn>
                <a:cxn ang="0">
                  <a:pos x="10" y="0"/>
                </a:cxn>
                <a:cxn ang="0">
                  <a:pos x="10" y="0"/>
                </a:cxn>
                <a:cxn ang="0">
                  <a:pos x="6" y="0"/>
                </a:cxn>
                <a:cxn ang="0">
                  <a:pos x="4" y="4"/>
                </a:cxn>
                <a:cxn ang="0">
                  <a:pos x="2" y="6"/>
                </a:cxn>
                <a:cxn ang="0">
                  <a:pos x="0" y="10"/>
                </a:cxn>
                <a:cxn ang="0">
                  <a:pos x="0" y="66"/>
                </a:cxn>
                <a:cxn ang="0">
                  <a:pos x="0" y="66"/>
                </a:cxn>
                <a:cxn ang="0">
                  <a:pos x="2" y="70"/>
                </a:cxn>
                <a:cxn ang="0">
                  <a:pos x="4" y="74"/>
                </a:cxn>
                <a:cxn ang="0">
                  <a:pos x="6" y="76"/>
                </a:cxn>
                <a:cxn ang="0">
                  <a:pos x="10" y="76"/>
                </a:cxn>
                <a:cxn ang="0">
                  <a:pos x="186" y="76"/>
                </a:cxn>
              </a:cxnLst>
              <a:rect l="0" t="0" r="r" b="b"/>
              <a:pathLst>
                <a:path w="230" h="76">
                  <a:moveTo>
                    <a:pt x="186" y="76"/>
                  </a:moveTo>
                  <a:lnTo>
                    <a:pt x="186" y="76"/>
                  </a:lnTo>
                  <a:lnTo>
                    <a:pt x="188" y="66"/>
                  </a:lnTo>
                  <a:lnTo>
                    <a:pt x="192" y="56"/>
                  </a:lnTo>
                  <a:lnTo>
                    <a:pt x="202" y="36"/>
                  </a:lnTo>
                  <a:lnTo>
                    <a:pt x="214" y="18"/>
                  </a:lnTo>
                  <a:lnTo>
                    <a:pt x="230" y="0"/>
                  </a:lnTo>
                  <a:lnTo>
                    <a:pt x="230" y="0"/>
                  </a:lnTo>
                  <a:lnTo>
                    <a:pt x="226" y="0"/>
                  </a:lnTo>
                  <a:lnTo>
                    <a:pt x="10" y="0"/>
                  </a:lnTo>
                  <a:lnTo>
                    <a:pt x="10" y="0"/>
                  </a:lnTo>
                  <a:lnTo>
                    <a:pt x="6" y="0"/>
                  </a:lnTo>
                  <a:lnTo>
                    <a:pt x="4" y="4"/>
                  </a:lnTo>
                  <a:lnTo>
                    <a:pt x="2" y="6"/>
                  </a:lnTo>
                  <a:lnTo>
                    <a:pt x="0" y="10"/>
                  </a:lnTo>
                  <a:lnTo>
                    <a:pt x="0" y="66"/>
                  </a:lnTo>
                  <a:lnTo>
                    <a:pt x="0" y="66"/>
                  </a:lnTo>
                  <a:lnTo>
                    <a:pt x="2" y="70"/>
                  </a:lnTo>
                  <a:lnTo>
                    <a:pt x="4" y="74"/>
                  </a:lnTo>
                  <a:lnTo>
                    <a:pt x="6" y="76"/>
                  </a:lnTo>
                  <a:lnTo>
                    <a:pt x="10" y="76"/>
                  </a:lnTo>
                  <a:lnTo>
                    <a:pt x="186" y="76"/>
                  </a:lnTo>
                  <a:close/>
                </a:path>
              </a:pathLst>
            </a:custGeom>
            <a:grpFill/>
            <a:ln w="9525">
              <a:noFill/>
              <a:round/>
              <a:headEnd/>
              <a:tailEnd/>
            </a:ln>
            <a:effectLst/>
          </p:spPr>
          <p:txBody>
            <a:bodyPr vert="horz" wrap="square" lIns="68580" tIns="34290" rIns="68580" bIns="34290" numCol="1" anchor="t" anchorCtr="0" compatLnSpc="1">
              <a:prstTxWarp prst="textNoShape">
                <a:avLst/>
              </a:prstTxWarp>
            </a:bodyPr>
            <a:lstStyle/>
            <a:p>
              <a:pPr defTabSz="1828922" fontAlgn="ctr">
                <a:spcBef>
                  <a:spcPts val="0"/>
                </a:spcBef>
                <a:spcAft>
                  <a:spcPts val="0"/>
                </a:spcAft>
              </a:pPr>
              <a:endParaRPr lang="en-US" altLang="zh-CN" sz="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52" name="Freeform 43"/>
            <p:cNvSpPr>
              <a:spLocks/>
            </p:cNvSpPr>
            <p:nvPr/>
          </p:nvSpPr>
          <p:spPr bwMode="auto">
            <a:xfrm>
              <a:off x="6520428" y="3312176"/>
              <a:ext cx="48965" cy="27935"/>
            </a:xfrm>
            <a:custGeom>
              <a:avLst/>
              <a:gdLst/>
              <a:ahLst/>
              <a:cxnLst>
                <a:cxn ang="0">
                  <a:pos x="112" y="0"/>
                </a:cxn>
                <a:cxn ang="0">
                  <a:pos x="10" y="0"/>
                </a:cxn>
                <a:cxn ang="0">
                  <a:pos x="10" y="0"/>
                </a:cxn>
                <a:cxn ang="0">
                  <a:pos x="6" y="2"/>
                </a:cxn>
                <a:cxn ang="0">
                  <a:pos x="2" y="4"/>
                </a:cxn>
                <a:cxn ang="0">
                  <a:pos x="0" y="6"/>
                </a:cxn>
                <a:cxn ang="0">
                  <a:pos x="0" y="12"/>
                </a:cxn>
                <a:cxn ang="0">
                  <a:pos x="0" y="66"/>
                </a:cxn>
                <a:cxn ang="0">
                  <a:pos x="0" y="66"/>
                </a:cxn>
                <a:cxn ang="0">
                  <a:pos x="0" y="70"/>
                </a:cxn>
                <a:cxn ang="0">
                  <a:pos x="2" y="74"/>
                </a:cxn>
                <a:cxn ang="0">
                  <a:pos x="6" y="76"/>
                </a:cxn>
                <a:cxn ang="0">
                  <a:pos x="10" y="76"/>
                </a:cxn>
                <a:cxn ang="0">
                  <a:pos x="112" y="76"/>
                </a:cxn>
                <a:cxn ang="0">
                  <a:pos x="112" y="76"/>
                </a:cxn>
                <a:cxn ang="0">
                  <a:pos x="116" y="76"/>
                </a:cxn>
                <a:cxn ang="0">
                  <a:pos x="120" y="74"/>
                </a:cxn>
                <a:cxn ang="0">
                  <a:pos x="122" y="70"/>
                </a:cxn>
                <a:cxn ang="0">
                  <a:pos x="122" y="66"/>
                </a:cxn>
                <a:cxn ang="0">
                  <a:pos x="122" y="12"/>
                </a:cxn>
                <a:cxn ang="0">
                  <a:pos x="122" y="12"/>
                </a:cxn>
                <a:cxn ang="0">
                  <a:pos x="122" y="6"/>
                </a:cxn>
                <a:cxn ang="0">
                  <a:pos x="120" y="4"/>
                </a:cxn>
                <a:cxn ang="0">
                  <a:pos x="116" y="2"/>
                </a:cxn>
                <a:cxn ang="0">
                  <a:pos x="112" y="0"/>
                </a:cxn>
                <a:cxn ang="0">
                  <a:pos x="112" y="0"/>
                </a:cxn>
              </a:cxnLst>
              <a:rect l="0" t="0" r="r" b="b"/>
              <a:pathLst>
                <a:path w="122" h="76">
                  <a:moveTo>
                    <a:pt x="112" y="0"/>
                  </a:moveTo>
                  <a:lnTo>
                    <a:pt x="10" y="0"/>
                  </a:lnTo>
                  <a:lnTo>
                    <a:pt x="10" y="0"/>
                  </a:lnTo>
                  <a:lnTo>
                    <a:pt x="6" y="2"/>
                  </a:lnTo>
                  <a:lnTo>
                    <a:pt x="2" y="4"/>
                  </a:lnTo>
                  <a:lnTo>
                    <a:pt x="0" y="6"/>
                  </a:lnTo>
                  <a:lnTo>
                    <a:pt x="0" y="12"/>
                  </a:lnTo>
                  <a:lnTo>
                    <a:pt x="0" y="66"/>
                  </a:lnTo>
                  <a:lnTo>
                    <a:pt x="0" y="66"/>
                  </a:lnTo>
                  <a:lnTo>
                    <a:pt x="0" y="70"/>
                  </a:lnTo>
                  <a:lnTo>
                    <a:pt x="2" y="74"/>
                  </a:lnTo>
                  <a:lnTo>
                    <a:pt x="6" y="76"/>
                  </a:lnTo>
                  <a:lnTo>
                    <a:pt x="10" y="76"/>
                  </a:lnTo>
                  <a:lnTo>
                    <a:pt x="112" y="76"/>
                  </a:lnTo>
                  <a:lnTo>
                    <a:pt x="112" y="76"/>
                  </a:lnTo>
                  <a:lnTo>
                    <a:pt x="116" y="76"/>
                  </a:lnTo>
                  <a:lnTo>
                    <a:pt x="120" y="74"/>
                  </a:lnTo>
                  <a:lnTo>
                    <a:pt x="122" y="70"/>
                  </a:lnTo>
                  <a:lnTo>
                    <a:pt x="122" y="66"/>
                  </a:lnTo>
                  <a:lnTo>
                    <a:pt x="122" y="12"/>
                  </a:lnTo>
                  <a:lnTo>
                    <a:pt x="122" y="12"/>
                  </a:lnTo>
                  <a:lnTo>
                    <a:pt x="122" y="6"/>
                  </a:lnTo>
                  <a:lnTo>
                    <a:pt x="120" y="4"/>
                  </a:lnTo>
                  <a:lnTo>
                    <a:pt x="116" y="2"/>
                  </a:lnTo>
                  <a:lnTo>
                    <a:pt x="112" y="0"/>
                  </a:lnTo>
                  <a:lnTo>
                    <a:pt x="112" y="0"/>
                  </a:lnTo>
                  <a:close/>
                </a:path>
              </a:pathLst>
            </a:custGeom>
            <a:grpFill/>
            <a:ln w="9525">
              <a:noFill/>
              <a:round/>
              <a:headEnd/>
              <a:tailEnd/>
            </a:ln>
            <a:effectLst/>
          </p:spPr>
          <p:txBody>
            <a:bodyPr vert="horz" wrap="square" lIns="68580" tIns="34290" rIns="68580" bIns="34290" numCol="1" anchor="t" anchorCtr="0" compatLnSpc="1">
              <a:prstTxWarp prst="textNoShape">
                <a:avLst/>
              </a:prstTxWarp>
            </a:bodyPr>
            <a:lstStyle/>
            <a:p>
              <a:pPr defTabSz="1828922" fontAlgn="ctr">
                <a:spcBef>
                  <a:spcPts val="0"/>
                </a:spcBef>
                <a:spcAft>
                  <a:spcPts val="0"/>
                </a:spcAft>
              </a:pPr>
              <a:endParaRPr lang="en-US" altLang="zh-CN" sz="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53" name="Freeform 44"/>
            <p:cNvSpPr>
              <a:spLocks/>
            </p:cNvSpPr>
            <p:nvPr/>
          </p:nvSpPr>
          <p:spPr bwMode="auto">
            <a:xfrm>
              <a:off x="6576617" y="3312176"/>
              <a:ext cx="36121" cy="27935"/>
            </a:xfrm>
            <a:custGeom>
              <a:avLst/>
              <a:gdLst/>
              <a:ahLst/>
              <a:cxnLst>
                <a:cxn ang="0">
                  <a:pos x="44" y="16"/>
                </a:cxn>
                <a:cxn ang="0">
                  <a:pos x="44" y="16"/>
                </a:cxn>
                <a:cxn ang="0">
                  <a:pos x="40" y="0"/>
                </a:cxn>
                <a:cxn ang="0">
                  <a:pos x="10" y="0"/>
                </a:cxn>
                <a:cxn ang="0">
                  <a:pos x="10" y="0"/>
                </a:cxn>
                <a:cxn ang="0">
                  <a:pos x="6" y="2"/>
                </a:cxn>
                <a:cxn ang="0">
                  <a:pos x="2" y="4"/>
                </a:cxn>
                <a:cxn ang="0">
                  <a:pos x="0" y="6"/>
                </a:cxn>
                <a:cxn ang="0">
                  <a:pos x="0" y="12"/>
                </a:cxn>
                <a:cxn ang="0">
                  <a:pos x="0" y="66"/>
                </a:cxn>
                <a:cxn ang="0">
                  <a:pos x="0" y="66"/>
                </a:cxn>
                <a:cxn ang="0">
                  <a:pos x="0" y="70"/>
                </a:cxn>
                <a:cxn ang="0">
                  <a:pos x="2" y="74"/>
                </a:cxn>
                <a:cxn ang="0">
                  <a:pos x="6" y="76"/>
                </a:cxn>
                <a:cxn ang="0">
                  <a:pos x="10" y="76"/>
                </a:cxn>
                <a:cxn ang="0">
                  <a:pos x="90" y="76"/>
                </a:cxn>
                <a:cxn ang="0">
                  <a:pos x="90" y="76"/>
                </a:cxn>
                <a:cxn ang="0">
                  <a:pos x="74" y="66"/>
                </a:cxn>
                <a:cxn ang="0">
                  <a:pos x="62" y="50"/>
                </a:cxn>
                <a:cxn ang="0">
                  <a:pos x="50" y="34"/>
                </a:cxn>
                <a:cxn ang="0">
                  <a:pos x="44" y="16"/>
                </a:cxn>
                <a:cxn ang="0">
                  <a:pos x="44" y="16"/>
                </a:cxn>
              </a:cxnLst>
              <a:rect l="0" t="0" r="r" b="b"/>
              <a:pathLst>
                <a:path w="90" h="76">
                  <a:moveTo>
                    <a:pt x="44" y="16"/>
                  </a:moveTo>
                  <a:lnTo>
                    <a:pt x="44" y="16"/>
                  </a:lnTo>
                  <a:lnTo>
                    <a:pt x="40" y="0"/>
                  </a:lnTo>
                  <a:lnTo>
                    <a:pt x="10" y="0"/>
                  </a:lnTo>
                  <a:lnTo>
                    <a:pt x="10" y="0"/>
                  </a:lnTo>
                  <a:lnTo>
                    <a:pt x="6" y="2"/>
                  </a:lnTo>
                  <a:lnTo>
                    <a:pt x="2" y="4"/>
                  </a:lnTo>
                  <a:lnTo>
                    <a:pt x="0" y="6"/>
                  </a:lnTo>
                  <a:lnTo>
                    <a:pt x="0" y="12"/>
                  </a:lnTo>
                  <a:lnTo>
                    <a:pt x="0" y="66"/>
                  </a:lnTo>
                  <a:lnTo>
                    <a:pt x="0" y="66"/>
                  </a:lnTo>
                  <a:lnTo>
                    <a:pt x="0" y="70"/>
                  </a:lnTo>
                  <a:lnTo>
                    <a:pt x="2" y="74"/>
                  </a:lnTo>
                  <a:lnTo>
                    <a:pt x="6" y="76"/>
                  </a:lnTo>
                  <a:lnTo>
                    <a:pt x="10" y="76"/>
                  </a:lnTo>
                  <a:lnTo>
                    <a:pt x="90" y="76"/>
                  </a:lnTo>
                  <a:lnTo>
                    <a:pt x="90" y="76"/>
                  </a:lnTo>
                  <a:lnTo>
                    <a:pt x="74" y="66"/>
                  </a:lnTo>
                  <a:lnTo>
                    <a:pt x="62" y="50"/>
                  </a:lnTo>
                  <a:lnTo>
                    <a:pt x="50" y="34"/>
                  </a:lnTo>
                  <a:lnTo>
                    <a:pt x="44" y="16"/>
                  </a:lnTo>
                  <a:lnTo>
                    <a:pt x="44" y="16"/>
                  </a:lnTo>
                  <a:close/>
                </a:path>
              </a:pathLst>
            </a:custGeom>
            <a:grpFill/>
            <a:ln w="9525">
              <a:noFill/>
              <a:round/>
              <a:headEnd/>
              <a:tailEnd/>
            </a:ln>
            <a:effectLst/>
          </p:spPr>
          <p:txBody>
            <a:bodyPr vert="horz" wrap="square" lIns="68580" tIns="34290" rIns="68580" bIns="34290" numCol="1" anchor="t" anchorCtr="0" compatLnSpc="1">
              <a:prstTxWarp prst="textNoShape">
                <a:avLst/>
              </a:prstTxWarp>
            </a:bodyPr>
            <a:lstStyle/>
            <a:p>
              <a:pPr defTabSz="1828922" fontAlgn="ctr">
                <a:spcBef>
                  <a:spcPts val="0"/>
                </a:spcBef>
                <a:spcAft>
                  <a:spcPts val="0"/>
                </a:spcAft>
              </a:pPr>
              <a:endParaRPr lang="en-US" altLang="zh-CN" sz="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54" name="Freeform 45"/>
            <p:cNvSpPr>
              <a:spLocks/>
            </p:cNvSpPr>
            <p:nvPr/>
          </p:nvSpPr>
          <p:spPr bwMode="auto">
            <a:xfrm>
              <a:off x="6598290" y="3246015"/>
              <a:ext cx="77862" cy="94096"/>
            </a:xfrm>
            <a:custGeom>
              <a:avLst/>
              <a:gdLst/>
              <a:ahLst/>
              <a:cxnLst>
                <a:cxn ang="0">
                  <a:pos x="194" y="144"/>
                </a:cxn>
                <a:cxn ang="0">
                  <a:pos x="188" y="112"/>
                </a:cxn>
                <a:cxn ang="0">
                  <a:pos x="174" y="82"/>
                </a:cxn>
                <a:cxn ang="0">
                  <a:pos x="156" y="58"/>
                </a:cxn>
                <a:cxn ang="0">
                  <a:pos x="116" y="22"/>
                </a:cxn>
                <a:cxn ang="0">
                  <a:pos x="84" y="0"/>
                </a:cxn>
                <a:cxn ang="0">
                  <a:pos x="84" y="8"/>
                </a:cxn>
                <a:cxn ang="0">
                  <a:pos x="78" y="42"/>
                </a:cxn>
                <a:cxn ang="0">
                  <a:pos x="64" y="72"/>
                </a:cxn>
                <a:cxn ang="0">
                  <a:pos x="52" y="86"/>
                </a:cxn>
                <a:cxn ang="0">
                  <a:pos x="20" y="122"/>
                </a:cxn>
                <a:cxn ang="0">
                  <a:pos x="6" y="150"/>
                </a:cxn>
                <a:cxn ang="0">
                  <a:pos x="0" y="178"/>
                </a:cxn>
                <a:cxn ang="0">
                  <a:pos x="2" y="192"/>
                </a:cxn>
                <a:cxn ang="0">
                  <a:pos x="12" y="214"/>
                </a:cxn>
                <a:cxn ang="0">
                  <a:pos x="28" y="234"/>
                </a:cxn>
                <a:cxn ang="0">
                  <a:pos x="46" y="248"/>
                </a:cxn>
                <a:cxn ang="0">
                  <a:pos x="70" y="256"/>
                </a:cxn>
                <a:cxn ang="0">
                  <a:pos x="64" y="240"/>
                </a:cxn>
                <a:cxn ang="0">
                  <a:pos x="64" y="214"/>
                </a:cxn>
                <a:cxn ang="0">
                  <a:pos x="72" y="196"/>
                </a:cxn>
                <a:cxn ang="0">
                  <a:pos x="78" y="186"/>
                </a:cxn>
                <a:cxn ang="0">
                  <a:pos x="104" y="146"/>
                </a:cxn>
                <a:cxn ang="0">
                  <a:pos x="112" y="128"/>
                </a:cxn>
                <a:cxn ang="0">
                  <a:pos x="120" y="140"/>
                </a:cxn>
                <a:cxn ang="0">
                  <a:pos x="132" y="168"/>
                </a:cxn>
                <a:cxn ang="0">
                  <a:pos x="140" y="206"/>
                </a:cxn>
                <a:cxn ang="0">
                  <a:pos x="138" y="228"/>
                </a:cxn>
                <a:cxn ang="0">
                  <a:pos x="130" y="248"/>
                </a:cxn>
                <a:cxn ang="0">
                  <a:pos x="142" y="242"/>
                </a:cxn>
                <a:cxn ang="0">
                  <a:pos x="166" y="224"/>
                </a:cxn>
                <a:cxn ang="0">
                  <a:pos x="186" y="200"/>
                </a:cxn>
                <a:cxn ang="0">
                  <a:pos x="194" y="166"/>
                </a:cxn>
                <a:cxn ang="0">
                  <a:pos x="194" y="144"/>
                </a:cxn>
              </a:cxnLst>
              <a:rect l="0" t="0" r="r" b="b"/>
              <a:pathLst>
                <a:path w="194" h="256">
                  <a:moveTo>
                    <a:pt x="194" y="144"/>
                  </a:moveTo>
                  <a:lnTo>
                    <a:pt x="194" y="144"/>
                  </a:lnTo>
                  <a:lnTo>
                    <a:pt x="192" y="128"/>
                  </a:lnTo>
                  <a:lnTo>
                    <a:pt x="188" y="112"/>
                  </a:lnTo>
                  <a:lnTo>
                    <a:pt x="180" y="96"/>
                  </a:lnTo>
                  <a:lnTo>
                    <a:pt x="174" y="82"/>
                  </a:lnTo>
                  <a:lnTo>
                    <a:pt x="164" y="70"/>
                  </a:lnTo>
                  <a:lnTo>
                    <a:pt x="156" y="58"/>
                  </a:lnTo>
                  <a:lnTo>
                    <a:pt x="136" y="38"/>
                  </a:lnTo>
                  <a:lnTo>
                    <a:pt x="116" y="22"/>
                  </a:lnTo>
                  <a:lnTo>
                    <a:pt x="100" y="10"/>
                  </a:lnTo>
                  <a:lnTo>
                    <a:pt x="84" y="0"/>
                  </a:lnTo>
                  <a:lnTo>
                    <a:pt x="84" y="0"/>
                  </a:lnTo>
                  <a:lnTo>
                    <a:pt x="84" y="8"/>
                  </a:lnTo>
                  <a:lnTo>
                    <a:pt x="82" y="30"/>
                  </a:lnTo>
                  <a:lnTo>
                    <a:pt x="78" y="42"/>
                  </a:lnTo>
                  <a:lnTo>
                    <a:pt x="72" y="58"/>
                  </a:lnTo>
                  <a:lnTo>
                    <a:pt x="64" y="72"/>
                  </a:lnTo>
                  <a:lnTo>
                    <a:pt x="52" y="86"/>
                  </a:lnTo>
                  <a:lnTo>
                    <a:pt x="52" y="86"/>
                  </a:lnTo>
                  <a:lnTo>
                    <a:pt x="30" y="110"/>
                  </a:lnTo>
                  <a:lnTo>
                    <a:pt x="20" y="122"/>
                  </a:lnTo>
                  <a:lnTo>
                    <a:pt x="12" y="136"/>
                  </a:lnTo>
                  <a:lnTo>
                    <a:pt x="6" y="150"/>
                  </a:lnTo>
                  <a:lnTo>
                    <a:pt x="2" y="164"/>
                  </a:lnTo>
                  <a:lnTo>
                    <a:pt x="0" y="178"/>
                  </a:lnTo>
                  <a:lnTo>
                    <a:pt x="2" y="192"/>
                  </a:lnTo>
                  <a:lnTo>
                    <a:pt x="2" y="192"/>
                  </a:lnTo>
                  <a:lnTo>
                    <a:pt x="8" y="204"/>
                  </a:lnTo>
                  <a:lnTo>
                    <a:pt x="12" y="214"/>
                  </a:lnTo>
                  <a:lnTo>
                    <a:pt x="20" y="224"/>
                  </a:lnTo>
                  <a:lnTo>
                    <a:pt x="28" y="234"/>
                  </a:lnTo>
                  <a:lnTo>
                    <a:pt x="36" y="242"/>
                  </a:lnTo>
                  <a:lnTo>
                    <a:pt x="46" y="248"/>
                  </a:lnTo>
                  <a:lnTo>
                    <a:pt x="58" y="254"/>
                  </a:lnTo>
                  <a:lnTo>
                    <a:pt x="70" y="256"/>
                  </a:lnTo>
                  <a:lnTo>
                    <a:pt x="70" y="256"/>
                  </a:lnTo>
                  <a:lnTo>
                    <a:pt x="64" y="240"/>
                  </a:lnTo>
                  <a:lnTo>
                    <a:pt x="64" y="222"/>
                  </a:lnTo>
                  <a:lnTo>
                    <a:pt x="64" y="214"/>
                  </a:lnTo>
                  <a:lnTo>
                    <a:pt x="66" y="204"/>
                  </a:lnTo>
                  <a:lnTo>
                    <a:pt x="72" y="196"/>
                  </a:lnTo>
                  <a:lnTo>
                    <a:pt x="78" y="186"/>
                  </a:lnTo>
                  <a:lnTo>
                    <a:pt x="78" y="186"/>
                  </a:lnTo>
                  <a:lnTo>
                    <a:pt x="94" y="164"/>
                  </a:lnTo>
                  <a:lnTo>
                    <a:pt x="104" y="146"/>
                  </a:lnTo>
                  <a:lnTo>
                    <a:pt x="112" y="128"/>
                  </a:lnTo>
                  <a:lnTo>
                    <a:pt x="112" y="128"/>
                  </a:lnTo>
                  <a:lnTo>
                    <a:pt x="114" y="130"/>
                  </a:lnTo>
                  <a:lnTo>
                    <a:pt x="120" y="140"/>
                  </a:lnTo>
                  <a:lnTo>
                    <a:pt x="126" y="152"/>
                  </a:lnTo>
                  <a:lnTo>
                    <a:pt x="132" y="168"/>
                  </a:lnTo>
                  <a:lnTo>
                    <a:pt x="138" y="186"/>
                  </a:lnTo>
                  <a:lnTo>
                    <a:pt x="140" y="206"/>
                  </a:lnTo>
                  <a:lnTo>
                    <a:pt x="138" y="218"/>
                  </a:lnTo>
                  <a:lnTo>
                    <a:pt x="138" y="228"/>
                  </a:lnTo>
                  <a:lnTo>
                    <a:pt x="134" y="238"/>
                  </a:lnTo>
                  <a:lnTo>
                    <a:pt x="130" y="248"/>
                  </a:lnTo>
                  <a:lnTo>
                    <a:pt x="130" y="248"/>
                  </a:lnTo>
                  <a:lnTo>
                    <a:pt x="142" y="242"/>
                  </a:lnTo>
                  <a:lnTo>
                    <a:pt x="154" y="234"/>
                  </a:lnTo>
                  <a:lnTo>
                    <a:pt x="166" y="224"/>
                  </a:lnTo>
                  <a:lnTo>
                    <a:pt x="176" y="212"/>
                  </a:lnTo>
                  <a:lnTo>
                    <a:pt x="186" y="200"/>
                  </a:lnTo>
                  <a:lnTo>
                    <a:pt x="192" y="184"/>
                  </a:lnTo>
                  <a:lnTo>
                    <a:pt x="194" y="166"/>
                  </a:lnTo>
                  <a:lnTo>
                    <a:pt x="194" y="144"/>
                  </a:lnTo>
                  <a:lnTo>
                    <a:pt x="194" y="144"/>
                  </a:lnTo>
                  <a:close/>
                </a:path>
              </a:pathLst>
            </a:custGeom>
            <a:grpFill/>
            <a:ln w="9525">
              <a:noFill/>
              <a:round/>
              <a:headEnd/>
              <a:tailEnd/>
            </a:ln>
            <a:effectLst/>
          </p:spPr>
          <p:txBody>
            <a:bodyPr vert="horz" wrap="square" lIns="68580" tIns="34290" rIns="68580" bIns="34290" numCol="1" anchor="t" anchorCtr="0" compatLnSpc="1">
              <a:prstTxWarp prst="textNoShape">
                <a:avLst/>
              </a:prstTxWarp>
            </a:bodyPr>
            <a:lstStyle/>
            <a:p>
              <a:pPr defTabSz="1828922" fontAlgn="ctr">
                <a:spcBef>
                  <a:spcPts val="0"/>
                </a:spcBef>
                <a:spcAft>
                  <a:spcPts val="0"/>
                </a:spcAft>
              </a:pPr>
              <a:endParaRPr lang="en-US" altLang="zh-CN" sz="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495" name="Group 6"/>
          <p:cNvGrpSpPr>
            <a:grpSpLocks noChangeAspect="1"/>
          </p:cNvGrpSpPr>
          <p:nvPr/>
        </p:nvGrpSpPr>
        <p:grpSpPr bwMode="auto">
          <a:xfrm>
            <a:off x="4216877" y="4039882"/>
            <a:ext cx="236608" cy="147433"/>
            <a:chOff x="2544" y="2048"/>
            <a:chExt cx="691" cy="691"/>
          </a:xfrm>
          <a:effectLst/>
        </p:grpSpPr>
        <p:sp>
          <p:nvSpPr>
            <p:cNvPr id="647" name="AutoShape 5"/>
            <p:cNvSpPr>
              <a:spLocks noChangeAspect="1" noChangeArrowheads="1" noTextEdit="1"/>
            </p:cNvSpPr>
            <p:nvPr/>
          </p:nvSpPr>
          <p:spPr bwMode="auto">
            <a:xfrm>
              <a:off x="2544" y="2048"/>
              <a:ext cx="691" cy="69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defTabSz="1828922" fontAlgn="ctr">
                <a:spcBef>
                  <a:spcPts val="0"/>
                </a:spcBef>
                <a:spcAft>
                  <a:spcPts val="0"/>
                </a:spcAft>
              </a:pPr>
              <a:endParaRPr lang="en-US" altLang="zh-CN" sz="4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48" name="Freeform 7"/>
            <p:cNvSpPr>
              <a:spLocks/>
            </p:cNvSpPr>
            <p:nvPr/>
          </p:nvSpPr>
          <p:spPr bwMode="auto">
            <a:xfrm>
              <a:off x="2545" y="2048"/>
              <a:ext cx="421" cy="667"/>
            </a:xfrm>
            <a:custGeom>
              <a:avLst/>
              <a:gdLst/>
              <a:ahLst/>
              <a:cxnLst>
                <a:cxn ang="0">
                  <a:pos x="826" y="59"/>
                </a:cxn>
                <a:cxn ang="0">
                  <a:pos x="649" y="59"/>
                </a:cxn>
                <a:cxn ang="0">
                  <a:pos x="531" y="177"/>
                </a:cxn>
                <a:cxn ang="0">
                  <a:pos x="531" y="472"/>
                </a:cxn>
                <a:cxn ang="0">
                  <a:pos x="354" y="472"/>
                </a:cxn>
                <a:cxn ang="0">
                  <a:pos x="354" y="413"/>
                </a:cxn>
                <a:cxn ang="0">
                  <a:pos x="295" y="354"/>
                </a:cxn>
                <a:cxn ang="0">
                  <a:pos x="59" y="354"/>
                </a:cxn>
                <a:cxn ang="0">
                  <a:pos x="0" y="413"/>
                </a:cxn>
                <a:cxn ang="0">
                  <a:pos x="0" y="649"/>
                </a:cxn>
                <a:cxn ang="0">
                  <a:pos x="59" y="708"/>
                </a:cxn>
                <a:cxn ang="0">
                  <a:pos x="295" y="708"/>
                </a:cxn>
                <a:cxn ang="0">
                  <a:pos x="354" y="649"/>
                </a:cxn>
                <a:cxn ang="0">
                  <a:pos x="354" y="590"/>
                </a:cxn>
                <a:cxn ang="0">
                  <a:pos x="531" y="590"/>
                </a:cxn>
                <a:cxn ang="0">
                  <a:pos x="531" y="885"/>
                </a:cxn>
                <a:cxn ang="0">
                  <a:pos x="649" y="1003"/>
                </a:cxn>
                <a:cxn ang="0">
                  <a:pos x="826" y="1003"/>
                </a:cxn>
                <a:cxn ang="0">
                  <a:pos x="885" y="1062"/>
                </a:cxn>
                <a:cxn ang="0">
                  <a:pos x="1003" y="1062"/>
                </a:cxn>
                <a:cxn ang="0">
                  <a:pos x="1062" y="1003"/>
                </a:cxn>
                <a:cxn ang="0">
                  <a:pos x="1062" y="885"/>
                </a:cxn>
                <a:cxn ang="0">
                  <a:pos x="1003" y="826"/>
                </a:cxn>
                <a:cxn ang="0">
                  <a:pos x="885" y="826"/>
                </a:cxn>
                <a:cxn ang="0">
                  <a:pos x="826" y="885"/>
                </a:cxn>
                <a:cxn ang="0">
                  <a:pos x="767" y="885"/>
                </a:cxn>
                <a:cxn ang="0">
                  <a:pos x="708" y="885"/>
                </a:cxn>
                <a:cxn ang="0">
                  <a:pos x="649" y="826"/>
                </a:cxn>
                <a:cxn ang="0">
                  <a:pos x="649" y="767"/>
                </a:cxn>
                <a:cxn ang="0">
                  <a:pos x="649" y="590"/>
                </a:cxn>
                <a:cxn ang="0">
                  <a:pos x="826" y="590"/>
                </a:cxn>
                <a:cxn ang="0">
                  <a:pos x="885" y="649"/>
                </a:cxn>
                <a:cxn ang="0">
                  <a:pos x="1003" y="649"/>
                </a:cxn>
                <a:cxn ang="0">
                  <a:pos x="1062" y="590"/>
                </a:cxn>
                <a:cxn ang="0">
                  <a:pos x="1062" y="472"/>
                </a:cxn>
                <a:cxn ang="0">
                  <a:pos x="1003" y="413"/>
                </a:cxn>
                <a:cxn ang="0">
                  <a:pos x="885" y="413"/>
                </a:cxn>
                <a:cxn ang="0">
                  <a:pos x="826" y="472"/>
                </a:cxn>
                <a:cxn ang="0">
                  <a:pos x="649" y="472"/>
                </a:cxn>
                <a:cxn ang="0">
                  <a:pos x="649" y="295"/>
                </a:cxn>
                <a:cxn ang="0">
                  <a:pos x="649" y="236"/>
                </a:cxn>
                <a:cxn ang="0">
                  <a:pos x="708" y="177"/>
                </a:cxn>
                <a:cxn ang="0">
                  <a:pos x="767" y="177"/>
                </a:cxn>
                <a:cxn ang="0">
                  <a:pos x="826" y="177"/>
                </a:cxn>
                <a:cxn ang="0">
                  <a:pos x="885" y="236"/>
                </a:cxn>
                <a:cxn ang="0">
                  <a:pos x="1003" y="236"/>
                </a:cxn>
                <a:cxn ang="0">
                  <a:pos x="1062" y="177"/>
                </a:cxn>
                <a:cxn ang="0">
                  <a:pos x="1062" y="59"/>
                </a:cxn>
                <a:cxn ang="0">
                  <a:pos x="1003" y="0"/>
                </a:cxn>
                <a:cxn ang="0">
                  <a:pos x="885" y="0"/>
                </a:cxn>
                <a:cxn ang="0">
                  <a:pos x="826" y="59"/>
                </a:cxn>
              </a:cxnLst>
              <a:rect l="0" t="0" r="r" b="b"/>
              <a:pathLst>
                <a:path w="1062" h="1062">
                  <a:moveTo>
                    <a:pt x="826" y="59"/>
                  </a:moveTo>
                  <a:cubicBezTo>
                    <a:pt x="649" y="59"/>
                    <a:pt x="649" y="59"/>
                    <a:pt x="649" y="59"/>
                  </a:cubicBezTo>
                  <a:cubicBezTo>
                    <a:pt x="584" y="59"/>
                    <a:pt x="531" y="112"/>
                    <a:pt x="531" y="177"/>
                  </a:cubicBezTo>
                  <a:cubicBezTo>
                    <a:pt x="531" y="472"/>
                    <a:pt x="531" y="472"/>
                    <a:pt x="531" y="472"/>
                  </a:cubicBezTo>
                  <a:cubicBezTo>
                    <a:pt x="354" y="472"/>
                    <a:pt x="354" y="472"/>
                    <a:pt x="354" y="472"/>
                  </a:cubicBezTo>
                  <a:cubicBezTo>
                    <a:pt x="354" y="413"/>
                    <a:pt x="354" y="413"/>
                    <a:pt x="354" y="413"/>
                  </a:cubicBezTo>
                  <a:cubicBezTo>
                    <a:pt x="354" y="380"/>
                    <a:pt x="327" y="354"/>
                    <a:pt x="295" y="354"/>
                  </a:cubicBezTo>
                  <a:cubicBezTo>
                    <a:pt x="59" y="354"/>
                    <a:pt x="59" y="354"/>
                    <a:pt x="59" y="354"/>
                  </a:cubicBezTo>
                  <a:cubicBezTo>
                    <a:pt x="26" y="354"/>
                    <a:pt x="0" y="380"/>
                    <a:pt x="0" y="413"/>
                  </a:cubicBezTo>
                  <a:cubicBezTo>
                    <a:pt x="0" y="649"/>
                    <a:pt x="0" y="649"/>
                    <a:pt x="0" y="649"/>
                  </a:cubicBezTo>
                  <a:cubicBezTo>
                    <a:pt x="0" y="681"/>
                    <a:pt x="26" y="708"/>
                    <a:pt x="59" y="708"/>
                  </a:cubicBezTo>
                  <a:cubicBezTo>
                    <a:pt x="295" y="708"/>
                    <a:pt x="295" y="708"/>
                    <a:pt x="295" y="708"/>
                  </a:cubicBezTo>
                  <a:cubicBezTo>
                    <a:pt x="327" y="708"/>
                    <a:pt x="354" y="681"/>
                    <a:pt x="354" y="649"/>
                  </a:cubicBezTo>
                  <a:cubicBezTo>
                    <a:pt x="354" y="590"/>
                    <a:pt x="354" y="590"/>
                    <a:pt x="354" y="590"/>
                  </a:cubicBezTo>
                  <a:cubicBezTo>
                    <a:pt x="531" y="590"/>
                    <a:pt x="531" y="590"/>
                    <a:pt x="531" y="590"/>
                  </a:cubicBezTo>
                  <a:cubicBezTo>
                    <a:pt x="531" y="885"/>
                    <a:pt x="531" y="885"/>
                    <a:pt x="531" y="885"/>
                  </a:cubicBezTo>
                  <a:cubicBezTo>
                    <a:pt x="531" y="950"/>
                    <a:pt x="584" y="1003"/>
                    <a:pt x="649" y="1003"/>
                  </a:cubicBezTo>
                  <a:cubicBezTo>
                    <a:pt x="826" y="1003"/>
                    <a:pt x="826" y="1003"/>
                    <a:pt x="826" y="1003"/>
                  </a:cubicBezTo>
                  <a:cubicBezTo>
                    <a:pt x="826" y="1035"/>
                    <a:pt x="852" y="1062"/>
                    <a:pt x="885" y="1062"/>
                  </a:cubicBezTo>
                  <a:cubicBezTo>
                    <a:pt x="1003" y="1062"/>
                    <a:pt x="1003" y="1062"/>
                    <a:pt x="1003" y="1062"/>
                  </a:cubicBezTo>
                  <a:cubicBezTo>
                    <a:pt x="1035" y="1062"/>
                    <a:pt x="1062" y="1035"/>
                    <a:pt x="1062" y="1003"/>
                  </a:cubicBezTo>
                  <a:cubicBezTo>
                    <a:pt x="1062" y="885"/>
                    <a:pt x="1062" y="885"/>
                    <a:pt x="1062" y="885"/>
                  </a:cubicBezTo>
                  <a:cubicBezTo>
                    <a:pt x="1062" y="852"/>
                    <a:pt x="1035" y="826"/>
                    <a:pt x="1003" y="826"/>
                  </a:cubicBezTo>
                  <a:cubicBezTo>
                    <a:pt x="885" y="826"/>
                    <a:pt x="885" y="826"/>
                    <a:pt x="885" y="826"/>
                  </a:cubicBezTo>
                  <a:cubicBezTo>
                    <a:pt x="852" y="826"/>
                    <a:pt x="826" y="852"/>
                    <a:pt x="826" y="885"/>
                  </a:cubicBezTo>
                  <a:cubicBezTo>
                    <a:pt x="767" y="885"/>
                    <a:pt x="767" y="885"/>
                    <a:pt x="767" y="885"/>
                  </a:cubicBezTo>
                  <a:cubicBezTo>
                    <a:pt x="708" y="885"/>
                    <a:pt x="708" y="885"/>
                    <a:pt x="708" y="885"/>
                  </a:cubicBezTo>
                  <a:cubicBezTo>
                    <a:pt x="675" y="885"/>
                    <a:pt x="649" y="858"/>
                    <a:pt x="649" y="826"/>
                  </a:cubicBezTo>
                  <a:cubicBezTo>
                    <a:pt x="649" y="767"/>
                    <a:pt x="649" y="767"/>
                    <a:pt x="649" y="767"/>
                  </a:cubicBezTo>
                  <a:cubicBezTo>
                    <a:pt x="649" y="590"/>
                    <a:pt x="649" y="590"/>
                    <a:pt x="649" y="590"/>
                  </a:cubicBezTo>
                  <a:cubicBezTo>
                    <a:pt x="826" y="590"/>
                    <a:pt x="826" y="590"/>
                    <a:pt x="826" y="590"/>
                  </a:cubicBezTo>
                  <a:cubicBezTo>
                    <a:pt x="826" y="622"/>
                    <a:pt x="852" y="649"/>
                    <a:pt x="885" y="649"/>
                  </a:cubicBezTo>
                  <a:cubicBezTo>
                    <a:pt x="1003" y="649"/>
                    <a:pt x="1003" y="649"/>
                    <a:pt x="1003" y="649"/>
                  </a:cubicBezTo>
                  <a:cubicBezTo>
                    <a:pt x="1035" y="649"/>
                    <a:pt x="1062" y="622"/>
                    <a:pt x="1062" y="590"/>
                  </a:cubicBezTo>
                  <a:cubicBezTo>
                    <a:pt x="1062" y="472"/>
                    <a:pt x="1062" y="472"/>
                    <a:pt x="1062" y="472"/>
                  </a:cubicBezTo>
                  <a:cubicBezTo>
                    <a:pt x="1062" y="439"/>
                    <a:pt x="1035" y="413"/>
                    <a:pt x="1003" y="413"/>
                  </a:cubicBezTo>
                  <a:cubicBezTo>
                    <a:pt x="885" y="413"/>
                    <a:pt x="885" y="413"/>
                    <a:pt x="885" y="413"/>
                  </a:cubicBezTo>
                  <a:cubicBezTo>
                    <a:pt x="852" y="413"/>
                    <a:pt x="826" y="439"/>
                    <a:pt x="826" y="472"/>
                  </a:cubicBezTo>
                  <a:cubicBezTo>
                    <a:pt x="649" y="472"/>
                    <a:pt x="649" y="472"/>
                    <a:pt x="649" y="472"/>
                  </a:cubicBezTo>
                  <a:cubicBezTo>
                    <a:pt x="649" y="295"/>
                    <a:pt x="649" y="295"/>
                    <a:pt x="649" y="295"/>
                  </a:cubicBezTo>
                  <a:cubicBezTo>
                    <a:pt x="649" y="236"/>
                    <a:pt x="649" y="236"/>
                    <a:pt x="649" y="236"/>
                  </a:cubicBezTo>
                  <a:cubicBezTo>
                    <a:pt x="649" y="203"/>
                    <a:pt x="675" y="177"/>
                    <a:pt x="708" y="177"/>
                  </a:cubicBezTo>
                  <a:cubicBezTo>
                    <a:pt x="767" y="177"/>
                    <a:pt x="767" y="177"/>
                    <a:pt x="767" y="177"/>
                  </a:cubicBezTo>
                  <a:cubicBezTo>
                    <a:pt x="826" y="177"/>
                    <a:pt x="826" y="177"/>
                    <a:pt x="826" y="177"/>
                  </a:cubicBezTo>
                  <a:cubicBezTo>
                    <a:pt x="826" y="210"/>
                    <a:pt x="852" y="236"/>
                    <a:pt x="885" y="236"/>
                  </a:cubicBezTo>
                  <a:cubicBezTo>
                    <a:pt x="1003" y="236"/>
                    <a:pt x="1003" y="236"/>
                    <a:pt x="1003" y="236"/>
                  </a:cubicBezTo>
                  <a:cubicBezTo>
                    <a:pt x="1035" y="236"/>
                    <a:pt x="1062" y="210"/>
                    <a:pt x="1062" y="177"/>
                  </a:cubicBezTo>
                  <a:cubicBezTo>
                    <a:pt x="1062" y="59"/>
                    <a:pt x="1062" y="59"/>
                    <a:pt x="1062" y="59"/>
                  </a:cubicBezTo>
                  <a:cubicBezTo>
                    <a:pt x="1062" y="26"/>
                    <a:pt x="1035" y="0"/>
                    <a:pt x="1003" y="0"/>
                  </a:cubicBezTo>
                  <a:cubicBezTo>
                    <a:pt x="885" y="0"/>
                    <a:pt x="885" y="0"/>
                    <a:pt x="885" y="0"/>
                  </a:cubicBezTo>
                  <a:cubicBezTo>
                    <a:pt x="852" y="0"/>
                    <a:pt x="826" y="26"/>
                    <a:pt x="826" y="59"/>
                  </a:cubicBezTo>
                  <a:close/>
                </a:path>
              </a:pathLst>
            </a:custGeom>
            <a:solidFill>
              <a:schemeClr val="tx1">
                <a:lumMod val="65000"/>
                <a:lumOff val="35000"/>
              </a:schemeClr>
            </a:solidFill>
            <a:ln w="9525">
              <a:noFill/>
              <a:round/>
              <a:headEnd/>
              <a:tailEnd/>
            </a:ln>
            <a:effectLst/>
          </p:spPr>
          <p:txBody>
            <a:bodyPr vert="horz" wrap="square" lIns="91440" tIns="45720" rIns="91440" bIns="45720" numCol="1" anchor="t" anchorCtr="0" compatLnSpc="1">
              <a:prstTxWarp prst="textNoShape">
                <a:avLst/>
              </a:prstTxWarp>
            </a:bodyPr>
            <a:lstStyle/>
            <a:p>
              <a:pPr defTabSz="1828922" fontAlgn="ctr">
                <a:spcBef>
                  <a:spcPts val="0"/>
                </a:spcBef>
                <a:spcAft>
                  <a:spcPts val="0"/>
                </a:spcAft>
              </a:pPr>
              <a:endParaRPr lang="en-US" altLang="zh-CN" sz="4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496" name="Freeform 6"/>
          <p:cNvSpPr>
            <a:spLocks noChangeAspect="1" noEditPoints="1"/>
          </p:cNvSpPr>
          <p:nvPr/>
        </p:nvSpPr>
        <p:spPr bwMode="auto">
          <a:xfrm>
            <a:off x="3057372" y="4047445"/>
            <a:ext cx="97944" cy="132304"/>
          </a:xfrm>
          <a:custGeom>
            <a:avLst/>
            <a:gdLst/>
            <a:ahLst/>
            <a:cxnLst>
              <a:cxn ang="0">
                <a:pos x="410" y="0"/>
              </a:cxn>
              <a:cxn ang="0">
                <a:pos x="56" y="0"/>
              </a:cxn>
              <a:cxn ang="0">
                <a:pos x="0" y="56"/>
              </a:cxn>
              <a:cxn ang="0">
                <a:pos x="0" y="746"/>
              </a:cxn>
              <a:cxn ang="0">
                <a:pos x="466" y="746"/>
              </a:cxn>
              <a:cxn ang="0">
                <a:pos x="466" y="56"/>
              </a:cxn>
              <a:cxn ang="0">
                <a:pos x="410" y="0"/>
              </a:cxn>
              <a:cxn ang="0">
                <a:pos x="233" y="621"/>
              </a:cxn>
              <a:cxn ang="0">
                <a:pos x="179" y="567"/>
              </a:cxn>
              <a:cxn ang="0">
                <a:pos x="233" y="512"/>
              </a:cxn>
              <a:cxn ang="0">
                <a:pos x="287" y="567"/>
              </a:cxn>
              <a:cxn ang="0">
                <a:pos x="233" y="621"/>
              </a:cxn>
              <a:cxn ang="0">
                <a:pos x="407" y="299"/>
              </a:cxn>
              <a:cxn ang="0">
                <a:pos x="59" y="299"/>
              </a:cxn>
              <a:cxn ang="0">
                <a:pos x="59" y="241"/>
              </a:cxn>
              <a:cxn ang="0">
                <a:pos x="407" y="241"/>
              </a:cxn>
              <a:cxn ang="0">
                <a:pos x="407" y="299"/>
              </a:cxn>
              <a:cxn ang="0">
                <a:pos x="407" y="189"/>
              </a:cxn>
              <a:cxn ang="0">
                <a:pos x="59" y="189"/>
              </a:cxn>
              <a:cxn ang="0">
                <a:pos x="59" y="130"/>
              </a:cxn>
              <a:cxn ang="0">
                <a:pos x="407" y="130"/>
              </a:cxn>
              <a:cxn ang="0">
                <a:pos x="407" y="189"/>
              </a:cxn>
            </a:cxnLst>
            <a:rect l="0" t="0" r="r" b="b"/>
            <a:pathLst>
              <a:path w="466" h="746">
                <a:moveTo>
                  <a:pt x="410" y="0"/>
                </a:moveTo>
                <a:cubicBezTo>
                  <a:pt x="56" y="0"/>
                  <a:pt x="56" y="0"/>
                  <a:pt x="56" y="0"/>
                </a:cubicBezTo>
                <a:cubicBezTo>
                  <a:pt x="25" y="0"/>
                  <a:pt x="0" y="25"/>
                  <a:pt x="0" y="56"/>
                </a:cubicBezTo>
                <a:cubicBezTo>
                  <a:pt x="0" y="746"/>
                  <a:pt x="0" y="746"/>
                  <a:pt x="0" y="746"/>
                </a:cubicBezTo>
                <a:cubicBezTo>
                  <a:pt x="466" y="746"/>
                  <a:pt x="466" y="746"/>
                  <a:pt x="466" y="746"/>
                </a:cubicBezTo>
                <a:cubicBezTo>
                  <a:pt x="466" y="56"/>
                  <a:pt x="466" y="56"/>
                  <a:pt x="466" y="56"/>
                </a:cubicBezTo>
                <a:cubicBezTo>
                  <a:pt x="466" y="25"/>
                  <a:pt x="441" y="0"/>
                  <a:pt x="410" y="0"/>
                </a:cubicBezTo>
                <a:close/>
                <a:moveTo>
                  <a:pt x="233" y="621"/>
                </a:moveTo>
                <a:cubicBezTo>
                  <a:pt x="203" y="621"/>
                  <a:pt x="179" y="597"/>
                  <a:pt x="179" y="567"/>
                </a:cubicBezTo>
                <a:cubicBezTo>
                  <a:pt x="179" y="537"/>
                  <a:pt x="203" y="512"/>
                  <a:pt x="233" y="512"/>
                </a:cubicBezTo>
                <a:cubicBezTo>
                  <a:pt x="263" y="512"/>
                  <a:pt x="287" y="537"/>
                  <a:pt x="287" y="567"/>
                </a:cubicBezTo>
                <a:cubicBezTo>
                  <a:pt x="287" y="597"/>
                  <a:pt x="263" y="621"/>
                  <a:pt x="233" y="621"/>
                </a:cubicBezTo>
                <a:close/>
                <a:moveTo>
                  <a:pt x="407" y="299"/>
                </a:moveTo>
                <a:cubicBezTo>
                  <a:pt x="59" y="299"/>
                  <a:pt x="59" y="299"/>
                  <a:pt x="59" y="299"/>
                </a:cubicBezTo>
                <a:cubicBezTo>
                  <a:pt x="59" y="241"/>
                  <a:pt x="59" y="241"/>
                  <a:pt x="59" y="241"/>
                </a:cubicBezTo>
                <a:cubicBezTo>
                  <a:pt x="407" y="241"/>
                  <a:pt x="407" y="241"/>
                  <a:pt x="407" y="241"/>
                </a:cubicBezTo>
                <a:lnTo>
                  <a:pt x="407" y="299"/>
                </a:lnTo>
                <a:close/>
                <a:moveTo>
                  <a:pt x="407" y="189"/>
                </a:moveTo>
                <a:cubicBezTo>
                  <a:pt x="59" y="189"/>
                  <a:pt x="59" y="189"/>
                  <a:pt x="59" y="189"/>
                </a:cubicBezTo>
                <a:cubicBezTo>
                  <a:pt x="59" y="130"/>
                  <a:pt x="59" y="130"/>
                  <a:pt x="59" y="130"/>
                </a:cubicBezTo>
                <a:cubicBezTo>
                  <a:pt x="407" y="130"/>
                  <a:pt x="407" y="130"/>
                  <a:pt x="407" y="130"/>
                </a:cubicBezTo>
                <a:lnTo>
                  <a:pt x="407" y="189"/>
                </a:lnTo>
                <a:close/>
              </a:path>
            </a:pathLst>
          </a:custGeom>
          <a:solidFill>
            <a:schemeClr val="tx1">
              <a:lumMod val="65000"/>
              <a:lumOff val="35000"/>
            </a:schemeClr>
          </a:solidFill>
          <a:ln w="9525">
            <a:noFill/>
            <a:round/>
            <a:headEnd/>
            <a:tailEnd/>
          </a:ln>
          <a:effectLst/>
        </p:spPr>
        <p:txBody>
          <a:bodyPr vert="horz" wrap="square" lIns="137141" tIns="68572" rIns="137141" bIns="68572" numCol="1" anchor="t" anchorCtr="0" compatLnSpc="1">
            <a:prstTxWarp prst="textNoShape">
              <a:avLst/>
            </a:prstTxWarp>
          </a:bodyPr>
          <a:lstStyle/>
          <a:p>
            <a:pPr defTabSz="1828922" fontAlgn="ctr">
              <a:spcBef>
                <a:spcPts val="0"/>
              </a:spcBef>
              <a:spcAft>
                <a:spcPts val="0"/>
              </a:spcAft>
            </a:pPr>
            <a:endParaRPr lang="en-US" altLang="zh-CN" sz="4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97" name="Freeform 6"/>
          <p:cNvSpPr>
            <a:spLocks noChangeAspect="1" noEditPoints="1"/>
          </p:cNvSpPr>
          <p:nvPr/>
        </p:nvSpPr>
        <p:spPr bwMode="auto">
          <a:xfrm>
            <a:off x="4896489" y="4047445"/>
            <a:ext cx="91833" cy="132304"/>
          </a:xfrm>
          <a:custGeom>
            <a:avLst/>
            <a:gdLst/>
            <a:ahLst/>
            <a:cxnLst>
              <a:cxn ang="0">
                <a:pos x="410" y="0"/>
              </a:cxn>
              <a:cxn ang="0">
                <a:pos x="56" y="0"/>
              </a:cxn>
              <a:cxn ang="0">
                <a:pos x="0" y="56"/>
              </a:cxn>
              <a:cxn ang="0">
                <a:pos x="0" y="746"/>
              </a:cxn>
              <a:cxn ang="0">
                <a:pos x="466" y="746"/>
              </a:cxn>
              <a:cxn ang="0">
                <a:pos x="466" y="56"/>
              </a:cxn>
              <a:cxn ang="0">
                <a:pos x="410" y="0"/>
              </a:cxn>
              <a:cxn ang="0">
                <a:pos x="233" y="621"/>
              </a:cxn>
              <a:cxn ang="0">
                <a:pos x="179" y="567"/>
              </a:cxn>
              <a:cxn ang="0">
                <a:pos x="233" y="512"/>
              </a:cxn>
              <a:cxn ang="0">
                <a:pos x="287" y="567"/>
              </a:cxn>
              <a:cxn ang="0">
                <a:pos x="233" y="621"/>
              </a:cxn>
              <a:cxn ang="0">
                <a:pos x="407" y="299"/>
              </a:cxn>
              <a:cxn ang="0">
                <a:pos x="59" y="299"/>
              </a:cxn>
              <a:cxn ang="0">
                <a:pos x="59" y="241"/>
              </a:cxn>
              <a:cxn ang="0">
                <a:pos x="407" y="241"/>
              </a:cxn>
              <a:cxn ang="0">
                <a:pos x="407" y="299"/>
              </a:cxn>
              <a:cxn ang="0">
                <a:pos x="407" y="189"/>
              </a:cxn>
              <a:cxn ang="0">
                <a:pos x="59" y="189"/>
              </a:cxn>
              <a:cxn ang="0">
                <a:pos x="59" y="130"/>
              </a:cxn>
              <a:cxn ang="0">
                <a:pos x="407" y="130"/>
              </a:cxn>
              <a:cxn ang="0">
                <a:pos x="407" y="189"/>
              </a:cxn>
            </a:cxnLst>
            <a:rect l="0" t="0" r="r" b="b"/>
            <a:pathLst>
              <a:path w="466" h="746">
                <a:moveTo>
                  <a:pt x="410" y="0"/>
                </a:moveTo>
                <a:cubicBezTo>
                  <a:pt x="56" y="0"/>
                  <a:pt x="56" y="0"/>
                  <a:pt x="56" y="0"/>
                </a:cubicBezTo>
                <a:cubicBezTo>
                  <a:pt x="25" y="0"/>
                  <a:pt x="0" y="25"/>
                  <a:pt x="0" y="56"/>
                </a:cubicBezTo>
                <a:cubicBezTo>
                  <a:pt x="0" y="746"/>
                  <a:pt x="0" y="746"/>
                  <a:pt x="0" y="746"/>
                </a:cubicBezTo>
                <a:cubicBezTo>
                  <a:pt x="466" y="746"/>
                  <a:pt x="466" y="746"/>
                  <a:pt x="466" y="746"/>
                </a:cubicBezTo>
                <a:cubicBezTo>
                  <a:pt x="466" y="56"/>
                  <a:pt x="466" y="56"/>
                  <a:pt x="466" y="56"/>
                </a:cubicBezTo>
                <a:cubicBezTo>
                  <a:pt x="466" y="25"/>
                  <a:pt x="441" y="0"/>
                  <a:pt x="410" y="0"/>
                </a:cubicBezTo>
                <a:close/>
                <a:moveTo>
                  <a:pt x="233" y="621"/>
                </a:moveTo>
                <a:cubicBezTo>
                  <a:pt x="203" y="621"/>
                  <a:pt x="179" y="597"/>
                  <a:pt x="179" y="567"/>
                </a:cubicBezTo>
                <a:cubicBezTo>
                  <a:pt x="179" y="537"/>
                  <a:pt x="203" y="512"/>
                  <a:pt x="233" y="512"/>
                </a:cubicBezTo>
                <a:cubicBezTo>
                  <a:pt x="263" y="512"/>
                  <a:pt x="287" y="537"/>
                  <a:pt x="287" y="567"/>
                </a:cubicBezTo>
                <a:cubicBezTo>
                  <a:pt x="287" y="597"/>
                  <a:pt x="263" y="621"/>
                  <a:pt x="233" y="621"/>
                </a:cubicBezTo>
                <a:close/>
                <a:moveTo>
                  <a:pt x="407" y="299"/>
                </a:moveTo>
                <a:cubicBezTo>
                  <a:pt x="59" y="299"/>
                  <a:pt x="59" y="299"/>
                  <a:pt x="59" y="299"/>
                </a:cubicBezTo>
                <a:cubicBezTo>
                  <a:pt x="59" y="241"/>
                  <a:pt x="59" y="241"/>
                  <a:pt x="59" y="241"/>
                </a:cubicBezTo>
                <a:cubicBezTo>
                  <a:pt x="407" y="241"/>
                  <a:pt x="407" y="241"/>
                  <a:pt x="407" y="241"/>
                </a:cubicBezTo>
                <a:lnTo>
                  <a:pt x="407" y="299"/>
                </a:lnTo>
                <a:close/>
                <a:moveTo>
                  <a:pt x="407" y="189"/>
                </a:moveTo>
                <a:cubicBezTo>
                  <a:pt x="59" y="189"/>
                  <a:pt x="59" y="189"/>
                  <a:pt x="59" y="189"/>
                </a:cubicBezTo>
                <a:cubicBezTo>
                  <a:pt x="59" y="130"/>
                  <a:pt x="59" y="130"/>
                  <a:pt x="59" y="130"/>
                </a:cubicBezTo>
                <a:cubicBezTo>
                  <a:pt x="407" y="130"/>
                  <a:pt x="407" y="130"/>
                  <a:pt x="407" y="130"/>
                </a:cubicBezTo>
                <a:lnTo>
                  <a:pt x="407" y="189"/>
                </a:lnTo>
                <a:close/>
              </a:path>
            </a:pathLst>
          </a:custGeom>
          <a:solidFill>
            <a:schemeClr val="tx1">
              <a:lumMod val="65000"/>
              <a:lumOff val="35000"/>
            </a:schemeClr>
          </a:solidFill>
          <a:ln w="9525">
            <a:noFill/>
            <a:round/>
            <a:headEnd/>
            <a:tailEnd/>
          </a:ln>
          <a:effectLst/>
        </p:spPr>
        <p:txBody>
          <a:bodyPr vert="horz" wrap="square" lIns="137141" tIns="68572" rIns="137141" bIns="68572" numCol="1" anchor="t" anchorCtr="0" compatLnSpc="1">
            <a:prstTxWarp prst="textNoShape">
              <a:avLst/>
            </a:prstTxWarp>
          </a:bodyPr>
          <a:lstStyle/>
          <a:p>
            <a:pPr defTabSz="1828922" fontAlgn="ctr">
              <a:spcBef>
                <a:spcPts val="0"/>
              </a:spcBef>
              <a:spcAft>
                <a:spcPts val="0"/>
              </a:spcAft>
            </a:pPr>
            <a:endParaRPr lang="en-US" altLang="zh-CN" sz="4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98" name="TextBox 474"/>
          <p:cNvSpPr txBox="1"/>
          <p:nvPr/>
        </p:nvSpPr>
        <p:spPr>
          <a:xfrm>
            <a:off x="2656171" y="4138357"/>
            <a:ext cx="1061758" cy="215427"/>
          </a:xfrm>
          <a:prstGeom prst="rect">
            <a:avLst/>
          </a:prstGeom>
          <a:noFill/>
        </p:spPr>
        <p:txBody>
          <a:bodyPr wrap="square" lIns="137141" tIns="68572" rIns="137141" bIns="68572" rtlCol="0">
            <a:spAutoFit/>
          </a:bodyPr>
          <a:lstStyle/>
          <a:p>
            <a:pPr defTabSz="1828922" fontAlgn="ctr">
              <a:spcBef>
                <a:spcPts val="0"/>
              </a:spcBef>
              <a:spcAft>
                <a:spcPts val="0"/>
              </a:spcAft>
            </a:pPr>
            <a:r>
              <a:rPr lang="en-US" sz="5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VM-Web</a:t>
            </a:r>
            <a:endParaRPr lang="en-US" altLang="zh-CN" sz="5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99" name="TextBox 475"/>
          <p:cNvSpPr txBox="1"/>
          <p:nvPr/>
        </p:nvSpPr>
        <p:spPr>
          <a:xfrm>
            <a:off x="4568910" y="4130640"/>
            <a:ext cx="1252723" cy="215427"/>
          </a:xfrm>
          <a:prstGeom prst="rect">
            <a:avLst/>
          </a:prstGeom>
          <a:noFill/>
        </p:spPr>
        <p:txBody>
          <a:bodyPr wrap="square" lIns="137141" tIns="68572" rIns="137141" bIns="68572" rtlCol="0">
            <a:spAutoFit/>
          </a:bodyPr>
          <a:lstStyle/>
          <a:p>
            <a:pPr defTabSz="1828922" fontAlgn="ctr">
              <a:spcBef>
                <a:spcPts val="0"/>
              </a:spcBef>
              <a:spcAft>
                <a:spcPts val="0"/>
              </a:spcAft>
            </a:pPr>
            <a:r>
              <a:rPr lang="en-US" sz="5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VM-App</a:t>
            </a:r>
            <a:endParaRPr lang="en-US" altLang="zh-CN" sz="5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00" name="TextBox 476"/>
          <p:cNvSpPr txBox="1"/>
          <p:nvPr/>
        </p:nvSpPr>
        <p:spPr>
          <a:xfrm>
            <a:off x="4060879" y="4126782"/>
            <a:ext cx="681196" cy="215427"/>
          </a:xfrm>
          <a:prstGeom prst="rect">
            <a:avLst/>
          </a:prstGeom>
          <a:noFill/>
        </p:spPr>
        <p:txBody>
          <a:bodyPr wrap="square" lIns="137141" tIns="68572" rIns="137141" bIns="68572" rtlCol="0">
            <a:spAutoFit/>
          </a:bodyPr>
          <a:lstStyle/>
          <a:p>
            <a:pPr defTabSz="1828922" fontAlgn="ctr">
              <a:spcBef>
                <a:spcPts val="0"/>
              </a:spcBef>
              <a:spcAft>
                <a:spcPts val="0"/>
              </a:spcAft>
            </a:pPr>
            <a:r>
              <a:rPr lang="en-US" sz="5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LB</a:t>
            </a:r>
            <a:endParaRPr lang="en-US" altLang="zh-CN" sz="5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01" name="TextBox 477"/>
          <p:cNvSpPr txBox="1"/>
          <p:nvPr/>
        </p:nvSpPr>
        <p:spPr>
          <a:xfrm>
            <a:off x="3405814" y="4134498"/>
            <a:ext cx="689285" cy="215427"/>
          </a:xfrm>
          <a:prstGeom prst="rect">
            <a:avLst/>
          </a:prstGeom>
          <a:noFill/>
        </p:spPr>
        <p:txBody>
          <a:bodyPr wrap="square" lIns="137141" tIns="68572" rIns="137141" bIns="68572" rtlCol="0">
            <a:spAutoFit/>
          </a:bodyPr>
          <a:lstStyle/>
          <a:p>
            <a:pPr defTabSz="1828922" fontAlgn="ctr">
              <a:spcBef>
                <a:spcPts val="0"/>
              </a:spcBef>
              <a:spcAft>
                <a:spcPts val="0"/>
              </a:spcAft>
            </a:pPr>
            <a:r>
              <a:rPr lang="en-US" sz="5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Firewall</a:t>
            </a:r>
            <a:endParaRPr lang="en-US" altLang="zh-CN" sz="5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502" name="直接连接符 501"/>
          <p:cNvCxnSpPr/>
          <p:nvPr/>
        </p:nvCxnSpPr>
        <p:spPr bwMode="auto">
          <a:xfrm flipV="1">
            <a:off x="2925171" y="4592295"/>
            <a:ext cx="177465" cy="81780"/>
          </a:xfrm>
          <a:prstGeom prst="line">
            <a:avLst/>
          </a:prstGeom>
          <a:noFill/>
          <a:ln w="9525" cap="flat" cmpd="sng" algn="ctr">
            <a:solidFill>
              <a:schemeClr val="bg1">
                <a:lumMod val="50000"/>
              </a:schemeClr>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3" name="直接连接符 502"/>
          <p:cNvCxnSpPr/>
          <p:nvPr/>
        </p:nvCxnSpPr>
        <p:spPr bwMode="auto">
          <a:xfrm>
            <a:off x="2963166" y="4674222"/>
            <a:ext cx="1055371" cy="58010"/>
          </a:xfrm>
          <a:prstGeom prst="line">
            <a:avLst/>
          </a:prstGeom>
          <a:noFill/>
          <a:ln w="9525" cap="flat" cmpd="sng" algn="ctr">
            <a:solidFill>
              <a:schemeClr val="bg1">
                <a:lumMod val="50000"/>
              </a:schemeClr>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4" name="直接连接符 503"/>
          <p:cNvCxnSpPr/>
          <p:nvPr/>
        </p:nvCxnSpPr>
        <p:spPr bwMode="auto">
          <a:xfrm flipV="1">
            <a:off x="2893186" y="4637760"/>
            <a:ext cx="1440224" cy="40588"/>
          </a:xfrm>
          <a:prstGeom prst="line">
            <a:avLst/>
          </a:prstGeom>
          <a:noFill/>
          <a:ln w="9525" cap="flat" cmpd="sng" algn="ctr">
            <a:solidFill>
              <a:schemeClr val="bg1">
                <a:lumMod val="50000"/>
              </a:schemeClr>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5" name="直接连接符 504"/>
          <p:cNvCxnSpPr/>
          <p:nvPr/>
        </p:nvCxnSpPr>
        <p:spPr bwMode="auto">
          <a:xfrm flipV="1">
            <a:off x="3147913" y="4491883"/>
            <a:ext cx="1294880" cy="52073"/>
          </a:xfrm>
          <a:prstGeom prst="line">
            <a:avLst/>
          </a:prstGeom>
          <a:noFill/>
          <a:ln w="9525" cap="flat" cmpd="sng" algn="ctr">
            <a:solidFill>
              <a:schemeClr val="bg1">
                <a:lumMod val="50000"/>
              </a:schemeClr>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6" name="直接连接符 505"/>
          <p:cNvCxnSpPr/>
          <p:nvPr/>
        </p:nvCxnSpPr>
        <p:spPr bwMode="auto">
          <a:xfrm>
            <a:off x="3323025" y="4549951"/>
            <a:ext cx="666668" cy="17850"/>
          </a:xfrm>
          <a:prstGeom prst="line">
            <a:avLst/>
          </a:prstGeom>
          <a:noFill/>
          <a:ln w="9525" cap="flat" cmpd="sng" algn="ctr">
            <a:solidFill>
              <a:schemeClr val="bg1">
                <a:lumMod val="50000"/>
              </a:schemeClr>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07" name="文本框 355"/>
          <p:cNvSpPr txBox="1"/>
          <p:nvPr/>
        </p:nvSpPr>
        <p:spPr>
          <a:xfrm>
            <a:off x="2689235" y="4431133"/>
            <a:ext cx="1540574" cy="323155"/>
          </a:xfrm>
          <a:prstGeom prst="rect">
            <a:avLst/>
          </a:prstGeom>
          <a:noFill/>
        </p:spPr>
        <p:txBody>
          <a:bodyPr wrap="square" lIns="137151" tIns="68575" rIns="137151" bIns="68575" rtlCol="0" anchor="ctr">
            <a:spAutoFit/>
          </a:bodyPr>
          <a:lstStyle/>
          <a:p>
            <a:pPr algn="ct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VXLAN</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508" name="组合 387"/>
          <p:cNvGrpSpPr/>
          <p:nvPr/>
        </p:nvGrpSpPr>
        <p:grpSpPr>
          <a:xfrm>
            <a:off x="2900357" y="4973630"/>
            <a:ext cx="200993" cy="88859"/>
            <a:chOff x="4622166" y="3061494"/>
            <a:chExt cx="489584" cy="615667"/>
          </a:xfrm>
          <a:solidFill>
            <a:schemeClr val="bg1">
              <a:lumMod val="50000"/>
            </a:schemeClr>
          </a:solidFill>
        </p:grpSpPr>
        <p:grpSp>
          <p:nvGrpSpPr>
            <p:cNvPr id="638" name="组合 376"/>
            <p:cNvGrpSpPr/>
            <p:nvPr/>
          </p:nvGrpSpPr>
          <p:grpSpPr>
            <a:xfrm>
              <a:off x="4622166" y="3467100"/>
              <a:ext cx="489584" cy="210061"/>
              <a:chOff x="3298897" y="4095287"/>
              <a:chExt cx="1257750" cy="591162"/>
            </a:xfrm>
            <a:grpFill/>
          </p:grpSpPr>
          <p:sp>
            <p:nvSpPr>
              <p:cNvPr id="645" name="Freeform 13"/>
              <p:cNvSpPr>
                <a:spLocks noEditPoints="1"/>
              </p:cNvSpPr>
              <p:nvPr/>
            </p:nvSpPr>
            <p:spPr bwMode="auto">
              <a:xfrm>
                <a:off x="3298897" y="40952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121948" tIns="60974" rIns="121948" bIns="60974" numCol="1" anchor="t" anchorCtr="0" compatLnSpc="1">
                <a:prstTxWarp prst="textNoShape">
                  <a:avLst/>
                </a:prstTxWarp>
              </a:bodyPr>
              <a:lstStyle/>
              <a:p>
                <a:pPr defTabSz="914522" fontAlgn="ctr"/>
                <a:endParaRPr lang="en-US" altLang="zh-CN" sz="4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46" name="Freeform 13"/>
              <p:cNvSpPr>
                <a:spLocks noEditPoints="1"/>
              </p:cNvSpPr>
              <p:nvPr/>
            </p:nvSpPr>
            <p:spPr bwMode="auto">
              <a:xfrm>
                <a:off x="3298897" y="43873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121948" tIns="60974" rIns="121948" bIns="60974" numCol="1" anchor="t" anchorCtr="0" compatLnSpc="1">
                <a:prstTxWarp prst="textNoShape">
                  <a:avLst/>
                </a:prstTxWarp>
              </a:bodyPr>
              <a:lstStyle/>
              <a:p>
                <a:pPr defTabSz="914522" fontAlgn="ctr"/>
                <a:endParaRPr lang="en-US" altLang="zh-CN" sz="4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639" name="组合 379"/>
            <p:cNvGrpSpPr/>
            <p:nvPr/>
          </p:nvGrpSpPr>
          <p:grpSpPr>
            <a:xfrm>
              <a:off x="4622166" y="3263900"/>
              <a:ext cx="489584" cy="210061"/>
              <a:chOff x="3298897" y="4095287"/>
              <a:chExt cx="1257750" cy="591162"/>
            </a:xfrm>
            <a:grpFill/>
          </p:grpSpPr>
          <p:sp>
            <p:nvSpPr>
              <p:cNvPr id="643" name="Freeform 13"/>
              <p:cNvSpPr>
                <a:spLocks noEditPoints="1"/>
              </p:cNvSpPr>
              <p:nvPr/>
            </p:nvSpPr>
            <p:spPr bwMode="auto">
              <a:xfrm>
                <a:off x="3298897" y="40952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121948" tIns="60974" rIns="121948" bIns="60974" numCol="1" anchor="t" anchorCtr="0" compatLnSpc="1">
                <a:prstTxWarp prst="textNoShape">
                  <a:avLst/>
                </a:prstTxWarp>
              </a:bodyPr>
              <a:lstStyle/>
              <a:p>
                <a:pPr defTabSz="914522" fontAlgn="ctr"/>
                <a:endParaRPr lang="en-US" altLang="zh-CN" sz="4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44" name="Freeform 13"/>
              <p:cNvSpPr>
                <a:spLocks noEditPoints="1"/>
              </p:cNvSpPr>
              <p:nvPr/>
            </p:nvSpPr>
            <p:spPr bwMode="auto">
              <a:xfrm>
                <a:off x="3298897" y="43873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121948" tIns="60974" rIns="121948" bIns="60974" numCol="1" anchor="t" anchorCtr="0" compatLnSpc="1">
                <a:prstTxWarp prst="textNoShape">
                  <a:avLst/>
                </a:prstTxWarp>
              </a:bodyPr>
              <a:lstStyle/>
              <a:p>
                <a:pPr defTabSz="914522" fontAlgn="ctr"/>
                <a:endParaRPr lang="en-US" altLang="zh-CN" sz="4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640" name="组合 388"/>
            <p:cNvGrpSpPr/>
            <p:nvPr/>
          </p:nvGrpSpPr>
          <p:grpSpPr>
            <a:xfrm>
              <a:off x="4622166" y="3061494"/>
              <a:ext cx="489584" cy="210061"/>
              <a:chOff x="3298897" y="4095287"/>
              <a:chExt cx="1257750" cy="591162"/>
            </a:xfrm>
            <a:grpFill/>
          </p:grpSpPr>
          <p:sp>
            <p:nvSpPr>
              <p:cNvPr id="641" name="Freeform 13"/>
              <p:cNvSpPr>
                <a:spLocks noEditPoints="1"/>
              </p:cNvSpPr>
              <p:nvPr/>
            </p:nvSpPr>
            <p:spPr bwMode="auto">
              <a:xfrm>
                <a:off x="3298897" y="40952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121948" tIns="60974" rIns="121948" bIns="60974" numCol="1" anchor="t" anchorCtr="0" compatLnSpc="1">
                <a:prstTxWarp prst="textNoShape">
                  <a:avLst/>
                </a:prstTxWarp>
              </a:bodyPr>
              <a:lstStyle/>
              <a:p>
                <a:pPr defTabSz="914522" fontAlgn="ctr"/>
                <a:endParaRPr lang="en-US" altLang="zh-CN" sz="4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42" name="Freeform 13"/>
              <p:cNvSpPr>
                <a:spLocks noEditPoints="1"/>
              </p:cNvSpPr>
              <p:nvPr/>
            </p:nvSpPr>
            <p:spPr bwMode="auto">
              <a:xfrm>
                <a:off x="3298897" y="43873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121948" tIns="60974" rIns="121948" bIns="60974" numCol="1" anchor="t" anchorCtr="0" compatLnSpc="1">
                <a:prstTxWarp prst="textNoShape">
                  <a:avLst/>
                </a:prstTxWarp>
              </a:bodyPr>
              <a:lstStyle/>
              <a:p>
                <a:pPr defTabSz="914522" fontAlgn="ctr"/>
                <a:endParaRPr lang="en-US" altLang="zh-CN" sz="4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grpSp>
        <p:nvGrpSpPr>
          <p:cNvPr id="509" name="组合 387"/>
          <p:cNvGrpSpPr/>
          <p:nvPr/>
        </p:nvGrpSpPr>
        <p:grpSpPr>
          <a:xfrm>
            <a:off x="2675324" y="5171746"/>
            <a:ext cx="200993" cy="88859"/>
            <a:chOff x="4622166" y="3061494"/>
            <a:chExt cx="489584" cy="615667"/>
          </a:xfrm>
          <a:solidFill>
            <a:schemeClr val="bg1">
              <a:lumMod val="50000"/>
            </a:schemeClr>
          </a:solidFill>
        </p:grpSpPr>
        <p:grpSp>
          <p:nvGrpSpPr>
            <p:cNvPr id="629" name="组合 376"/>
            <p:cNvGrpSpPr/>
            <p:nvPr/>
          </p:nvGrpSpPr>
          <p:grpSpPr>
            <a:xfrm>
              <a:off x="4622166" y="3467100"/>
              <a:ext cx="489584" cy="210061"/>
              <a:chOff x="3298897" y="4095287"/>
              <a:chExt cx="1257750" cy="591162"/>
            </a:xfrm>
            <a:grpFill/>
          </p:grpSpPr>
          <p:sp>
            <p:nvSpPr>
              <p:cNvPr id="636" name="Freeform 13"/>
              <p:cNvSpPr>
                <a:spLocks noEditPoints="1"/>
              </p:cNvSpPr>
              <p:nvPr/>
            </p:nvSpPr>
            <p:spPr bwMode="auto">
              <a:xfrm>
                <a:off x="3298897" y="40952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121948" tIns="60974" rIns="121948" bIns="60974" numCol="1" anchor="t" anchorCtr="0" compatLnSpc="1">
                <a:prstTxWarp prst="textNoShape">
                  <a:avLst/>
                </a:prstTxWarp>
              </a:bodyPr>
              <a:lstStyle/>
              <a:p>
                <a:pPr defTabSz="914522" fontAlgn="ctr"/>
                <a:endParaRPr lang="en-US" altLang="zh-CN" sz="4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37" name="Freeform 13"/>
              <p:cNvSpPr>
                <a:spLocks noEditPoints="1"/>
              </p:cNvSpPr>
              <p:nvPr/>
            </p:nvSpPr>
            <p:spPr bwMode="auto">
              <a:xfrm>
                <a:off x="3298897" y="43873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121948" tIns="60974" rIns="121948" bIns="60974" numCol="1" anchor="t" anchorCtr="0" compatLnSpc="1">
                <a:prstTxWarp prst="textNoShape">
                  <a:avLst/>
                </a:prstTxWarp>
              </a:bodyPr>
              <a:lstStyle/>
              <a:p>
                <a:pPr defTabSz="914522" fontAlgn="ctr"/>
                <a:endParaRPr lang="en-US" altLang="zh-CN" sz="4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630" name="组合 379"/>
            <p:cNvGrpSpPr/>
            <p:nvPr/>
          </p:nvGrpSpPr>
          <p:grpSpPr>
            <a:xfrm>
              <a:off x="4622166" y="3263900"/>
              <a:ext cx="489584" cy="210061"/>
              <a:chOff x="3298897" y="4095287"/>
              <a:chExt cx="1257750" cy="591162"/>
            </a:xfrm>
            <a:grpFill/>
          </p:grpSpPr>
          <p:sp>
            <p:nvSpPr>
              <p:cNvPr id="634" name="Freeform 13"/>
              <p:cNvSpPr>
                <a:spLocks noEditPoints="1"/>
              </p:cNvSpPr>
              <p:nvPr/>
            </p:nvSpPr>
            <p:spPr bwMode="auto">
              <a:xfrm>
                <a:off x="3298897" y="40952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121948" tIns="60974" rIns="121948" bIns="60974" numCol="1" anchor="t" anchorCtr="0" compatLnSpc="1">
                <a:prstTxWarp prst="textNoShape">
                  <a:avLst/>
                </a:prstTxWarp>
              </a:bodyPr>
              <a:lstStyle/>
              <a:p>
                <a:pPr defTabSz="914522" fontAlgn="ctr"/>
                <a:endParaRPr lang="en-US" altLang="zh-CN" sz="4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35" name="Freeform 13"/>
              <p:cNvSpPr>
                <a:spLocks noEditPoints="1"/>
              </p:cNvSpPr>
              <p:nvPr/>
            </p:nvSpPr>
            <p:spPr bwMode="auto">
              <a:xfrm>
                <a:off x="3298897" y="43873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121948" tIns="60974" rIns="121948" bIns="60974" numCol="1" anchor="t" anchorCtr="0" compatLnSpc="1">
                <a:prstTxWarp prst="textNoShape">
                  <a:avLst/>
                </a:prstTxWarp>
              </a:bodyPr>
              <a:lstStyle/>
              <a:p>
                <a:pPr defTabSz="914522" fontAlgn="ctr"/>
                <a:endParaRPr lang="en-US" altLang="zh-CN" sz="4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631" name="组合 388"/>
            <p:cNvGrpSpPr/>
            <p:nvPr/>
          </p:nvGrpSpPr>
          <p:grpSpPr>
            <a:xfrm>
              <a:off x="4622166" y="3061494"/>
              <a:ext cx="489584" cy="210061"/>
              <a:chOff x="3298897" y="4095287"/>
              <a:chExt cx="1257750" cy="591162"/>
            </a:xfrm>
            <a:grpFill/>
          </p:grpSpPr>
          <p:sp>
            <p:nvSpPr>
              <p:cNvPr id="632" name="Freeform 13"/>
              <p:cNvSpPr>
                <a:spLocks noEditPoints="1"/>
              </p:cNvSpPr>
              <p:nvPr/>
            </p:nvSpPr>
            <p:spPr bwMode="auto">
              <a:xfrm>
                <a:off x="3298897" y="40952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121948" tIns="60974" rIns="121948" bIns="60974" numCol="1" anchor="t" anchorCtr="0" compatLnSpc="1">
                <a:prstTxWarp prst="textNoShape">
                  <a:avLst/>
                </a:prstTxWarp>
              </a:bodyPr>
              <a:lstStyle/>
              <a:p>
                <a:pPr defTabSz="914522" fontAlgn="ctr"/>
                <a:endParaRPr lang="en-US" altLang="zh-CN" sz="4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33" name="Freeform 13"/>
              <p:cNvSpPr>
                <a:spLocks noEditPoints="1"/>
              </p:cNvSpPr>
              <p:nvPr/>
            </p:nvSpPr>
            <p:spPr bwMode="auto">
              <a:xfrm>
                <a:off x="3298897" y="43873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121948" tIns="60974" rIns="121948" bIns="60974" numCol="1" anchor="t" anchorCtr="0" compatLnSpc="1">
                <a:prstTxWarp prst="textNoShape">
                  <a:avLst/>
                </a:prstTxWarp>
              </a:bodyPr>
              <a:lstStyle/>
              <a:p>
                <a:pPr defTabSz="914522" fontAlgn="ctr"/>
                <a:endParaRPr lang="en-US" altLang="zh-CN" sz="4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grpSp>
        <p:nvGrpSpPr>
          <p:cNvPr id="510" name="组合 387"/>
          <p:cNvGrpSpPr/>
          <p:nvPr/>
        </p:nvGrpSpPr>
        <p:grpSpPr>
          <a:xfrm>
            <a:off x="3340868" y="5145509"/>
            <a:ext cx="200993" cy="88859"/>
            <a:chOff x="4622166" y="3061494"/>
            <a:chExt cx="489584" cy="615667"/>
          </a:xfrm>
          <a:solidFill>
            <a:schemeClr val="bg1">
              <a:lumMod val="50000"/>
            </a:schemeClr>
          </a:solidFill>
        </p:grpSpPr>
        <p:grpSp>
          <p:nvGrpSpPr>
            <p:cNvPr id="620" name="组合 376"/>
            <p:cNvGrpSpPr/>
            <p:nvPr/>
          </p:nvGrpSpPr>
          <p:grpSpPr>
            <a:xfrm>
              <a:off x="4622166" y="3467100"/>
              <a:ext cx="489584" cy="210061"/>
              <a:chOff x="3298897" y="4095287"/>
              <a:chExt cx="1257750" cy="591162"/>
            </a:xfrm>
            <a:grpFill/>
          </p:grpSpPr>
          <p:sp>
            <p:nvSpPr>
              <p:cNvPr id="627" name="Freeform 13"/>
              <p:cNvSpPr>
                <a:spLocks noEditPoints="1"/>
              </p:cNvSpPr>
              <p:nvPr/>
            </p:nvSpPr>
            <p:spPr bwMode="auto">
              <a:xfrm>
                <a:off x="3298897" y="40952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121948" tIns="60974" rIns="121948" bIns="60974" numCol="1" anchor="t" anchorCtr="0" compatLnSpc="1">
                <a:prstTxWarp prst="textNoShape">
                  <a:avLst/>
                </a:prstTxWarp>
              </a:bodyPr>
              <a:lstStyle/>
              <a:p>
                <a:pPr defTabSz="914522" fontAlgn="ctr"/>
                <a:endParaRPr lang="en-US" altLang="zh-CN" sz="4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28" name="Freeform 13"/>
              <p:cNvSpPr>
                <a:spLocks noEditPoints="1"/>
              </p:cNvSpPr>
              <p:nvPr/>
            </p:nvSpPr>
            <p:spPr bwMode="auto">
              <a:xfrm>
                <a:off x="3298897" y="43873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121948" tIns="60974" rIns="121948" bIns="60974" numCol="1" anchor="t" anchorCtr="0" compatLnSpc="1">
                <a:prstTxWarp prst="textNoShape">
                  <a:avLst/>
                </a:prstTxWarp>
              </a:bodyPr>
              <a:lstStyle/>
              <a:p>
                <a:pPr defTabSz="914522" fontAlgn="ctr"/>
                <a:endParaRPr lang="en-US" altLang="zh-CN" sz="4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621" name="组合 379"/>
            <p:cNvGrpSpPr/>
            <p:nvPr/>
          </p:nvGrpSpPr>
          <p:grpSpPr>
            <a:xfrm>
              <a:off x="4622166" y="3263900"/>
              <a:ext cx="489584" cy="210061"/>
              <a:chOff x="3298897" y="4095287"/>
              <a:chExt cx="1257750" cy="591162"/>
            </a:xfrm>
            <a:grpFill/>
          </p:grpSpPr>
          <p:sp>
            <p:nvSpPr>
              <p:cNvPr id="625" name="Freeform 13"/>
              <p:cNvSpPr>
                <a:spLocks noEditPoints="1"/>
              </p:cNvSpPr>
              <p:nvPr/>
            </p:nvSpPr>
            <p:spPr bwMode="auto">
              <a:xfrm>
                <a:off x="3298897" y="40952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121948" tIns="60974" rIns="121948" bIns="60974" numCol="1" anchor="t" anchorCtr="0" compatLnSpc="1">
                <a:prstTxWarp prst="textNoShape">
                  <a:avLst/>
                </a:prstTxWarp>
              </a:bodyPr>
              <a:lstStyle/>
              <a:p>
                <a:pPr defTabSz="914522" fontAlgn="ctr"/>
                <a:endParaRPr lang="en-US" altLang="zh-CN" sz="4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26" name="Freeform 13"/>
              <p:cNvSpPr>
                <a:spLocks noEditPoints="1"/>
              </p:cNvSpPr>
              <p:nvPr/>
            </p:nvSpPr>
            <p:spPr bwMode="auto">
              <a:xfrm>
                <a:off x="3298897" y="43873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121948" tIns="60974" rIns="121948" bIns="60974" numCol="1" anchor="t" anchorCtr="0" compatLnSpc="1">
                <a:prstTxWarp prst="textNoShape">
                  <a:avLst/>
                </a:prstTxWarp>
              </a:bodyPr>
              <a:lstStyle/>
              <a:p>
                <a:pPr defTabSz="914522" fontAlgn="ctr"/>
                <a:endParaRPr lang="en-US" altLang="zh-CN" sz="4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622" name="组合 388"/>
            <p:cNvGrpSpPr/>
            <p:nvPr/>
          </p:nvGrpSpPr>
          <p:grpSpPr>
            <a:xfrm>
              <a:off x="4622166" y="3061494"/>
              <a:ext cx="489584" cy="210061"/>
              <a:chOff x="3298897" y="4095287"/>
              <a:chExt cx="1257750" cy="591162"/>
            </a:xfrm>
            <a:grpFill/>
          </p:grpSpPr>
          <p:sp>
            <p:nvSpPr>
              <p:cNvPr id="623" name="Freeform 13"/>
              <p:cNvSpPr>
                <a:spLocks noEditPoints="1"/>
              </p:cNvSpPr>
              <p:nvPr/>
            </p:nvSpPr>
            <p:spPr bwMode="auto">
              <a:xfrm>
                <a:off x="3298897" y="40952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121948" tIns="60974" rIns="121948" bIns="60974" numCol="1" anchor="t" anchorCtr="0" compatLnSpc="1">
                <a:prstTxWarp prst="textNoShape">
                  <a:avLst/>
                </a:prstTxWarp>
              </a:bodyPr>
              <a:lstStyle/>
              <a:p>
                <a:pPr defTabSz="914522" fontAlgn="ctr"/>
                <a:endParaRPr lang="en-US" altLang="zh-CN" sz="4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24" name="Freeform 13"/>
              <p:cNvSpPr>
                <a:spLocks noEditPoints="1"/>
              </p:cNvSpPr>
              <p:nvPr/>
            </p:nvSpPr>
            <p:spPr bwMode="auto">
              <a:xfrm>
                <a:off x="3298897" y="43873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121948" tIns="60974" rIns="121948" bIns="60974" numCol="1" anchor="t" anchorCtr="0" compatLnSpc="1">
                <a:prstTxWarp prst="textNoShape">
                  <a:avLst/>
                </a:prstTxWarp>
              </a:bodyPr>
              <a:lstStyle/>
              <a:p>
                <a:pPr defTabSz="914522" fontAlgn="ctr"/>
                <a:endParaRPr lang="en-US" altLang="zh-CN" sz="4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cxnSp>
        <p:nvCxnSpPr>
          <p:cNvPr id="511" name="直接连接符 510"/>
          <p:cNvCxnSpPr>
            <a:endCxn id="617" idx="7"/>
          </p:cNvCxnSpPr>
          <p:nvPr/>
        </p:nvCxnSpPr>
        <p:spPr bwMode="auto">
          <a:xfrm>
            <a:off x="3125173" y="5022573"/>
            <a:ext cx="348473" cy="21945"/>
          </a:xfrm>
          <a:prstGeom prst="line">
            <a:avLst/>
          </a:prstGeom>
          <a:noFill/>
          <a:ln w="9525"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12" name="直接连接符 511"/>
          <p:cNvCxnSpPr>
            <a:endCxn id="626" idx="5"/>
          </p:cNvCxnSpPr>
          <p:nvPr/>
        </p:nvCxnSpPr>
        <p:spPr bwMode="auto">
          <a:xfrm flipV="1">
            <a:off x="2893123" y="5193389"/>
            <a:ext cx="464182" cy="27318"/>
          </a:xfrm>
          <a:prstGeom prst="line">
            <a:avLst/>
          </a:prstGeom>
          <a:noFill/>
          <a:ln w="9525"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13" name="直接连接符 512"/>
          <p:cNvCxnSpPr/>
          <p:nvPr/>
        </p:nvCxnSpPr>
        <p:spPr bwMode="auto">
          <a:xfrm flipV="1">
            <a:off x="2792499" y="5072501"/>
            <a:ext cx="192067" cy="98581"/>
          </a:xfrm>
          <a:prstGeom prst="line">
            <a:avLst/>
          </a:prstGeom>
          <a:noFill/>
          <a:ln w="9525"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514" name="组合 387"/>
          <p:cNvGrpSpPr/>
          <p:nvPr/>
        </p:nvGrpSpPr>
        <p:grpSpPr>
          <a:xfrm>
            <a:off x="3473147" y="4996531"/>
            <a:ext cx="200993" cy="88859"/>
            <a:chOff x="4622166" y="3061494"/>
            <a:chExt cx="489584" cy="615667"/>
          </a:xfrm>
          <a:solidFill>
            <a:schemeClr val="bg1">
              <a:lumMod val="50000"/>
            </a:schemeClr>
          </a:solidFill>
        </p:grpSpPr>
        <p:grpSp>
          <p:nvGrpSpPr>
            <p:cNvPr id="611" name="组合 376"/>
            <p:cNvGrpSpPr/>
            <p:nvPr/>
          </p:nvGrpSpPr>
          <p:grpSpPr>
            <a:xfrm>
              <a:off x="4622166" y="3467100"/>
              <a:ext cx="489584" cy="210061"/>
              <a:chOff x="3298897" y="4095287"/>
              <a:chExt cx="1257750" cy="591162"/>
            </a:xfrm>
            <a:grpFill/>
          </p:grpSpPr>
          <p:sp>
            <p:nvSpPr>
              <p:cNvPr id="618" name="Freeform 13"/>
              <p:cNvSpPr>
                <a:spLocks noEditPoints="1"/>
              </p:cNvSpPr>
              <p:nvPr/>
            </p:nvSpPr>
            <p:spPr bwMode="auto">
              <a:xfrm>
                <a:off x="3298897" y="40952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121948" tIns="60974" rIns="121948" bIns="60974" numCol="1" anchor="t" anchorCtr="0" compatLnSpc="1">
                <a:prstTxWarp prst="textNoShape">
                  <a:avLst/>
                </a:prstTxWarp>
              </a:bodyPr>
              <a:lstStyle/>
              <a:p>
                <a:pPr defTabSz="914522" fontAlgn="ctr"/>
                <a:endParaRPr lang="en-US" altLang="zh-CN" sz="4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19" name="Freeform 13"/>
              <p:cNvSpPr>
                <a:spLocks noEditPoints="1"/>
              </p:cNvSpPr>
              <p:nvPr/>
            </p:nvSpPr>
            <p:spPr bwMode="auto">
              <a:xfrm>
                <a:off x="3298897" y="43873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121948" tIns="60974" rIns="121948" bIns="60974" numCol="1" anchor="t" anchorCtr="0" compatLnSpc="1">
                <a:prstTxWarp prst="textNoShape">
                  <a:avLst/>
                </a:prstTxWarp>
              </a:bodyPr>
              <a:lstStyle/>
              <a:p>
                <a:pPr defTabSz="914522" fontAlgn="ctr"/>
                <a:endParaRPr lang="en-US" altLang="zh-CN" sz="4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612" name="组合 379"/>
            <p:cNvGrpSpPr/>
            <p:nvPr/>
          </p:nvGrpSpPr>
          <p:grpSpPr>
            <a:xfrm>
              <a:off x="4622166" y="3263900"/>
              <a:ext cx="489584" cy="210061"/>
              <a:chOff x="3298897" y="4095287"/>
              <a:chExt cx="1257750" cy="591162"/>
            </a:xfrm>
            <a:grpFill/>
          </p:grpSpPr>
          <p:sp>
            <p:nvSpPr>
              <p:cNvPr id="616" name="Freeform 13"/>
              <p:cNvSpPr>
                <a:spLocks noEditPoints="1"/>
              </p:cNvSpPr>
              <p:nvPr/>
            </p:nvSpPr>
            <p:spPr bwMode="auto">
              <a:xfrm>
                <a:off x="3298897" y="40952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121948" tIns="60974" rIns="121948" bIns="60974" numCol="1" anchor="t" anchorCtr="0" compatLnSpc="1">
                <a:prstTxWarp prst="textNoShape">
                  <a:avLst/>
                </a:prstTxWarp>
              </a:bodyPr>
              <a:lstStyle/>
              <a:p>
                <a:pPr defTabSz="914522" fontAlgn="ctr"/>
                <a:endParaRPr lang="en-US" altLang="zh-CN" sz="4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17" name="Freeform 13"/>
              <p:cNvSpPr>
                <a:spLocks noEditPoints="1"/>
              </p:cNvSpPr>
              <p:nvPr/>
            </p:nvSpPr>
            <p:spPr bwMode="auto">
              <a:xfrm>
                <a:off x="3298897" y="43873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121948" tIns="60974" rIns="121948" bIns="60974" numCol="1" anchor="t" anchorCtr="0" compatLnSpc="1">
                <a:prstTxWarp prst="textNoShape">
                  <a:avLst/>
                </a:prstTxWarp>
              </a:bodyPr>
              <a:lstStyle/>
              <a:p>
                <a:pPr defTabSz="914522" fontAlgn="ctr"/>
                <a:endParaRPr lang="en-US" altLang="zh-CN" sz="4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613" name="组合 388"/>
            <p:cNvGrpSpPr/>
            <p:nvPr/>
          </p:nvGrpSpPr>
          <p:grpSpPr>
            <a:xfrm>
              <a:off x="4622166" y="3061494"/>
              <a:ext cx="489584" cy="210061"/>
              <a:chOff x="3298897" y="4095287"/>
              <a:chExt cx="1257750" cy="591162"/>
            </a:xfrm>
            <a:grpFill/>
          </p:grpSpPr>
          <p:sp>
            <p:nvSpPr>
              <p:cNvPr id="614" name="Freeform 13"/>
              <p:cNvSpPr>
                <a:spLocks noEditPoints="1"/>
              </p:cNvSpPr>
              <p:nvPr/>
            </p:nvSpPr>
            <p:spPr bwMode="auto">
              <a:xfrm>
                <a:off x="3298897" y="40952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121948" tIns="60974" rIns="121948" bIns="60974" numCol="1" anchor="t" anchorCtr="0" compatLnSpc="1">
                <a:prstTxWarp prst="textNoShape">
                  <a:avLst/>
                </a:prstTxWarp>
              </a:bodyPr>
              <a:lstStyle/>
              <a:p>
                <a:pPr defTabSz="914522" fontAlgn="ctr"/>
                <a:endParaRPr lang="en-US" altLang="zh-CN" sz="4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15" name="Freeform 13"/>
              <p:cNvSpPr>
                <a:spLocks noEditPoints="1"/>
              </p:cNvSpPr>
              <p:nvPr/>
            </p:nvSpPr>
            <p:spPr bwMode="auto">
              <a:xfrm>
                <a:off x="3298897" y="43873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121948" tIns="60974" rIns="121948" bIns="60974" numCol="1" anchor="t" anchorCtr="0" compatLnSpc="1">
                <a:prstTxWarp prst="textNoShape">
                  <a:avLst/>
                </a:prstTxWarp>
              </a:bodyPr>
              <a:lstStyle/>
              <a:p>
                <a:pPr defTabSz="914522" fontAlgn="ctr"/>
                <a:endParaRPr lang="en-US" altLang="zh-CN" sz="4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cxnSp>
        <p:nvCxnSpPr>
          <p:cNvPr id="515" name="直接连接符 514"/>
          <p:cNvCxnSpPr/>
          <p:nvPr/>
        </p:nvCxnSpPr>
        <p:spPr bwMode="auto">
          <a:xfrm flipH="1">
            <a:off x="3442543" y="5145959"/>
            <a:ext cx="131099" cy="54039"/>
          </a:xfrm>
          <a:prstGeom prst="line">
            <a:avLst/>
          </a:prstGeom>
          <a:noFill/>
          <a:ln w="9525" cap="flat" cmpd="sng" algn="ctr">
            <a:solidFill>
              <a:srgbClr val="B2B2B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516" name="组合 384"/>
          <p:cNvGrpSpPr/>
          <p:nvPr/>
        </p:nvGrpSpPr>
        <p:grpSpPr>
          <a:xfrm>
            <a:off x="4028501" y="5227048"/>
            <a:ext cx="157625" cy="44921"/>
            <a:chOff x="3298897" y="4095287"/>
            <a:chExt cx="1257750" cy="591162"/>
          </a:xfrm>
          <a:solidFill>
            <a:schemeClr val="bg1">
              <a:lumMod val="50000"/>
            </a:schemeClr>
          </a:solidFill>
        </p:grpSpPr>
        <p:sp>
          <p:nvSpPr>
            <p:cNvPr id="609" name="Freeform 13"/>
            <p:cNvSpPr>
              <a:spLocks noEditPoints="1"/>
            </p:cNvSpPr>
            <p:nvPr/>
          </p:nvSpPr>
          <p:spPr bwMode="auto">
            <a:xfrm>
              <a:off x="3298897" y="40952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121948" tIns="60974" rIns="121948" bIns="60974" numCol="1" anchor="t" anchorCtr="0" compatLnSpc="1">
              <a:prstTxWarp prst="textNoShape">
                <a:avLst/>
              </a:prstTxWarp>
            </a:bodyPr>
            <a:lstStyle/>
            <a:p>
              <a:pPr defTabSz="914522" fontAlgn="ctr"/>
              <a:endParaRPr lang="en-US" altLang="zh-CN" sz="4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10" name="Freeform 13"/>
            <p:cNvSpPr>
              <a:spLocks noEditPoints="1"/>
            </p:cNvSpPr>
            <p:nvPr/>
          </p:nvSpPr>
          <p:spPr bwMode="auto">
            <a:xfrm>
              <a:off x="3298897" y="43873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121948" tIns="60974" rIns="121948" bIns="60974" numCol="1" anchor="t" anchorCtr="0" compatLnSpc="1">
              <a:prstTxWarp prst="textNoShape">
                <a:avLst/>
              </a:prstTxWarp>
            </a:bodyPr>
            <a:lstStyle/>
            <a:p>
              <a:pPr defTabSz="914522" fontAlgn="ctr"/>
              <a:endParaRPr lang="en-US" altLang="zh-CN" sz="4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517" name="组合 384"/>
          <p:cNvGrpSpPr/>
          <p:nvPr/>
        </p:nvGrpSpPr>
        <p:grpSpPr>
          <a:xfrm>
            <a:off x="4543971" y="4959213"/>
            <a:ext cx="157625" cy="44921"/>
            <a:chOff x="3298897" y="4095287"/>
            <a:chExt cx="1257750" cy="591162"/>
          </a:xfrm>
          <a:solidFill>
            <a:schemeClr val="bg1">
              <a:lumMod val="50000"/>
            </a:schemeClr>
          </a:solidFill>
        </p:grpSpPr>
        <p:sp>
          <p:nvSpPr>
            <p:cNvPr id="607" name="Freeform 13"/>
            <p:cNvSpPr>
              <a:spLocks noEditPoints="1"/>
            </p:cNvSpPr>
            <p:nvPr/>
          </p:nvSpPr>
          <p:spPr bwMode="auto">
            <a:xfrm>
              <a:off x="3298897" y="40952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121948" tIns="60974" rIns="121948" bIns="60974" numCol="1" anchor="t" anchorCtr="0" compatLnSpc="1">
              <a:prstTxWarp prst="textNoShape">
                <a:avLst/>
              </a:prstTxWarp>
            </a:bodyPr>
            <a:lstStyle/>
            <a:p>
              <a:pPr defTabSz="914522" fontAlgn="ctr"/>
              <a:endParaRPr lang="en-US" altLang="zh-CN" sz="4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08" name="Freeform 13"/>
            <p:cNvSpPr>
              <a:spLocks noEditPoints="1"/>
            </p:cNvSpPr>
            <p:nvPr/>
          </p:nvSpPr>
          <p:spPr bwMode="auto">
            <a:xfrm>
              <a:off x="3298897" y="43873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121948" tIns="60974" rIns="121948" bIns="60974" numCol="1" anchor="t" anchorCtr="0" compatLnSpc="1">
              <a:prstTxWarp prst="textNoShape">
                <a:avLst/>
              </a:prstTxWarp>
            </a:bodyPr>
            <a:lstStyle/>
            <a:p>
              <a:pPr defTabSz="914522" fontAlgn="ctr"/>
              <a:endParaRPr lang="en-US" altLang="zh-CN" sz="4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518" name="组合 384"/>
          <p:cNvGrpSpPr/>
          <p:nvPr/>
        </p:nvGrpSpPr>
        <p:grpSpPr>
          <a:xfrm>
            <a:off x="4403577" y="5054365"/>
            <a:ext cx="157625" cy="44921"/>
            <a:chOff x="3298897" y="4095287"/>
            <a:chExt cx="1257750" cy="591162"/>
          </a:xfrm>
          <a:solidFill>
            <a:schemeClr val="bg1">
              <a:lumMod val="50000"/>
            </a:schemeClr>
          </a:solidFill>
        </p:grpSpPr>
        <p:sp>
          <p:nvSpPr>
            <p:cNvPr id="605" name="Freeform 13"/>
            <p:cNvSpPr>
              <a:spLocks noEditPoints="1"/>
            </p:cNvSpPr>
            <p:nvPr/>
          </p:nvSpPr>
          <p:spPr bwMode="auto">
            <a:xfrm>
              <a:off x="3298897" y="40952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121948" tIns="60974" rIns="121948" bIns="60974" numCol="1" anchor="t" anchorCtr="0" compatLnSpc="1">
              <a:prstTxWarp prst="textNoShape">
                <a:avLst/>
              </a:prstTxWarp>
            </a:bodyPr>
            <a:lstStyle/>
            <a:p>
              <a:pPr defTabSz="914522" fontAlgn="ctr"/>
              <a:endParaRPr lang="en-US" altLang="zh-CN" sz="4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06" name="Freeform 13"/>
            <p:cNvSpPr>
              <a:spLocks noEditPoints="1"/>
            </p:cNvSpPr>
            <p:nvPr/>
          </p:nvSpPr>
          <p:spPr bwMode="auto">
            <a:xfrm>
              <a:off x="3298897" y="43873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121948" tIns="60974" rIns="121948" bIns="60974" numCol="1" anchor="t" anchorCtr="0" compatLnSpc="1">
              <a:prstTxWarp prst="textNoShape">
                <a:avLst/>
              </a:prstTxWarp>
            </a:bodyPr>
            <a:lstStyle/>
            <a:p>
              <a:pPr defTabSz="914522" fontAlgn="ctr"/>
              <a:endParaRPr lang="en-US" altLang="zh-CN" sz="4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519" name="组合 384"/>
          <p:cNvGrpSpPr/>
          <p:nvPr/>
        </p:nvGrpSpPr>
        <p:grpSpPr>
          <a:xfrm>
            <a:off x="4243793" y="5141177"/>
            <a:ext cx="157625" cy="44921"/>
            <a:chOff x="3298897" y="4095287"/>
            <a:chExt cx="1257750" cy="591162"/>
          </a:xfrm>
          <a:solidFill>
            <a:schemeClr val="bg1">
              <a:lumMod val="50000"/>
            </a:schemeClr>
          </a:solidFill>
        </p:grpSpPr>
        <p:sp>
          <p:nvSpPr>
            <p:cNvPr id="603" name="Freeform 13"/>
            <p:cNvSpPr>
              <a:spLocks noEditPoints="1"/>
            </p:cNvSpPr>
            <p:nvPr/>
          </p:nvSpPr>
          <p:spPr bwMode="auto">
            <a:xfrm>
              <a:off x="3298897" y="40952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121948" tIns="60974" rIns="121948" bIns="60974" numCol="1" anchor="t" anchorCtr="0" compatLnSpc="1">
              <a:prstTxWarp prst="textNoShape">
                <a:avLst/>
              </a:prstTxWarp>
            </a:bodyPr>
            <a:lstStyle/>
            <a:p>
              <a:pPr defTabSz="914522" fontAlgn="ctr"/>
              <a:endParaRPr lang="en-US" altLang="zh-CN" sz="4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04" name="Freeform 13"/>
            <p:cNvSpPr>
              <a:spLocks noEditPoints="1"/>
            </p:cNvSpPr>
            <p:nvPr/>
          </p:nvSpPr>
          <p:spPr bwMode="auto">
            <a:xfrm>
              <a:off x="3298897" y="43873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121948" tIns="60974" rIns="121948" bIns="60974" numCol="1" anchor="t" anchorCtr="0" compatLnSpc="1">
              <a:prstTxWarp prst="textNoShape">
                <a:avLst/>
              </a:prstTxWarp>
            </a:bodyPr>
            <a:lstStyle/>
            <a:p>
              <a:pPr defTabSz="914522" fontAlgn="ctr"/>
              <a:endParaRPr lang="en-US" altLang="zh-CN" sz="4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cxnSp>
        <p:nvCxnSpPr>
          <p:cNvPr id="520" name="直接连接符 519"/>
          <p:cNvCxnSpPr>
            <a:endCxn id="610" idx="55"/>
          </p:cNvCxnSpPr>
          <p:nvPr/>
        </p:nvCxnSpPr>
        <p:spPr bwMode="auto">
          <a:xfrm>
            <a:off x="3578321" y="5190542"/>
            <a:ext cx="457865" cy="60810"/>
          </a:xfrm>
          <a:prstGeom prst="line">
            <a:avLst/>
          </a:prstGeom>
          <a:noFill/>
          <a:ln w="9525"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21" name="直接连接符 520"/>
          <p:cNvCxnSpPr>
            <a:endCxn id="604" idx="7"/>
          </p:cNvCxnSpPr>
          <p:nvPr/>
        </p:nvCxnSpPr>
        <p:spPr bwMode="auto">
          <a:xfrm flipV="1">
            <a:off x="3572784" y="5167166"/>
            <a:ext cx="671508" cy="17063"/>
          </a:xfrm>
          <a:prstGeom prst="line">
            <a:avLst/>
          </a:prstGeom>
          <a:noFill/>
          <a:ln w="9525"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22" name="直接连接符 521"/>
          <p:cNvCxnSpPr>
            <a:endCxn id="606" idx="54"/>
          </p:cNvCxnSpPr>
          <p:nvPr/>
        </p:nvCxnSpPr>
        <p:spPr bwMode="auto">
          <a:xfrm>
            <a:off x="3712485" y="5046535"/>
            <a:ext cx="697311" cy="32134"/>
          </a:xfrm>
          <a:prstGeom prst="line">
            <a:avLst/>
          </a:prstGeom>
          <a:noFill/>
          <a:ln w="9525"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23" name="直接连接符 522"/>
          <p:cNvCxnSpPr>
            <a:endCxn id="608" idx="7"/>
          </p:cNvCxnSpPr>
          <p:nvPr/>
        </p:nvCxnSpPr>
        <p:spPr bwMode="auto">
          <a:xfrm flipV="1">
            <a:off x="3693320" y="4985202"/>
            <a:ext cx="851150" cy="53551"/>
          </a:xfrm>
          <a:prstGeom prst="line">
            <a:avLst/>
          </a:prstGeom>
          <a:noFill/>
          <a:ln w="9525"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24" name="Freeform 151"/>
          <p:cNvSpPr>
            <a:spLocks noEditPoints="1"/>
          </p:cNvSpPr>
          <p:nvPr/>
        </p:nvSpPr>
        <p:spPr bwMode="auto">
          <a:xfrm>
            <a:off x="4995854" y="4949549"/>
            <a:ext cx="53768" cy="70467"/>
          </a:xfrm>
          <a:custGeom>
            <a:avLst/>
            <a:gdLst/>
            <a:ahLst/>
            <a:cxnLst>
              <a:cxn ang="0">
                <a:pos x="7285" y="81"/>
              </a:cxn>
              <a:cxn ang="0">
                <a:pos x="7441" y="325"/>
              </a:cxn>
              <a:cxn ang="0">
                <a:pos x="7400" y="16492"/>
              </a:cxn>
              <a:cxn ang="0">
                <a:pos x="7183" y="16680"/>
              </a:cxn>
              <a:cxn ang="0">
                <a:pos x="266" y="16680"/>
              </a:cxn>
              <a:cxn ang="0">
                <a:pos x="49" y="16492"/>
              </a:cxn>
              <a:cxn ang="0">
                <a:pos x="8" y="325"/>
              </a:cxn>
              <a:cxn ang="0">
                <a:pos x="163" y="81"/>
              </a:cxn>
              <a:cxn ang="0">
                <a:pos x="5939" y="1613"/>
              </a:cxn>
              <a:cxn ang="0">
                <a:pos x="6201" y="1711"/>
              </a:cxn>
              <a:cxn ang="0">
                <a:pos x="6328" y="1952"/>
              </a:cxn>
              <a:cxn ang="0">
                <a:pos x="6263" y="3222"/>
              </a:cxn>
              <a:cxn ang="0">
                <a:pos x="6036" y="3376"/>
              </a:cxn>
              <a:cxn ang="0">
                <a:pos x="1341" y="3351"/>
              </a:cxn>
              <a:cxn ang="0">
                <a:pos x="1150" y="3157"/>
              </a:cxn>
              <a:cxn ang="0">
                <a:pos x="1137" y="1878"/>
              </a:cxn>
              <a:cxn ang="0">
                <a:pos x="1307" y="1667"/>
              </a:cxn>
              <a:cxn ang="0">
                <a:pos x="5979" y="3879"/>
              </a:cxn>
              <a:cxn ang="0">
                <a:pos x="6228" y="4001"/>
              </a:cxn>
              <a:cxn ang="0">
                <a:pos x="6330" y="4255"/>
              </a:cxn>
              <a:cxn ang="0">
                <a:pos x="6240" y="5515"/>
              </a:cxn>
              <a:cxn ang="0">
                <a:pos x="5999" y="5647"/>
              </a:cxn>
              <a:cxn ang="0">
                <a:pos x="1307" y="5597"/>
              </a:cxn>
              <a:cxn ang="0">
                <a:pos x="1137" y="5386"/>
              </a:cxn>
              <a:cxn ang="0">
                <a:pos x="1150" y="4107"/>
              </a:cxn>
              <a:cxn ang="0">
                <a:pos x="1341" y="3914"/>
              </a:cxn>
              <a:cxn ang="0">
                <a:pos x="6018" y="6147"/>
              </a:cxn>
              <a:cxn ang="0">
                <a:pos x="6252" y="6293"/>
              </a:cxn>
              <a:cxn ang="0">
                <a:pos x="6329" y="7557"/>
              </a:cxn>
              <a:cxn ang="0">
                <a:pos x="6215" y="7804"/>
              </a:cxn>
              <a:cxn ang="0">
                <a:pos x="5959" y="7915"/>
              </a:cxn>
              <a:cxn ang="0">
                <a:pos x="1277" y="7841"/>
              </a:cxn>
              <a:cxn ang="0">
                <a:pos x="1128" y="7614"/>
              </a:cxn>
              <a:cxn ang="0">
                <a:pos x="1166" y="6339"/>
              </a:cxn>
              <a:cxn ang="0">
                <a:pos x="1376" y="6163"/>
              </a:cxn>
              <a:cxn ang="0">
                <a:pos x="6055" y="8420"/>
              </a:cxn>
              <a:cxn ang="0">
                <a:pos x="6272" y="8586"/>
              </a:cxn>
              <a:cxn ang="0">
                <a:pos x="6325" y="9859"/>
              </a:cxn>
              <a:cxn ang="0">
                <a:pos x="6187" y="10093"/>
              </a:cxn>
              <a:cxn ang="0">
                <a:pos x="1510" y="10180"/>
              </a:cxn>
              <a:cxn ang="0">
                <a:pos x="1248" y="10081"/>
              </a:cxn>
              <a:cxn ang="0">
                <a:pos x="1121" y="9840"/>
              </a:cxn>
              <a:cxn ang="0">
                <a:pos x="1186" y="8571"/>
              </a:cxn>
              <a:cxn ang="0">
                <a:pos x="1413" y="8415"/>
              </a:cxn>
              <a:cxn ang="0">
                <a:pos x="3942" y="14477"/>
              </a:cxn>
              <a:cxn ang="0">
                <a:pos x="4188" y="14735"/>
              </a:cxn>
              <a:cxn ang="0">
                <a:pos x="4196" y="15102"/>
              </a:cxn>
              <a:cxn ang="0">
                <a:pos x="3964" y="15372"/>
              </a:cxn>
              <a:cxn ang="0">
                <a:pos x="3599" y="15417"/>
              </a:cxn>
              <a:cxn ang="0">
                <a:pos x="3308" y="15211"/>
              </a:cxn>
              <a:cxn ang="0">
                <a:pos x="3228" y="14854"/>
              </a:cxn>
              <a:cxn ang="0">
                <a:pos x="3406" y="14543"/>
              </a:cxn>
              <a:cxn ang="0">
                <a:pos x="1277" y="12777"/>
              </a:cxn>
              <a:cxn ang="0">
                <a:pos x="6299" y="12881"/>
              </a:cxn>
              <a:cxn ang="0">
                <a:pos x="6222" y="13140"/>
              </a:cxn>
              <a:cxn ang="0">
                <a:pos x="1169" y="13093"/>
              </a:cxn>
              <a:cxn ang="0">
                <a:pos x="1186" y="12815"/>
              </a:cxn>
              <a:cxn ang="0">
                <a:pos x="6234" y="12232"/>
              </a:cxn>
              <a:cxn ang="0">
                <a:pos x="6295" y="12500"/>
              </a:cxn>
              <a:cxn ang="0">
                <a:pos x="1263" y="12589"/>
              </a:cxn>
              <a:cxn ang="0">
                <a:pos x="1147" y="12461"/>
              </a:cxn>
              <a:cxn ang="0">
                <a:pos x="1251" y="12220"/>
              </a:cxn>
            </a:cxnLst>
            <a:rect l="0" t="0" r="r" b="b"/>
            <a:pathLst>
              <a:path w="7449" h="16705">
                <a:moveTo>
                  <a:pt x="406" y="0"/>
                </a:moveTo>
                <a:lnTo>
                  <a:pt x="7043" y="0"/>
                </a:lnTo>
                <a:lnTo>
                  <a:pt x="7064" y="1"/>
                </a:lnTo>
                <a:lnTo>
                  <a:pt x="7085" y="2"/>
                </a:lnTo>
                <a:lnTo>
                  <a:pt x="7104" y="5"/>
                </a:lnTo>
                <a:lnTo>
                  <a:pt x="7124" y="8"/>
                </a:lnTo>
                <a:lnTo>
                  <a:pt x="7144" y="13"/>
                </a:lnTo>
                <a:lnTo>
                  <a:pt x="7164" y="19"/>
                </a:lnTo>
                <a:lnTo>
                  <a:pt x="7183" y="25"/>
                </a:lnTo>
                <a:lnTo>
                  <a:pt x="7201" y="32"/>
                </a:lnTo>
                <a:lnTo>
                  <a:pt x="7218" y="41"/>
                </a:lnTo>
                <a:lnTo>
                  <a:pt x="7236" y="49"/>
                </a:lnTo>
                <a:lnTo>
                  <a:pt x="7253" y="60"/>
                </a:lnTo>
                <a:lnTo>
                  <a:pt x="7269" y="70"/>
                </a:lnTo>
                <a:lnTo>
                  <a:pt x="7285" y="81"/>
                </a:lnTo>
                <a:lnTo>
                  <a:pt x="7301" y="93"/>
                </a:lnTo>
                <a:lnTo>
                  <a:pt x="7315" y="105"/>
                </a:lnTo>
                <a:lnTo>
                  <a:pt x="7330" y="119"/>
                </a:lnTo>
                <a:lnTo>
                  <a:pt x="7344" y="134"/>
                </a:lnTo>
                <a:lnTo>
                  <a:pt x="7356" y="148"/>
                </a:lnTo>
                <a:lnTo>
                  <a:pt x="7368" y="164"/>
                </a:lnTo>
                <a:lnTo>
                  <a:pt x="7379" y="180"/>
                </a:lnTo>
                <a:lnTo>
                  <a:pt x="7389" y="196"/>
                </a:lnTo>
                <a:lnTo>
                  <a:pt x="7400" y="213"/>
                </a:lnTo>
                <a:lnTo>
                  <a:pt x="7408" y="231"/>
                </a:lnTo>
                <a:lnTo>
                  <a:pt x="7417" y="248"/>
                </a:lnTo>
                <a:lnTo>
                  <a:pt x="7424" y="266"/>
                </a:lnTo>
                <a:lnTo>
                  <a:pt x="7430" y="285"/>
                </a:lnTo>
                <a:lnTo>
                  <a:pt x="7436" y="305"/>
                </a:lnTo>
                <a:lnTo>
                  <a:pt x="7441" y="325"/>
                </a:lnTo>
                <a:lnTo>
                  <a:pt x="7444" y="345"/>
                </a:lnTo>
                <a:lnTo>
                  <a:pt x="7447" y="364"/>
                </a:lnTo>
                <a:lnTo>
                  <a:pt x="7448" y="385"/>
                </a:lnTo>
                <a:lnTo>
                  <a:pt x="7449" y="406"/>
                </a:lnTo>
                <a:lnTo>
                  <a:pt x="7449" y="16299"/>
                </a:lnTo>
                <a:lnTo>
                  <a:pt x="7448" y="16320"/>
                </a:lnTo>
                <a:lnTo>
                  <a:pt x="7447" y="16341"/>
                </a:lnTo>
                <a:lnTo>
                  <a:pt x="7444" y="16362"/>
                </a:lnTo>
                <a:lnTo>
                  <a:pt x="7441" y="16381"/>
                </a:lnTo>
                <a:lnTo>
                  <a:pt x="7436" y="16400"/>
                </a:lnTo>
                <a:lnTo>
                  <a:pt x="7430" y="16420"/>
                </a:lnTo>
                <a:lnTo>
                  <a:pt x="7424" y="16439"/>
                </a:lnTo>
                <a:lnTo>
                  <a:pt x="7417" y="16457"/>
                </a:lnTo>
                <a:lnTo>
                  <a:pt x="7408" y="16475"/>
                </a:lnTo>
                <a:lnTo>
                  <a:pt x="7400" y="16492"/>
                </a:lnTo>
                <a:lnTo>
                  <a:pt x="7389" y="16510"/>
                </a:lnTo>
                <a:lnTo>
                  <a:pt x="7379" y="16525"/>
                </a:lnTo>
                <a:lnTo>
                  <a:pt x="7368" y="16542"/>
                </a:lnTo>
                <a:lnTo>
                  <a:pt x="7356" y="16557"/>
                </a:lnTo>
                <a:lnTo>
                  <a:pt x="7344" y="16571"/>
                </a:lnTo>
                <a:lnTo>
                  <a:pt x="7330" y="16586"/>
                </a:lnTo>
                <a:lnTo>
                  <a:pt x="7315" y="16600"/>
                </a:lnTo>
                <a:lnTo>
                  <a:pt x="7301" y="16612"/>
                </a:lnTo>
                <a:lnTo>
                  <a:pt x="7285" y="16625"/>
                </a:lnTo>
                <a:lnTo>
                  <a:pt x="7269" y="16635"/>
                </a:lnTo>
                <a:lnTo>
                  <a:pt x="7253" y="16647"/>
                </a:lnTo>
                <a:lnTo>
                  <a:pt x="7236" y="16656"/>
                </a:lnTo>
                <a:lnTo>
                  <a:pt x="7218" y="16665"/>
                </a:lnTo>
                <a:lnTo>
                  <a:pt x="7201" y="16673"/>
                </a:lnTo>
                <a:lnTo>
                  <a:pt x="7183" y="16680"/>
                </a:lnTo>
                <a:lnTo>
                  <a:pt x="7164" y="16686"/>
                </a:lnTo>
                <a:lnTo>
                  <a:pt x="7144" y="16692"/>
                </a:lnTo>
                <a:lnTo>
                  <a:pt x="7124" y="16697"/>
                </a:lnTo>
                <a:lnTo>
                  <a:pt x="7104" y="16701"/>
                </a:lnTo>
                <a:lnTo>
                  <a:pt x="7085" y="16703"/>
                </a:lnTo>
                <a:lnTo>
                  <a:pt x="7064" y="16705"/>
                </a:lnTo>
                <a:lnTo>
                  <a:pt x="7043" y="16705"/>
                </a:lnTo>
                <a:lnTo>
                  <a:pt x="406" y="16705"/>
                </a:lnTo>
                <a:lnTo>
                  <a:pt x="385" y="16705"/>
                </a:lnTo>
                <a:lnTo>
                  <a:pt x="364" y="16703"/>
                </a:lnTo>
                <a:lnTo>
                  <a:pt x="345" y="16701"/>
                </a:lnTo>
                <a:lnTo>
                  <a:pt x="324" y="16697"/>
                </a:lnTo>
                <a:lnTo>
                  <a:pt x="305" y="16692"/>
                </a:lnTo>
                <a:lnTo>
                  <a:pt x="285" y="16686"/>
                </a:lnTo>
                <a:lnTo>
                  <a:pt x="266" y="16680"/>
                </a:lnTo>
                <a:lnTo>
                  <a:pt x="248" y="16673"/>
                </a:lnTo>
                <a:lnTo>
                  <a:pt x="230" y="16665"/>
                </a:lnTo>
                <a:lnTo>
                  <a:pt x="213" y="16656"/>
                </a:lnTo>
                <a:lnTo>
                  <a:pt x="195" y="16647"/>
                </a:lnTo>
                <a:lnTo>
                  <a:pt x="180" y="16635"/>
                </a:lnTo>
                <a:lnTo>
                  <a:pt x="163" y="16625"/>
                </a:lnTo>
                <a:lnTo>
                  <a:pt x="148" y="16612"/>
                </a:lnTo>
                <a:lnTo>
                  <a:pt x="134" y="16600"/>
                </a:lnTo>
                <a:lnTo>
                  <a:pt x="119" y="16586"/>
                </a:lnTo>
                <a:lnTo>
                  <a:pt x="105" y="16571"/>
                </a:lnTo>
                <a:lnTo>
                  <a:pt x="93" y="16557"/>
                </a:lnTo>
                <a:lnTo>
                  <a:pt x="80" y="16542"/>
                </a:lnTo>
                <a:lnTo>
                  <a:pt x="70" y="16525"/>
                </a:lnTo>
                <a:lnTo>
                  <a:pt x="58" y="16510"/>
                </a:lnTo>
                <a:lnTo>
                  <a:pt x="49" y="16492"/>
                </a:lnTo>
                <a:lnTo>
                  <a:pt x="40" y="16475"/>
                </a:lnTo>
                <a:lnTo>
                  <a:pt x="32" y="16457"/>
                </a:lnTo>
                <a:lnTo>
                  <a:pt x="25" y="16439"/>
                </a:lnTo>
                <a:lnTo>
                  <a:pt x="19" y="16420"/>
                </a:lnTo>
                <a:lnTo>
                  <a:pt x="13" y="16400"/>
                </a:lnTo>
                <a:lnTo>
                  <a:pt x="8" y="16381"/>
                </a:lnTo>
                <a:lnTo>
                  <a:pt x="4" y="16362"/>
                </a:lnTo>
                <a:lnTo>
                  <a:pt x="2" y="16341"/>
                </a:lnTo>
                <a:lnTo>
                  <a:pt x="0" y="16320"/>
                </a:lnTo>
                <a:lnTo>
                  <a:pt x="0" y="16299"/>
                </a:lnTo>
                <a:lnTo>
                  <a:pt x="0" y="406"/>
                </a:lnTo>
                <a:lnTo>
                  <a:pt x="0" y="385"/>
                </a:lnTo>
                <a:lnTo>
                  <a:pt x="2" y="364"/>
                </a:lnTo>
                <a:lnTo>
                  <a:pt x="4" y="345"/>
                </a:lnTo>
                <a:lnTo>
                  <a:pt x="8" y="325"/>
                </a:lnTo>
                <a:lnTo>
                  <a:pt x="13" y="305"/>
                </a:lnTo>
                <a:lnTo>
                  <a:pt x="19" y="285"/>
                </a:lnTo>
                <a:lnTo>
                  <a:pt x="25" y="266"/>
                </a:lnTo>
                <a:lnTo>
                  <a:pt x="32" y="248"/>
                </a:lnTo>
                <a:lnTo>
                  <a:pt x="40" y="231"/>
                </a:lnTo>
                <a:lnTo>
                  <a:pt x="49" y="213"/>
                </a:lnTo>
                <a:lnTo>
                  <a:pt x="58" y="196"/>
                </a:lnTo>
                <a:lnTo>
                  <a:pt x="70" y="180"/>
                </a:lnTo>
                <a:lnTo>
                  <a:pt x="80" y="164"/>
                </a:lnTo>
                <a:lnTo>
                  <a:pt x="93" y="148"/>
                </a:lnTo>
                <a:lnTo>
                  <a:pt x="105" y="134"/>
                </a:lnTo>
                <a:lnTo>
                  <a:pt x="119" y="119"/>
                </a:lnTo>
                <a:lnTo>
                  <a:pt x="134" y="105"/>
                </a:lnTo>
                <a:lnTo>
                  <a:pt x="148" y="93"/>
                </a:lnTo>
                <a:lnTo>
                  <a:pt x="163" y="81"/>
                </a:lnTo>
                <a:lnTo>
                  <a:pt x="180" y="70"/>
                </a:lnTo>
                <a:lnTo>
                  <a:pt x="195" y="60"/>
                </a:lnTo>
                <a:lnTo>
                  <a:pt x="213" y="49"/>
                </a:lnTo>
                <a:lnTo>
                  <a:pt x="230" y="41"/>
                </a:lnTo>
                <a:lnTo>
                  <a:pt x="248" y="32"/>
                </a:lnTo>
                <a:lnTo>
                  <a:pt x="266" y="25"/>
                </a:lnTo>
                <a:lnTo>
                  <a:pt x="285" y="19"/>
                </a:lnTo>
                <a:lnTo>
                  <a:pt x="305" y="13"/>
                </a:lnTo>
                <a:lnTo>
                  <a:pt x="324" y="8"/>
                </a:lnTo>
                <a:lnTo>
                  <a:pt x="345" y="5"/>
                </a:lnTo>
                <a:lnTo>
                  <a:pt x="364" y="2"/>
                </a:lnTo>
                <a:lnTo>
                  <a:pt x="385" y="1"/>
                </a:lnTo>
                <a:lnTo>
                  <a:pt x="406" y="0"/>
                </a:lnTo>
                <a:close/>
                <a:moveTo>
                  <a:pt x="1510" y="1613"/>
                </a:moveTo>
                <a:lnTo>
                  <a:pt x="5939" y="1613"/>
                </a:lnTo>
                <a:lnTo>
                  <a:pt x="5959" y="1613"/>
                </a:lnTo>
                <a:lnTo>
                  <a:pt x="5979" y="1615"/>
                </a:lnTo>
                <a:lnTo>
                  <a:pt x="5999" y="1617"/>
                </a:lnTo>
                <a:lnTo>
                  <a:pt x="6018" y="1620"/>
                </a:lnTo>
                <a:lnTo>
                  <a:pt x="6036" y="1625"/>
                </a:lnTo>
                <a:lnTo>
                  <a:pt x="6055" y="1630"/>
                </a:lnTo>
                <a:lnTo>
                  <a:pt x="6073" y="1636"/>
                </a:lnTo>
                <a:lnTo>
                  <a:pt x="6091" y="1642"/>
                </a:lnTo>
                <a:lnTo>
                  <a:pt x="6108" y="1650"/>
                </a:lnTo>
                <a:lnTo>
                  <a:pt x="6125" y="1658"/>
                </a:lnTo>
                <a:lnTo>
                  <a:pt x="6141" y="1667"/>
                </a:lnTo>
                <a:lnTo>
                  <a:pt x="6158" y="1678"/>
                </a:lnTo>
                <a:lnTo>
                  <a:pt x="6172" y="1688"/>
                </a:lnTo>
                <a:lnTo>
                  <a:pt x="6187" y="1700"/>
                </a:lnTo>
                <a:lnTo>
                  <a:pt x="6201" y="1711"/>
                </a:lnTo>
                <a:lnTo>
                  <a:pt x="6215" y="1724"/>
                </a:lnTo>
                <a:lnTo>
                  <a:pt x="6228" y="1737"/>
                </a:lnTo>
                <a:lnTo>
                  <a:pt x="6240" y="1751"/>
                </a:lnTo>
                <a:lnTo>
                  <a:pt x="6252" y="1764"/>
                </a:lnTo>
                <a:lnTo>
                  <a:pt x="6263" y="1780"/>
                </a:lnTo>
                <a:lnTo>
                  <a:pt x="6272" y="1795"/>
                </a:lnTo>
                <a:lnTo>
                  <a:pt x="6282" y="1810"/>
                </a:lnTo>
                <a:lnTo>
                  <a:pt x="6291" y="1827"/>
                </a:lnTo>
                <a:lnTo>
                  <a:pt x="6299" y="1844"/>
                </a:lnTo>
                <a:lnTo>
                  <a:pt x="6306" y="1861"/>
                </a:lnTo>
                <a:lnTo>
                  <a:pt x="6312" y="1878"/>
                </a:lnTo>
                <a:lnTo>
                  <a:pt x="6317" y="1896"/>
                </a:lnTo>
                <a:lnTo>
                  <a:pt x="6321" y="1915"/>
                </a:lnTo>
                <a:lnTo>
                  <a:pt x="6325" y="1934"/>
                </a:lnTo>
                <a:lnTo>
                  <a:pt x="6328" y="1952"/>
                </a:lnTo>
                <a:lnTo>
                  <a:pt x="6329" y="1971"/>
                </a:lnTo>
                <a:lnTo>
                  <a:pt x="6330" y="1990"/>
                </a:lnTo>
                <a:lnTo>
                  <a:pt x="6330" y="3011"/>
                </a:lnTo>
                <a:lnTo>
                  <a:pt x="6329" y="3030"/>
                </a:lnTo>
                <a:lnTo>
                  <a:pt x="6328" y="3049"/>
                </a:lnTo>
                <a:lnTo>
                  <a:pt x="6325" y="3068"/>
                </a:lnTo>
                <a:lnTo>
                  <a:pt x="6321" y="3086"/>
                </a:lnTo>
                <a:lnTo>
                  <a:pt x="6317" y="3105"/>
                </a:lnTo>
                <a:lnTo>
                  <a:pt x="6312" y="3123"/>
                </a:lnTo>
                <a:lnTo>
                  <a:pt x="6306" y="3141"/>
                </a:lnTo>
                <a:lnTo>
                  <a:pt x="6299" y="3157"/>
                </a:lnTo>
                <a:lnTo>
                  <a:pt x="6291" y="3174"/>
                </a:lnTo>
                <a:lnTo>
                  <a:pt x="6282" y="3191"/>
                </a:lnTo>
                <a:lnTo>
                  <a:pt x="6272" y="3206"/>
                </a:lnTo>
                <a:lnTo>
                  <a:pt x="6263" y="3222"/>
                </a:lnTo>
                <a:lnTo>
                  <a:pt x="6252" y="3237"/>
                </a:lnTo>
                <a:lnTo>
                  <a:pt x="6240" y="3250"/>
                </a:lnTo>
                <a:lnTo>
                  <a:pt x="6228" y="3265"/>
                </a:lnTo>
                <a:lnTo>
                  <a:pt x="6215" y="3277"/>
                </a:lnTo>
                <a:lnTo>
                  <a:pt x="6201" y="3290"/>
                </a:lnTo>
                <a:lnTo>
                  <a:pt x="6187" y="3302"/>
                </a:lnTo>
                <a:lnTo>
                  <a:pt x="6172" y="3313"/>
                </a:lnTo>
                <a:lnTo>
                  <a:pt x="6158" y="3323"/>
                </a:lnTo>
                <a:lnTo>
                  <a:pt x="6141" y="3334"/>
                </a:lnTo>
                <a:lnTo>
                  <a:pt x="6125" y="3343"/>
                </a:lnTo>
                <a:lnTo>
                  <a:pt x="6108" y="3351"/>
                </a:lnTo>
                <a:lnTo>
                  <a:pt x="6091" y="3359"/>
                </a:lnTo>
                <a:lnTo>
                  <a:pt x="6073" y="3365"/>
                </a:lnTo>
                <a:lnTo>
                  <a:pt x="6055" y="3371"/>
                </a:lnTo>
                <a:lnTo>
                  <a:pt x="6036" y="3376"/>
                </a:lnTo>
                <a:lnTo>
                  <a:pt x="6018" y="3381"/>
                </a:lnTo>
                <a:lnTo>
                  <a:pt x="5999" y="3384"/>
                </a:lnTo>
                <a:lnTo>
                  <a:pt x="5979" y="3387"/>
                </a:lnTo>
                <a:lnTo>
                  <a:pt x="5959" y="3388"/>
                </a:lnTo>
                <a:lnTo>
                  <a:pt x="5939" y="3388"/>
                </a:lnTo>
                <a:lnTo>
                  <a:pt x="1510" y="3388"/>
                </a:lnTo>
                <a:lnTo>
                  <a:pt x="1490" y="3388"/>
                </a:lnTo>
                <a:lnTo>
                  <a:pt x="1470" y="3387"/>
                </a:lnTo>
                <a:lnTo>
                  <a:pt x="1450" y="3384"/>
                </a:lnTo>
                <a:lnTo>
                  <a:pt x="1431" y="3381"/>
                </a:lnTo>
                <a:lnTo>
                  <a:pt x="1413" y="3376"/>
                </a:lnTo>
                <a:lnTo>
                  <a:pt x="1394" y="3371"/>
                </a:lnTo>
                <a:lnTo>
                  <a:pt x="1376" y="3365"/>
                </a:lnTo>
                <a:lnTo>
                  <a:pt x="1358" y="3359"/>
                </a:lnTo>
                <a:lnTo>
                  <a:pt x="1341" y="3351"/>
                </a:lnTo>
                <a:lnTo>
                  <a:pt x="1324" y="3343"/>
                </a:lnTo>
                <a:lnTo>
                  <a:pt x="1307" y="3334"/>
                </a:lnTo>
                <a:lnTo>
                  <a:pt x="1291" y="3323"/>
                </a:lnTo>
                <a:lnTo>
                  <a:pt x="1277" y="3313"/>
                </a:lnTo>
                <a:lnTo>
                  <a:pt x="1262" y="3302"/>
                </a:lnTo>
                <a:lnTo>
                  <a:pt x="1248" y="3290"/>
                </a:lnTo>
                <a:lnTo>
                  <a:pt x="1234" y="3277"/>
                </a:lnTo>
                <a:lnTo>
                  <a:pt x="1221" y="3265"/>
                </a:lnTo>
                <a:lnTo>
                  <a:pt x="1209" y="3250"/>
                </a:lnTo>
                <a:lnTo>
                  <a:pt x="1197" y="3237"/>
                </a:lnTo>
                <a:lnTo>
                  <a:pt x="1186" y="3222"/>
                </a:lnTo>
                <a:lnTo>
                  <a:pt x="1176" y="3206"/>
                </a:lnTo>
                <a:lnTo>
                  <a:pt x="1166" y="3191"/>
                </a:lnTo>
                <a:lnTo>
                  <a:pt x="1158" y="3174"/>
                </a:lnTo>
                <a:lnTo>
                  <a:pt x="1150" y="3157"/>
                </a:lnTo>
                <a:lnTo>
                  <a:pt x="1143" y="3141"/>
                </a:lnTo>
                <a:lnTo>
                  <a:pt x="1137" y="3123"/>
                </a:lnTo>
                <a:lnTo>
                  <a:pt x="1132" y="3105"/>
                </a:lnTo>
                <a:lnTo>
                  <a:pt x="1128" y="3086"/>
                </a:lnTo>
                <a:lnTo>
                  <a:pt x="1123" y="3068"/>
                </a:lnTo>
                <a:lnTo>
                  <a:pt x="1121" y="3049"/>
                </a:lnTo>
                <a:lnTo>
                  <a:pt x="1120" y="3030"/>
                </a:lnTo>
                <a:lnTo>
                  <a:pt x="1119" y="3011"/>
                </a:lnTo>
                <a:lnTo>
                  <a:pt x="1119" y="1990"/>
                </a:lnTo>
                <a:lnTo>
                  <a:pt x="1120" y="1971"/>
                </a:lnTo>
                <a:lnTo>
                  <a:pt x="1121" y="1952"/>
                </a:lnTo>
                <a:lnTo>
                  <a:pt x="1123" y="1934"/>
                </a:lnTo>
                <a:lnTo>
                  <a:pt x="1128" y="1915"/>
                </a:lnTo>
                <a:lnTo>
                  <a:pt x="1132" y="1896"/>
                </a:lnTo>
                <a:lnTo>
                  <a:pt x="1137" y="1878"/>
                </a:lnTo>
                <a:lnTo>
                  <a:pt x="1143" y="1861"/>
                </a:lnTo>
                <a:lnTo>
                  <a:pt x="1150" y="1844"/>
                </a:lnTo>
                <a:lnTo>
                  <a:pt x="1158" y="1827"/>
                </a:lnTo>
                <a:lnTo>
                  <a:pt x="1166" y="1810"/>
                </a:lnTo>
                <a:lnTo>
                  <a:pt x="1176" y="1795"/>
                </a:lnTo>
                <a:lnTo>
                  <a:pt x="1186" y="1780"/>
                </a:lnTo>
                <a:lnTo>
                  <a:pt x="1197" y="1764"/>
                </a:lnTo>
                <a:lnTo>
                  <a:pt x="1209" y="1751"/>
                </a:lnTo>
                <a:lnTo>
                  <a:pt x="1221" y="1737"/>
                </a:lnTo>
                <a:lnTo>
                  <a:pt x="1234" y="1724"/>
                </a:lnTo>
                <a:lnTo>
                  <a:pt x="1248" y="1711"/>
                </a:lnTo>
                <a:lnTo>
                  <a:pt x="1262" y="1700"/>
                </a:lnTo>
                <a:lnTo>
                  <a:pt x="1277" y="1688"/>
                </a:lnTo>
                <a:lnTo>
                  <a:pt x="1291" y="1678"/>
                </a:lnTo>
                <a:lnTo>
                  <a:pt x="1307" y="1667"/>
                </a:lnTo>
                <a:lnTo>
                  <a:pt x="1324" y="1658"/>
                </a:lnTo>
                <a:lnTo>
                  <a:pt x="1341" y="1650"/>
                </a:lnTo>
                <a:lnTo>
                  <a:pt x="1358" y="1642"/>
                </a:lnTo>
                <a:lnTo>
                  <a:pt x="1376" y="1636"/>
                </a:lnTo>
                <a:lnTo>
                  <a:pt x="1394" y="1630"/>
                </a:lnTo>
                <a:lnTo>
                  <a:pt x="1413" y="1625"/>
                </a:lnTo>
                <a:lnTo>
                  <a:pt x="1431" y="1620"/>
                </a:lnTo>
                <a:lnTo>
                  <a:pt x="1450" y="1617"/>
                </a:lnTo>
                <a:lnTo>
                  <a:pt x="1470" y="1615"/>
                </a:lnTo>
                <a:lnTo>
                  <a:pt x="1490" y="1613"/>
                </a:lnTo>
                <a:lnTo>
                  <a:pt x="1510" y="1613"/>
                </a:lnTo>
                <a:close/>
                <a:moveTo>
                  <a:pt x="1510" y="3877"/>
                </a:moveTo>
                <a:lnTo>
                  <a:pt x="5939" y="3877"/>
                </a:lnTo>
                <a:lnTo>
                  <a:pt x="5959" y="3877"/>
                </a:lnTo>
                <a:lnTo>
                  <a:pt x="5979" y="3879"/>
                </a:lnTo>
                <a:lnTo>
                  <a:pt x="5999" y="3881"/>
                </a:lnTo>
                <a:lnTo>
                  <a:pt x="6018" y="3884"/>
                </a:lnTo>
                <a:lnTo>
                  <a:pt x="6036" y="3888"/>
                </a:lnTo>
                <a:lnTo>
                  <a:pt x="6055" y="3893"/>
                </a:lnTo>
                <a:lnTo>
                  <a:pt x="6073" y="3900"/>
                </a:lnTo>
                <a:lnTo>
                  <a:pt x="6091" y="3906"/>
                </a:lnTo>
                <a:lnTo>
                  <a:pt x="6108" y="3914"/>
                </a:lnTo>
                <a:lnTo>
                  <a:pt x="6125" y="3923"/>
                </a:lnTo>
                <a:lnTo>
                  <a:pt x="6141" y="3931"/>
                </a:lnTo>
                <a:lnTo>
                  <a:pt x="6158" y="3941"/>
                </a:lnTo>
                <a:lnTo>
                  <a:pt x="6172" y="3952"/>
                </a:lnTo>
                <a:lnTo>
                  <a:pt x="6187" y="3963"/>
                </a:lnTo>
                <a:lnTo>
                  <a:pt x="6201" y="3975"/>
                </a:lnTo>
                <a:lnTo>
                  <a:pt x="6215" y="3987"/>
                </a:lnTo>
                <a:lnTo>
                  <a:pt x="6228" y="4001"/>
                </a:lnTo>
                <a:lnTo>
                  <a:pt x="6240" y="4014"/>
                </a:lnTo>
                <a:lnTo>
                  <a:pt x="6252" y="4029"/>
                </a:lnTo>
                <a:lnTo>
                  <a:pt x="6263" y="4044"/>
                </a:lnTo>
                <a:lnTo>
                  <a:pt x="6272" y="4058"/>
                </a:lnTo>
                <a:lnTo>
                  <a:pt x="6282" y="4075"/>
                </a:lnTo>
                <a:lnTo>
                  <a:pt x="6291" y="4091"/>
                </a:lnTo>
                <a:lnTo>
                  <a:pt x="6299" y="4107"/>
                </a:lnTo>
                <a:lnTo>
                  <a:pt x="6306" y="4125"/>
                </a:lnTo>
                <a:lnTo>
                  <a:pt x="6312" y="4142"/>
                </a:lnTo>
                <a:lnTo>
                  <a:pt x="6317" y="4160"/>
                </a:lnTo>
                <a:lnTo>
                  <a:pt x="6321" y="4178"/>
                </a:lnTo>
                <a:lnTo>
                  <a:pt x="6325" y="4197"/>
                </a:lnTo>
                <a:lnTo>
                  <a:pt x="6328" y="4216"/>
                </a:lnTo>
                <a:lnTo>
                  <a:pt x="6329" y="4235"/>
                </a:lnTo>
                <a:lnTo>
                  <a:pt x="6330" y="4255"/>
                </a:lnTo>
                <a:lnTo>
                  <a:pt x="6330" y="5275"/>
                </a:lnTo>
                <a:lnTo>
                  <a:pt x="6329" y="5293"/>
                </a:lnTo>
                <a:lnTo>
                  <a:pt x="6328" y="5313"/>
                </a:lnTo>
                <a:lnTo>
                  <a:pt x="6325" y="5332"/>
                </a:lnTo>
                <a:lnTo>
                  <a:pt x="6321" y="5350"/>
                </a:lnTo>
                <a:lnTo>
                  <a:pt x="6317" y="5369"/>
                </a:lnTo>
                <a:lnTo>
                  <a:pt x="6312" y="5386"/>
                </a:lnTo>
                <a:lnTo>
                  <a:pt x="6306" y="5404"/>
                </a:lnTo>
                <a:lnTo>
                  <a:pt x="6299" y="5421"/>
                </a:lnTo>
                <a:lnTo>
                  <a:pt x="6291" y="5437"/>
                </a:lnTo>
                <a:lnTo>
                  <a:pt x="6282" y="5454"/>
                </a:lnTo>
                <a:lnTo>
                  <a:pt x="6272" y="5470"/>
                </a:lnTo>
                <a:lnTo>
                  <a:pt x="6263" y="5486"/>
                </a:lnTo>
                <a:lnTo>
                  <a:pt x="6252" y="5500"/>
                </a:lnTo>
                <a:lnTo>
                  <a:pt x="6240" y="5515"/>
                </a:lnTo>
                <a:lnTo>
                  <a:pt x="6228" y="5528"/>
                </a:lnTo>
                <a:lnTo>
                  <a:pt x="6215" y="5541"/>
                </a:lnTo>
                <a:lnTo>
                  <a:pt x="6201" y="5553"/>
                </a:lnTo>
                <a:lnTo>
                  <a:pt x="6187" y="5566"/>
                </a:lnTo>
                <a:lnTo>
                  <a:pt x="6172" y="5576"/>
                </a:lnTo>
                <a:lnTo>
                  <a:pt x="6158" y="5588"/>
                </a:lnTo>
                <a:lnTo>
                  <a:pt x="6141" y="5597"/>
                </a:lnTo>
                <a:lnTo>
                  <a:pt x="6125" y="5607"/>
                </a:lnTo>
                <a:lnTo>
                  <a:pt x="6108" y="5615"/>
                </a:lnTo>
                <a:lnTo>
                  <a:pt x="6091" y="5622"/>
                </a:lnTo>
                <a:lnTo>
                  <a:pt x="6073" y="5630"/>
                </a:lnTo>
                <a:lnTo>
                  <a:pt x="6055" y="5635"/>
                </a:lnTo>
                <a:lnTo>
                  <a:pt x="6036" y="5640"/>
                </a:lnTo>
                <a:lnTo>
                  <a:pt x="6018" y="5644"/>
                </a:lnTo>
                <a:lnTo>
                  <a:pt x="5999" y="5647"/>
                </a:lnTo>
                <a:lnTo>
                  <a:pt x="5979" y="5650"/>
                </a:lnTo>
                <a:lnTo>
                  <a:pt x="5959" y="5652"/>
                </a:lnTo>
                <a:lnTo>
                  <a:pt x="5939" y="5653"/>
                </a:lnTo>
                <a:lnTo>
                  <a:pt x="1510" y="5653"/>
                </a:lnTo>
                <a:lnTo>
                  <a:pt x="1490" y="5652"/>
                </a:lnTo>
                <a:lnTo>
                  <a:pt x="1470" y="5650"/>
                </a:lnTo>
                <a:lnTo>
                  <a:pt x="1450" y="5647"/>
                </a:lnTo>
                <a:lnTo>
                  <a:pt x="1431" y="5644"/>
                </a:lnTo>
                <a:lnTo>
                  <a:pt x="1413" y="5640"/>
                </a:lnTo>
                <a:lnTo>
                  <a:pt x="1394" y="5635"/>
                </a:lnTo>
                <a:lnTo>
                  <a:pt x="1376" y="5630"/>
                </a:lnTo>
                <a:lnTo>
                  <a:pt x="1358" y="5622"/>
                </a:lnTo>
                <a:lnTo>
                  <a:pt x="1341" y="5615"/>
                </a:lnTo>
                <a:lnTo>
                  <a:pt x="1324" y="5607"/>
                </a:lnTo>
                <a:lnTo>
                  <a:pt x="1307" y="5597"/>
                </a:lnTo>
                <a:lnTo>
                  <a:pt x="1291" y="5588"/>
                </a:lnTo>
                <a:lnTo>
                  <a:pt x="1277" y="5576"/>
                </a:lnTo>
                <a:lnTo>
                  <a:pt x="1262" y="5566"/>
                </a:lnTo>
                <a:lnTo>
                  <a:pt x="1248" y="5553"/>
                </a:lnTo>
                <a:lnTo>
                  <a:pt x="1234" y="5541"/>
                </a:lnTo>
                <a:lnTo>
                  <a:pt x="1221" y="5528"/>
                </a:lnTo>
                <a:lnTo>
                  <a:pt x="1209" y="5515"/>
                </a:lnTo>
                <a:lnTo>
                  <a:pt x="1197" y="5500"/>
                </a:lnTo>
                <a:lnTo>
                  <a:pt x="1186" y="5486"/>
                </a:lnTo>
                <a:lnTo>
                  <a:pt x="1176" y="5470"/>
                </a:lnTo>
                <a:lnTo>
                  <a:pt x="1166" y="5454"/>
                </a:lnTo>
                <a:lnTo>
                  <a:pt x="1158" y="5437"/>
                </a:lnTo>
                <a:lnTo>
                  <a:pt x="1150" y="5421"/>
                </a:lnTo>
                <a:lnTo>
                  <a:pt x="1143" y="5404"/>
                </a:lnTo>
                <a:lnTo>
                  <a:pt x="1137" y="5386"/>
                </a:lnTo>
                <a:lnTo>
                  <a:pt x="1132" y="5369"/>
                </a:lnTo>
                <a:lnTo>
                  <a:pt x="1128" y="5350"/>
                </a:lnTo>
                <a:lnTo>
                  <a:pt x="1123" y="5332"/>
                </a:lnTo>
                <a:lnTo>
                  <a:pt x="1121" y="5313"/>
                </a:lnTo>
                <a:lnTo>
                  <a:pt x="1120" y="5293"/>
                </a:lnTo>
                <a:lnTo>
                  <a:pt x="1119" y="5275"/>
                </a:lnTo>
                <a:lnTo>
                  <a:pt x="1119" y="4255"/>
                </a:lnTo>
                <a:lnTo>
                  <a:pt x="1120" y="4235"/>
                </a:lnTo>
                <a:lnTo>
                  <a:pt x="1121" y="4216"/>
                </a:lnTo>
                <a:lnTo>
                  <a:pt x="1123" y="4197"/>
                </a:lnTo>
                <a:lnTo>
                  <a:pt x="1128" y="4178"/>
                </a:lnTo>
                <a:lnTo>
                  <a:pt x="1132" y="4160"/>
                </a:lnTo>
                <a:lnTo>
                  <a:pt x="1137" y="4142"/>
                </a:lnTo>
                <a:lnTo>
                  <a:pt x="1143" y="4125"/>
                </a:lnTo>
                <a:lnTo>
                  <a:pt x="1150" y="4107"/>
                </a:lnTo>
                <a:lnTo>
                  <a:pt x="1158" y="4091"/>
                </a:lnTo>
                <a:lnTo>
                  <a:pt x="1166" y="4075"/>
                </a:lnTo>
                <a:lnTo>
                  <a:pt x="1176" y="4058"/>
                </a:lnTo>
                <a:lnTo>
                  <a:pt x="1186" y="4044"/>
                </a:lnTo>
                <a:lnTo>
                  <a:pt x="1197" y="4029"/>
                </a:lnTo>
                <a:lnTo>
                  <a:pt x="1209" y="4014"/>
                </a:lnTo>
                <a:lnTo>
                  <a:pt x="1221" y="4001"/>
                </a:lnTo>
                <a:lnTo>
                  <a:pt x="1234" y="3987"/>
                </a:lnTo>
                <a:lnTo>
                  <a:pt x="1248" y="3975"/>
                </a:lnTo>
                <a:lnTo>
                  <a:pt x="1262" y="3963"/>
                </a:lnTo>
                <a:lnTo>
                  <a:pt x="1277" y="3952"/>
                </a:lnTo>
                <a:lnTo>
                  <a:pt x="1291" y="3941"/>
                </a:lnTo>
                <a:lnTo>
                  <a:pt x="1307" y="3931"/>
                </a:lnTo>
                <a:lnTo>
                  <a:pt x="1324" y="3923"/>
                </a:lnTo>
                <a:lnTo>
                  <a:pt x="1341" y="3914"/>
                </a:lnTo>
                <a:lnTo>
                  <a:pt x="1358" y="3906"/>
                </a:lnTo>
                <a:lnTo>
                  <a:pt x="1376" y="3900"/>
                </a:lnTo>
                <a:lnTo>
                  <a:pt x="1394" y="3893"/>
                </a:lnTo>
                <a:lnTo>
                  <a:pt x="1413" y="3888"/>
                </a:lnTo>
                <a:lnTo>
                  <a:pt x="1431" y="3884"/>
                </a:lnTo>
                <a:lnTo>
                  <a:pt x="1450" y="3881"/>
                </a:lnTo>
                <a:lnTo>
                  <a:pt x="1470" y="3879"/>
                </a:lnTo>
                <a:lnTo>
                  <a:pt x="1490" y="3877"/>
                </a:lnTo>
                <a:lnTo>
                  <a:pt x="1510" y="3877"/>
                </a:lnTo>
                <a:close/>
                <a:moveTo>
                  <a:pt x="1510" y="6140"/>
                </a:moveTo>
                <a:lnTo>
                  <a:pt x="5939" y="6140"/>
                </a:lnTo>
                <a:lnTo>
                  <a:pt x="5959" y="6140"/>
                </a:lnTo>
                <a:lnTo>
                  <a:pt x="5979" y="6142"/>
                </a:lnTo>
                <a:lnTo>
                  <a:pt x="5999" y="6144"/>
                </a:lnTo>
                <a:lnTo>
                  <a:pt x="6018" y="6147"/>
                </a:lnTo>
                <a:lnTo>
                  <a:pt x="6036" y="6152"/>
                </a:lnTo>
                <a:lnTo>
                  <a:pt x="6055" y="6157"/>
                </a:lnTo>
                <a:lnTo>
                  <a:pt x="6073" y="6163"/>
                </a:lnTo>
                <a:lnTo>
                  <a:pt x="6091" y="6169"/>
                </a:lnTo>
                <a:lnTo>
                  <a:pt x="6108" y="6178"/>
                </a:lnTo>
                <a:lnTo>
                  <a:pt x="6125" y="6186"/>
                </a:lnTo>
                <a:lnTo>
                  <a:pt x="6141" y="6194"/>
                </a:lnTo>
                <a:lnTo>
                  <a:pt x="6158" y="6205"/>
                </a:lnTo>
                <a:lnTo>
                  <a:pt x="6172" y="6215"/>
                </a:lnTo>
                <a:lnTo>
                  <a:pt x="6187" y="6227"/>
                </a:lnTo>
                <a:lnTo>
                  <a:pt x="6201" y="6238"/>
                </a:lnTo>
                <a:lnTo>
                  <a:pt x="6215" y="6251"/>
                </a:lnTo>
                <a:lnTo>
                  <a:pt x="6228" y="6264"/>
                </a:lnTo>
                <a:lnTo>
                  <a:pt x="6240" y="6278"/>
                </a:lnTo>
                <a:lnTo>
                  <a:pt x="6252" y="6293"/>
                </a:lnTo>
                <a:lnTo>
                  <a:pt x="6263" y="6307"/>
                </a:lnTo>
                <a:lnTo>
                  <a:pt x="6272" y="6322"/>
                </a:lnTo>
                <a:lnTo>
                  <a:pt x="6282" y="6339"/>
                </a:lnTo>
                <a:lnTo>
                  <a:pt x="6291" y="6354"/>
                </a:lnTo>
                <a:lnTo>
                  <a:pt x="6299" y="6371"/>
                </a:lnTo>
                <a:lnTo>
                  <a:pt x="6306" y="6389"/>
                </a:lnTo>
                <a:lnTo>
                  <a:pt x="6312" y="6405"/>
                </a:lnTo>
                <a:lnTo>
                  <a:pt x="6317" y="6424"/>
                </a:lnTo>
                <a:lnTo>
                  <a:pt x="6321" y="6442"/>
                </a:lnTo>
                <a:lnTo>
                  <a:pt x="6325" y="6461"/>
                </a:lnTo>
                <a:lnTo>
                  <a:pt x="6328" y="6479"/>
                </a:lnTo>
                <a:lnTo>
                  <a:pt x="6329" y="6498"/>
                </a:lnTo>
                <a:lnTo>
                  <a:pt x="6330" y="6518"/>
                </a:lnTo>
                <a:lnTo>
                  <a:pt x="6330" y="7538"/>
                </a:lnTo>
                <a:lnTo>
                  <a:pt x="6329" y="7557"/>
                </a:lnTo>
                <a:lnTo>
                  <a:pt x="6328" y="7577"/>
                </a:lnTo>
                <a:lnTo>
                  <a:pt x="6325" y="7596"/>
                </a:lnTo>
                <a:lnTo>
                  <a:pt x="6321" y="7614"/>
                </a:lnTo>
                <a:lnTo>
                  <a:pt x="6317" y="7632"/>
                </a:lnTo>
                <a:lnTo>
                  <a:pt x="6312" y="7650"/>
                </a:lnTo>
                <a:lnTo>
                  <a:pt x="6306" y="7668"/>
                </a:lnTo>
                <a:lnTo>
                  <a:pt x="6299" y="7684"/>
                </a:lnTo>
                <a:lnTo>
                  <a:pt x="6291" y="7701"/>
                </a:lnTo>
                <a:lnTo>
                  <a:pt x="6282" y="7718"/>
                </a:lnTo>
                <a:lnTo>
                  <a:pt x="6272" y="7733"/>
                </a:lnTo>
                <a:lnTo>
                  <a:pt x="6263" y="7749"/>
                </a:lnTo>
                <a:lnTo>
                  <a:pt x="6252" y="7764"/>
                </a:lnTo>
                <a:lnTo>
                  <a:pt x="6240" y="7778"/>
                </a:lnTo>
                <a:lnTo>
                  <a:pt x="6228" y="7792"/>
                </a:lnTo>
                <a:lnTo>
                  <a:pt x="6215" y="7804"/>
                </a:lnTo>
                <a:lnTo>
                  <a:pt x="6201" y="7817"/>
                </a:lnTo>
                <a:lnTo>
                  <a:pt x="6187" y="7829"/>
                </a:lnTo>
                <a:lnTo>
                  <a:pt x="6172" y="7841"/>
                </a:lnTo>
                <a:lnTo>
                  <a:pt x="6158" y="7851"/>
                </a:lnTo>
                <a:lnTo>
                  <a:pt x="6141" y="7861"/>
                </a:lnTo>
                <a:lnTo>
                  <a:pt x="6125" y="7870"/>
                </a:lnTo>
                <a:lnTo>
                  <a:pt x="6108" y="7878"/>
                </a:lnTo>
                <a:lnTo>
                  <a:pt x="6091" y="7886"/>
                </a:lnTo>
                <a:lnTo>
                  <a:pt x="6073" y="7893"/>
                </a:lnTo>
                <a:lnTo>
                  <a:pt x="6055" y="7898"/>
                </a:lnTo>
                <a:lnTo>
                  <a:pt x="6036" y="7904"/>
                </a:lnTo>
                <a:lnTo>
                  <a:pt x="6018" y="7908"/>
                </a:lnTo>
                <a:lnTo>
                  <a:pt x="5999" y="7912"/>
                </a:lnTo>
                <a:lnTo>
                  <a:pt x="5979" y="7914"/>
                </a:lnTo>
                <a:lnTo>
                  <a:pt x="5959" y="7915"/>
                </a:lnTo>
                <a:lnTo>
                  <a:pt x="5939" y="7916"/>
                </a:lnTo>
                <a:lnTo>
                  <a:pt x="1510" y="7916"/>
                </a:lnTo>
                <a:lnTo>
                  <a:pt x="1490" y="7915"/>
                </a:lnTo>
                <a:lnTo>
                  <a:pt x="1470" y="7914"/>
                </a:lnTo>
                <a:lnTo>
                  <a:pt x="1450" y="7912"/>
                </a:lnTo>
                <a:lnTo>
                  <a:pt x="1431" y="7908"/>
                </a:lnTo>
                <a:lnTo>
                  <a:pt x="1413" y="7904"/>
                </a:lnTo>
                <a:lnTo>
                  <a:pt x="1394" y="7898"/>
                </a:lnTo>
                <a:lnTo>
                  <a:pt x="1376" y="7893"/>
                </a:lnTo>
                <a:lnTo>
                  <a:pt x="1358" y="7886"/>
                </a:lnTo>
                <a:lnTo>
                  <a:pt x="1341" y="7878"/>
                </a:lnTo>
                <a:lnTo>
                  <a:pt x="1324" y="7870"/>
                </a:lnTo>
                <a:lnTo>
                  <a:pt x="1307" y="7861"/>
                </a:lnTo>
                <a:lnTo>
                  <a:pt x="1291" y="7851"/>
                </a:lnTo>
                <a:lnTo>
                  <a:pt x="1277" y="7841"/>
                </a:lnTo>
                <a:lnTo>
                  <a:pt x="1262" y="7829"/>
                </a:lnTo>
                <a:lnTo>
                  <a:pt x="1248" y="7817"/>
                </a:lnTo>
                <a:lnTo>
                  <a:pt x="1234" y="7804"/>
                </a:lnTo>
                <a:lnTo>
                  <a:pt x="1221" y="7792"/>
                </a:lnTo>
                <a:lnTo>
                  <a:pt x="1209" y="7778"/>
                </a:lnTo>
                <a:lnTo>
                  <a:pt x="1197" y="7764"/>
                </a:lnTo>
                <a:lnTo>
                  <a:pt x="1186" y="7749"/>
                </a:lnTo>
                <a:lnTo>
                  <a:pt x="1176" y="7733"/>
                </a:lnTo>
                <a:lnTo>
                  <a:pt x="1166" y="7718"/>
                </a:lnTo>
                <a:lnTo>
                  <a:pt x="1158" y="7701"/>
                </a:lnTo>
                <a:lnTo>
                  <a:pt x="1150" y="7684"/>
                </a:lnTo>
                <a:lnTo>
                  <a:pt x="1143" y="7668"/>
                </a:lnTo>
                <a:lnTo>
                  <a:pt x="1137" y="7650"/>
                </a:lnTo>
                <a:lnTo>
                  <a:pt x="1132" y="7632"/>
                </a:lnTo>
                <a:lnTo>
                  <a:pt x="1128" y="7614"/>
                </a:lnTo>
                <a:lnTo>
                  <a:pt x="1123" y="7596"/>
                </a:lnTo>
                <a:lnTo>
                  <a:pt x="1121" y="7577"/>
                </a:lnTo>
                <a:lnTo>
                  <a:pt x="1120" y="7557"/>
                </a:lnTo>
                <a:lnTo>
                  <a:pt x="1119" y="7538"/>
                </a:lnTo>
                <a:lnTo>
                  <a:pt x="1119" y="6518"/>
                </a:lnTo>
                <a:lnTo>
                  <a:pt x="1120" y="6498"/>
                </a:lnTo>
                <a:lnTo>
                  <a:pt x="1121" y="6479"/>
                </a:lnTo>
                <a:lnTo>
                  <a:pt x="1123" y="6461"/>
                </a:lnTo>
                <a:lnTo>
                  <a:pt x="1128" y="6442"/>
                </a:lnTo>
                <a:lnTo>
                  <a:pt x="1132" y="6424"/>
                </a:lnTo>
                <a:lnTo>
                  <a:pt x="1137" y="6405"/>
                </a:lnTo>
                <a:lnTo>
                  <a:pt x="1143" y="6389"/>
                </a:lnTo>
                <a:lnTo>
                  <a:pt x="1150" y="6371"/>
                </a:lnTo>
                <a:lnTo>
                  <a:pt x="1158" y="6354"/>
                </a:lnTo>
                <a:lnTo>
                  <a:pt x="1166" y="6339"/>
                </a:lnTo>
                <a:lnTo>
                  <a:pt x="1176" y="6322"/>
                </a:lnTo>
                <a:lnTo>
                  <a:pt x="1186" y="6307"/>
                </a:lnTo>
                <a:lnTo>
                  <a:pt x="1197" y="6293"/>
                </a:lnTo>
                <a:lnTo>
                  <a:pt x="1209" y="6278"/>
                </a:lnTo>
                <a:lnTo>
                  <a:pt x="1221" y="6264"/>
                </a:lnTo>
                <a:lnTo>
                  <a:pt x="1234" y="6251"/>
                </a:lnTo>
                <a:lnTo>
                  <a:pt x="1248" y="6238"/>
                </a:lnTo>
                <a:lnTo>
                  <a:pt x="1262" y="6227"/>
                </a:lnTo>
                <a:lnTo>
                  <a:pt x="1277" y="6215"/>
                </a:lnTo>
                <a:lnTo>
                  <a:pt x="1291" y="6205"/>
                </a:lnTo>
                <a:lnTo>
                  <a:pt x="1307" y="6194"/>
                </a:lnTo>
                <a:lnTo>
                  <a:pt x="1324" y="6186"/>
                </a:lnTo>
                <a:lnTo>
                  <a:pt x="1341" y="6178"/>
                </a:lnTo>
                <a:lnTo>
                  <a:pt x="1358" y="6169"/>
                </a:lnTo>
                <a:lnTo>
                  <a:pt x="1376" y="6163"/>
                </a:lnTo>
                <a:lnTo>
                  <a:pt x="1394" y="6157"/>
                </a:lnTo>
                <a:lnTo>
                  <a:pt x="1413" y="6152"/>
                </a:lnTo>
                <a:lnTo>
                  <a:pt x="1431" y="6147"/>
                </a:lnTo>
                <a:lnTo>
                  <a:pt x="1450" y="6144"/>
                </a:lnTo>
                <a:lnTo>
                  <a:pt x="1470" y="6142"/>
                </a:lnTo>
                <a:lnTo>
                  <a:pt x="1490" y="6140"/>
                </a:lnTo>
                <a:lnTo>
                  <a:pt x="1510" y="6140"/>
                </a:lnTo>
                <a:close/>
                <a:moveTo>
                  <a:pt x="1510" y="8404"/>
                </a:moveTo>
                <a:lnTo>
                  <a:pt x="5939" y="8404"/>
                </a:lnTo>
                <a:lnTo>
                  <a:pt x="5959" y="8404"/>
                </a:lnTo>
                <a:lnTo>
                  <a:pt x="5979" y="8406"/>
                </a:lnTo>
                <a:lnTo>
                  <a:pt x="5999" y="8408"/>
                </a:lnTo>
                <a:lnTo>
                  <a:pt x="6018" y="8411"/>
                </a:lnTo>
                <a:lnTo>
                  <a:pt x="6036" y="8415"/>
                </a:lnTo>
                <a:lnTo>
                  <a:pt x="6055" y="8420"/>
                </a:lnTo>
                <a:lnTo>
                  <a:pt x="6073" y="8427"/>
                </a:lnTo>
                <a:lnTo>
                  <a:pt x="6091" y="8433"/>
                </a:lnTo>
                <a:lnTo>
                  <a:pt x="6108" y="8441"/>
                </a:lnTo>
                <a:lnTo>
                  <a:pt x="6125" y="8450"/>
                </a:lnTo>
                <a:lnTo>
                  <a:pt x="6141" y="8459"/>
                </a:lnTo>
                <a:lnTo>
                  <a:pt x="6158" y="8468"/>
                </a:lnTo>
                <a:lnTo>
                  <a:pt x="6172" y="8479"/>
                </a:lnTo>
                <a:lnTo>
                  <a:pt x="6187" y="8490"/>
                </a:lnTo>
                <a:lnTo>
                  <a:pt x="6201" y="8502"/>
                </a:lnTo>
                <a:lnTo>
                  <a:pt x="6215" y="8514"/>
                </a:lnTo>
                <a:lnTo>
                  <a:pt x="6228" y="8528"/>
                </a:lnTo>
                <a:lnTo>
                  <a:pt x="6240" y="8541"/>
                </a:lnTo>
                <a:lnTo>
                  <a:pt x="6252" y="8556"/>
                </a:lnTo>
                <a:lnTo>
                  <a:pt x="6263" y="8571"/>
                </a:lnTo>
                <a:lnTo>
                  <a:pt x="6272" y="8586"/>
                </a:lnTo>
                <a:lnTo>
                  <a:pt x="6282" y="8602"/>
                </a:lnTo>
                <a:lnTo>
                  <a:pt x="6291" y="8618"/>
                </a:lnTo>
                <a:lnTo>
                  <a:pt x="6299" y="8634"/>
                </a:lnTo>
                <a:lnTo>
                  <a:pt x="6306" y="8652"/>
                </a:lnTo>
                <a:lnTo>
                  <a:pt x="6312" y="8670"/>
                </a:lnTo>
                <a:lnTo>
                  <a:pt x="6317" y="8688"/>
                </a:lnTo>
                <a:lnTo>
                  <a:pt x="6321" y="8705"/>
                </a:lnTo>
                <a:lnTo>
                  <a:pt x="6325" y="8724"/>
                </a:lnTo>
                <a:lnTo>
                  <a:pt x="6328" y="8743"/>
                </a:lnTo>
                <a:lnTo>
                  <a:pt x="6329" y="8762"/>
                </a:lnTo>
                <a:lnTo>
                  <a:pt x="6330" y="8782"/>
                </a:lnTo>
                <a:lnTo>
                  <a:pt x="6330" y="9802"/>
                </a:lnTo>
                <a:lnTo>
                  <a:pt x="6329" y="9820"/>
                </a:lnTo>
                <a:lnTo>
                  <a:pt x="6328" y="9840"/>
                </a:lnTo>
                <a:lnTo>
                  <a:pt x="6325" y="9859"/>
                </a:lnTo>
                <a:lnTo>
                  <a:pt x="6321" y="9878"/>
                </a:lnTo>
                <a:lnTo>
                  <a:pt x="6317" y="9896"/>
                </a:lnTo>
                <a:lnTo>
                  <a:pt x="6312" y="9913"/>
                </a:lnTo>
                <a:lnTo>
                  <a:pt x="6306" y="9931"/>
                </a:lnTo>
                <a:lnTo>
                  <a:pt x="6299" y="9948"/>
                </a:lnTo>
                <a:lnTo>
                  <a:pt x="6291" y="9965"/>
                </a:lnTo>
                <a:lnTo>
                  <a:pt x="6282" y="9981"/>
                </a:lnTo>
                <a:lnTo>
                  <a:pt x="6272" y="9997"/>
                </a:lnTo>
                <a:lnTo>
                  <a:pt x="6263" y="10013"/>
                </a:lnTo>
                <a:lnTo>
                  <a:pt x="6252" y="10027"/>
                </a:lnTo>
                <a:lnTo>
                  <a:pt x="6240" y="10042"/>
                </a:lnTo>
                <a:lnTo>
                  <a:pt x="6228" y="10055"/>
                </a:lnTo>
                <a:lnTo>
                  <a:pt x="6215" y="10068"/>
                </a:lnTo>
                <a:lnTo>
                  <a:pt x="6201" y="10081"/>
                </a:lnTo>
                <a:lnTo>
                  <a:pt x="6187" y="10093"/>
                </a:lnTo>
                <a:lnTo>
                  <a:pt x="6172" y="10104"/>
                </a:lnTo>
                <a:lnTo>
                  <a:pt x="6158" y="10115"/>
                </a:lnTo>
                <a:lnTo>
                  <a:pt x="6141" y="10124"/>
                </a:lnTo>
                <a:lnTo>
                  <a:pt x="6125" y="10134"/>
                </a:lnTo>
                <a:lnTo>
                  <a:pt x="6108" y="10142"/>
                </a:lnTo>
                <a:lnTo>
                  <a:pt x="6091" y="10149"/>
                </a:lnTo>
                <a:lnTo>
                  <a:pt x="6073" y="10157"/>
                </a:lnTo>
                <a:lnTo>
                  <a:pt x="6055" y="10162"/>
                </a:lnTo>
                <a:lnTo>
                  <a:pt x="6036" y="10167"/>
                </a:lnTo>
                <a:lnTo>
                  <a:pt x="6018" y="10171"/>
                </a:lnTo>
                <a:lnTo>
                  <a:pt x="5999" y="10175"/>
                </a:lnTo>
                <a:lnTo>
                  <a:pt x="5979" y="10178"/>
                </a:lnTo>
                <a:lnTo>
                  <a:pt x="5959" y="10179"/>
                </a:lnTo>
                <a:lnTo>
                  <a:pt x="5939" y="10180"/>
                </a:lnTo>
                <a:lnTo>
                  <a:pt x="1510" y="10180"/>
                </a:lnTo>
                <a:lnTo>
                  <a:pt x="1490" y="10179"/>
                </a:lnTo>
                <a:lnTo>
                  <a:pt x="1470" y="10178"/>
                </a:lnTo>
                <a:lnTo>
                  <a:pt x="1450" y="10175"/>
                </a:lnTo>
                <a:lnTo>
                  <a:pt x="1431" y="10171"/>
                </a:lnTo>
                <a:lnTo>
                  <a:pt x="1413" y="10167"/>
                </a:lnTo>
                <a:lnTo>
                  <a:pt x="1394" y="10162"/>
                </a:lnTo>
                <a:lnTo>
                  <a:pt x="1376" y="10157"/>
                </a:lnTo>
                <a:lnTo>
                  <a:pt x="1358" y="10149"/>
                </a:lnTo>
                <a:lnTo>
                  <a:pt x="1341" y="10142"/>
                </a:lnTo>
                <a:lnTo>
                  <a:pt x="1324" y="10134"/>
                </a:lnTo>
                <a:lnTo>
                  <a:pt x="1307" y="10124"/>
                </a:lnTo>
                <a:lnTo>
                  <a:pt x="1291" y="10115"/>
                </a:lnTo>
                <a:lnTo>
                  <a:pt x="1277" y="10104"/>
                </a:lnTo>
                <a:lnTo>
                  <a:pt x="1262" y="10093"/>
                </a:lnTo>
                <a:lnTo>
                  <a:pt x="1248" y="10081"/>
                </a:lnTo>
                <a:lnTo>
                  <a:pt x="1234" y="10068"/>
                </a:lnTo>
                <a:lnTo>
                  <a:pt x="1221" y="10055"/>
                </a:lnTo>
                <a:lnTo>
                  <a:pt x="1209" y="10042"/>
                </a:lnTo>
                <a:lnTo>
                  <a:pt x="1197" y="10027"/>
                </a:lnTo>
                <a:lnTo>
                  <a:pt x="1186" y="10013"/>
                </a:lnTo>
                <a:lnTo>
                  <a:pt x="1176" y="9997"/>
                </a:lnTo>
                <a:lnTo>
                  <a:pt x="1166" y="9981"/>
                </a:lnTo>
                <a:lnTo>
                  <a:pt x="1158" y="9965"/>
                </a:lnTo>
                <a:lnTo>
                  <a:pt x="1150" y="9948"/>
                </a:lnTo>
                <a:lnTo>
                  <a:pt x="1143" y="9931"/>
                </a:lnTo>
                <a:lnTo>
                  <a:pt x="1137" y="9913"/>
                </a:lnTo>
                <a:lnTo>
                  <a:pt x="1132" y="9896"/>
                </a:lnTo>
                <a:lnTo>
                  <a:pt x="1128" y="9878"/>
                </a:lnTo>
                <a:lnTo>
                  <a:pt x="1123" y="9859"/>
                </a:lnTo>
                <a:lnTo>
                  <a:pt x="1121" y="9840"/>
                </a:lnTo>
                <a:lnTo>
                  <a:pt x="1120" y="9820"/>
                </a:lnTo>
                <a:lnTo>
                  <a:pt x="1119" y="9802"/>
                </a:lnTo>
                <a:lnTo>
                  <a:pt x="1119" y="8782"/>
                </a:lnTo>
                <a:lnTo>
                  <a:pt x="1120" y="8762"/>
                </a:lnTo>
                <a:lnTo>
                  <a:pt x="1121" y="8743"/>
                </a:lnTo>
                <a:lnTo>
                  <a:pt x="1123" y="8724"/>
                </a:lnTo>
                <a:lnTo>
                  <a:pt x="1128" y="8705"/>
                </a:lnTo>
                <a:lnTo>
                  <a:pt x="1132" y="8688"/>
                </a:lnTo>
                <a:lnTo>
                  <a:pt x="1137" y="8670"/>
                </a:lnTo>
                <a:lnTo>
                  <a:pt x="1143" y="8652"/>
                </a:lnTo>
                <a:lnTo>
                  <a:pt x="1150" y="8634"/>
                </a:lnTo>
                <a:lnTo>
                  <a:pt x="1158" y="8618"/>
                </a:lnTo>
                <a:lnTo>
                  <a:pt x="1166" y="8602"/>
                </a:lnTo>
                <a:lnTo>
                  <a:pt x="1176" y="8586"/>
                </a:lnTo>
                <a:lnTo>
                  <a:pt x="1186" y="8571"/>
                </a:lnTo>
                <a:lnTo>
                  <a:pt x="1197" y="8556"/>
                </a:lnTo>
                <a:lnTo>
                  <a:pt x="1209" y="8541"/>
                </a:lnTo>
                <a:lnTo>
                  <a:pt x="1221" y="8528"/>
                </a:lnTo>
                <a:lnTo>
                  <a:pt x="1234" y="8514"/>
                </a:lnTo>
                <a:lnTo>
                  <a:pt x="1248" y="8502"/>
                </a:lnTo>
                <a:lnTo>
                  <a:pt x="1262" y="8490"/>
                </a:lnTo>
                <a:lnTo>
                  <a:pt x="1277" y="8479"/>
                </a:lnTo>
                <a:lnTo>
                  <a:pt x="1291" y="8468"/>
                </a:lnTo>
                <a:lnTo>
                  <a:pt x="1307" y="8459"/>
                </a:lnTo>
                <a:lnTo>
                  <a:pt x="1324" y="8450"/>
                </a:lnTo>
                <a:lnTo>
                  <a:pt x="1341" y="8441"/>
                </a:lnTo>
                <a:lnTo>
                  <a:pt x="1358" y="8433"/>
                </a:lnTo>
                <a:lnTo>
                  <a:pt x="1376" y="8427"/>
                </a:lnTo>
                <a:lnTo>
                  <a:pt x="1394" y="8420"/>
                </a:lnTo>
                <a:lnTo>
                  <a:pt x="1413" y="8415"/>
                </a:lnTo>
                <a:lnTo>
                  <a:pt x="1431" y="8411"/>
                </a:lnTo>
                <a:lnTo>
                  <a:pt x="1450" y="8408"/>
                </a:lnTo>
                <a:lnTo>
                  <a:pt x="1470" y="8406"/>
                </a:lnTo>
                <a:lnTo>
                  <a:pt x="1490" y="8404"/>
                </a:lnTo>
                <a:lnTo>
                  <a:pt x="1510" y="8404"/>
                </a:lnTo>
                <a:close/>
                <a:moveTo>
                  <a:pt x="3725" y="14428"/>
                </a:moveTo>
                <a:lnTo>
                  <a:pt x="3750" y="14428"/>
                </a:lnTo>
                <a:lnTo>
                  <a:pt x="3776" y="14430"/>
                </a:lnTo>
                <a:lnTo>
                  <a:pt x="3801" y="14433"/>
                </a:lnTo>
                <a:lnTo>
                  <a:pt x="3825" y="14438"/>
                </a:lnTo>
                <a:lnTo>
                  <a:pt x="3849" y="14444"/>
                </a:lnTo>
                <a:lnTo>
                  <a:pt x="3873" y="14451"/>
                </a:lnTo>
                <a:lnTo>
                  <a:pt x="3897" y="14458"/>
                </a:lnTo>
                <a:lnTo>
                  <a:pt x="3919" y="14468"/>
                </a:lnTo>
                <a:lnTo>
                  <a:pt x="3942" y="14477"/>
                </a:lnTo>
                <a:lnTo>
                  <a:pt x="3964" y="14488"/>
                </a:lnTo>
                <a:lnTo>
                  <a:pt x="3985" y="14501"/>
                </a:lnTo>
                <a:lnTo>
                  <a:pt x="4005" y="14514"/>
                </a:lnTo>
                <a:lnTo>
                  <a:pt x="4025" y="14528"/>
                </a:lnTo>
                <a:lnTo>
                  <a:pt x="4043" y="14543"/>
                </a:lnTo>
                <a:lnTo>
                  <a:pt x="4062" y="14558"/>
                </a:lnTo>
                <a:lnTo>
                  <a:pt x="4080" y="14575"/>
                </a:lnTo>
                <a:lnTo>
                  <a:pt x="4096" y="14593"/>
                </a:lnTo>
                <a:lnTo>
                  <a:pt x="4112" y="14611"/>
                </a:lnTo>
                <a:lnTo>
                  <a:pt x="4127" y="14630"/>
                </a:lnTo>
                <a:lnTo>
                  <a:pt x="4141" y="14649"/>
                </a:lnTo>
                <a:lnTo>
                  <a:pt x="4154" y="14670"/>
                </a:lnTo>
                <a:lnTo>
                  <a:pt x="4166" y="14691"/>
                </a:lnTo>
                <a:lnTo>
                  <a:pt x="4177" y="14713"/>
                </a:lnTo>
                <a:lnTo>
                  <a:pt x="4188" y="14735"/>
                </a:lnTo>
                <a:lnTo>
                  <a:pt x="4196" y="14758"/>
                </a:lnTo>
                <a:lnTo>
                  <a:pt x="4204" y="14781"/>
                </a:lnTo>
                <a:lnTo>
                  <a:pt x="4212" y="14805"/>
                </a:lnTo>
                <a:lnTo>
                  <a:pt x="4217" y="14829"/>
                </a:lnTo>
                <a:lnTo>
                  <a:pt x="4221" y="14854"/>
                </a:lnTo>
                <a:lnTo>
                  <a:pt x="4224" y="14879"/>
                </a:lnTo>
                <a:lnTo>
                  <a:pt x="4226" y="14904"/>
                </a:lnTo>
                <a:lnTo>
                  <a:pt x="4227" y="14930"/>
                </a:lnTo>
                <a:lnTo>
                  <a:pt x="4226" y="14956"/>
                </a:lnTo>
                <a:lnTo>
                  <a:pt x="4224" y="14981"/>
                </a:lnTo>
                <a:lnTo>
                  <a:pt x="4221" y="15006"/>
                </a:lnTo>
                <a:lnTo>
                  <a:pt x="4217" y="15031"/>
                </a:lnTo>
                <a:lnTo>
                  <a:pt x="4212" y="15055"/>
                </a:lnTo>
                <a:lnTo>
                  <a:pt x="4204" y="15079"/>
                </a:lnTo>
                <a:lnTo>
                  <a:pt x="4196" y="15102"/>
                </a:lnTo>
                <a:lnTo>
                  <a:pt x="4188" y="15125"/>
                </a:lnTo>
                <a:lnTo>
                  <a:pt x="4177" y="15147"/>
                </a:lnTo>
                <a:lnTo>
                  <a:pt x="4166" y="15169"/>
                </a:lnTo>
                <a:lnTo>
                  <a:pt x="4154" y="15190"/>
                </a:lnTo>
                <a:lnTo>
                  <a:pt x="4141" y="15211"/>
                </a:lnTo>
                <a:lnTo>
                  <a:pt x="4127" y="15231"/>
                </a:lnTo>
                <a:lnTo>
                  <a:pt x="4112" y="15250"/>
                </a:lnTo>
                <a:lnTo>
                  <a:pt x="4096" y="15267"/>
                </a:lnTo>
                <a:lnTo>
                  <a:pt x="4080" y="15285"/>
                </a:lnTo>
                <a:lnTo>
                  <a:pt x="4062" y="15302"/>
                </a:lnTo>
                <a:lnTo>
                  <a:pt x="4043" y="15317"/>
                </a:lnTo>
                <a:lnTo>
                  <a:pt x="4025" y="15333"/>
                </a:lnTo>
                <a:lnTo>
                  <a:pt x="4005" y="15347"/>
                </a:lnTo>
                <a:lnTo>
                  <a:pt x="3985" y="15360"/>
                </a:lnTo>
                <a:lnTo>
                  <a:pt x="3964" y="15372"/>
                </a:lnTo>
                <a:lnTo>
                  <a:pt x="3942" y="15383"/>
                </a:lnTo>
                <a:lnTo>
                  <a:pt x="3919" y="15393"/>
                </a:lnTo>
                <a:lnTo>
                  <a:pt x="3897" y="15402"/>
                </a:lnTo>
                <a:lnTo>
                  <a:pt x="3873" y="15410"/>
                </a:lnTo>
                <a:lnTo>
                  <a:pt x="3849" y="15417"/>
                </a:lnTo>
                <a:lnTo>
                  <a:pt x="3825" y="15423"/>
                </a:lnTo>
                <a:lnTo>
                  <a:pt x="3801" y="15427"/>
                </a:lnTo>
                <a:lnTo>
                  <a:pt x="3776" y="15430"/>
                </a:lnTo>
                <a:lnTo>
                  <a:pt x="3750" y="15432"/>
                </a:lnTo>
                <a:lnTo>
                  <a:pt x="3725" y="15432"/>
                </a:lnTo>
                <a:lnTo>
                  <a:pt x="3699" y="15432"/>
                </a:lnTo>
                <a:lnTo>
                  <a:pt x="3673" y="15430"/>
                </a:lnTo>
                <a:lnTo>
                  <a:pt x="3648" y="15427"/>
                </a:lnTo>
                <a:lnTo>
                  <a:pt x="3624" y="15423"/>
                </a:lnTo>
                <a:lnTo>
                  <a:pt x="3599" y="15417"/>
                </a:lnTo>
                <a:lnTo>
                  <a:pt x="3576" y="15410"/>
                </a:lnTo>
                <a:lnTo>
                  <a:pt x="3552" y="15402"/>
                </a:lnTo>
                <a:lnTo>
                  <a:pt x="3529" y="15393"/>
                </a:lnTo>
                <a:lnTo>
                  <a:pt x="3507" y="15383"/>
                </a:lnTo>
                <a:lnTo>
                  <a:pt x="3485" y="15372"/>
                </a:lnTo>
                <a:lnTo>
                  <a:pt x="3464" y="15360"/>
                </a:lnTo>
                <a:lnTo>
                  <a:pt x="3444" y="15347"/>
                </a:lnTo>
                <a:lnTo>
                  <a:pt x="3424" y="15333"/>
                </a:lnTo>
                <a:lnTo>
                  <a:pt x="3406" y="15317"/>
                </a:lnTo>
                <a:lnTo>
                  <a:pt x="3387" y="15302"/>
                </a:lnTo>
                <a:lnTo>
                  <a:pt x="3369" y="15285"/>
                </a:lnTo>
                <a:lnTo>
                  <a:pt x="3352" y="15267"/>
                </a:lnTo>
                <a:lnTo>
                  <a:pt x="3337" y="15250"/>
                </a:lnTo>
                <a:lnTo>
                  <a:pt x="3322" y="15231"/>
                </a:lnTo>
                <a:lnTo>
                  <a:pt x="3308" y="15211"/>
                </a:lnTo>
                <a:lnTo>
                  <a:pt x="3295" y="15190"/>
                </a:lnTo>
                <a:lnTo>
                  <a:pt x="3282" y="15169"/>
                </a:lnTo>
                <a:lnTo>
                  <a:pt x="3272" y="15147"/>
                </a:lnTo>
                <a:lnTo>
                  <a:pt x="3261" y="15125"/>
                </a:lnTo>
                <a:lnTo>
                  <a:pt x="3252" y="15102"/>
                </a:lnTo>
                <a:lnTo>
                  <a:pt x="3245" y="15079"/>
                </a:lnTo>
                <a:lnTo>
                  <a:pt x="3237" y="15055"/>
                </a:lnTo>
                <a:lnTo>
                  <a:pt x="3232" y="15031"/>
                </a:lnTo>
                <a:lnTo>
                  <a:pt x="3228" y="15006"/>
                </a:lnTo>
                <a:lnTo>
                  <a:pt x="3225" y="14981"/>
                </a:lnTo>
                <a:lnTo>
                  <a:pt x="3223" y="14956"/>
                </a:lnTo>
                <a:lnTo>
                  <a:pt x="3222" y="14930"/>
                </a:lnTo>
                <a:lnTo>
                  <a:pt x="3223" y="14904"/>
                </a:lnTo>
                <a:lnTo>
                  <a:pt x="3225" y="14879"/>
                </a:lnTo>
                <a:lnTo>
                  <a:pt x="3228" y="14854"/>
                </a:lnTo>
                <a:lnTo>
                  <a:pt x="3232" y="14829"/>
                </a:lnTo>
                <a:lnTo>
                  <a:pt x="3237" y="14805"/>
                </a:lnTo>
                <a:lnTo>
                  <a:pt x="3245" y="14781"/>
                </a:lnTo>
                <a:lnTo>
                  <a:pt x="3252" y="14758"/>
                </a:lnTo>
                <a:lnTo>
                  <a:pt x="3261" y="14735"/>
                </a:lnTo>
                <a:lnTo>
                  <a:pt x="3272" y="14713"/>
                </a:lnTo>
                <a:lnTo>
                  <a:pt x="3282" y="14691"/>
                </a:lnTo>
                <a:lnTo>
                  <a:pt x="3295" y="14670"/>
                </a:lnTo>
                <a:lnTo>
                  <a:pt x="3308" y="14649"/>
                </a:lnTo>
                <a:lnTo>
                  <a:pt x="3322" y="14630"/>
                </a:lnTo>
                <a:lnTo>
                  <a:pt x="3337" y="14611"/>
                </a:lnTo>
                <a:lnTo>
                  <a:pt x="3352" y="14593"/>
                </a:lnTo>
                <a:lnTo>
                  <a:pt x="3369" y="14575"/>
                </a:lnTo>
                <a:lnTo>
                  <a:pt x="3387" y="14558"/>
                </a:lnTo>
                <a:lnTo>
                  <a:pt x="3406" y="14543"/>
                </a:lnTo>
                <a:lnTo>
                  <a:pt x="3424" y="14528"/>
                </a:lnTo>
                <a:lnTo>
                  <a:pt x="3444" y="14514"/>
                </a:lnTo>
                <a:lnTo>
                  <a:pt x="3464" y="14501"/>
                </a:lnTo>
                <a:lnTo>
                  <a:pt x="3485" y="14488"/>
                </a:lnTo>
                <a:lnTo>
                  <a:pt x="3507" y="14477"/>
                </a:lnTo>
                <a:lnTo>
                  <a:pt x="3529" y="14468"/>
                </a:lnTo>
                <a:lnTo>
                  <a:pt x="3552" y="14458"/>
                </a:lnTo>
                <a:lnTo>
                  <a:pt x="3576" y="14451"/>
                </a:lnTo>
                <a:lnTo>
                  <a:pt x="3599" y="14444"/>
                </a:lnTo>
                <a:lnTo>
                  <a:pt x="3624" y="14438"/>
                </a:lnTo>
                <a:lnTo>
                  <a:pt x="3648" y="14433"/>
                </a:lnTo>
                <a:lnTo>
                  <a:pt x="3673" y="14430"/>
                </a:lnTo>
                <a:lnTo>
                  <a:pt x="3699" y="14428"/>
                </a:lnTo>
                <a:lnTo>
                  <a:pt x="3725" y="14428"/>
                </a:lnTo>
                <a:close/>
                <a:moveTo>
                  <a:pt x="1277" y="12777"/>
                </a:moveTo>
                <a:lnTo>
                  <a:pt x="6172" y="12777"/>
                </a:lnTo>
                <a:lnTo>
                  <a:pt x="6186" y="12777"/>
                </a:lnTo>
                <a:lnTo>
                  <a:pt x="6198" y="12779"/>
                </a:lnTo>
                <a:lnTo>
                  <a:pt x="6211" y="12782"/>
                </a:lnTo>
                <a:lnTo>
                  <a:pt x="6222" y="12787"/>
                </a:lnTo>
                <a:lnTo>
                  <a:pt x="6234" y="12793"/>
                </a:lnTo>
                <a:lnTo>
                  <a:pt x="6244" y="12799"/>
                </a:lnTo>
                <a:lnTo>
                  <a:pt x="6255" y="12806"/>
                </a:lnTo>
                <a:lnTo>
                  <a:pt x="6263" y="12815"/>
                </a:lnTo>
                <a:lnTo>
                  <a:pt x="6271" y="12824"/>
                </a:lnTo>
                <a:lnTo>
                  <a:pt x="6279" y="12834"/>
                </a:lnTo>
                <a:lnTo>
                  <a:pt x="6286" y="12845"/>
                </a:lnTo>
                <a:lnTo>
                  <a:pt x="6291" y="12856"/>
                </a:lnTo>
                <a:lnTo>
                  <a:pt x="6295" y="12868"/>
                </a:lnTo>
                <a:lnTo>
                  <a:pt x="6299" y="12881"/>
                </a:lnTo>
                <a:lnTo>
                  <a:pt x="6301" y="12893"/>
                </a:lnTo>
                <a:lnTo>
                  <a:pt x="6302" y="12906"/>
                </a:lnTo>
                <a:lnTo>
                  <a:pt x="6302" y="13021"/>
                </a:lnTo>
                <a:lnTo>
                  <a:pt x="6301" y="13034"/>
                </a:lnTo>
                <a:lnTo>
                  <a:pt x="6299" y="13047"/>
                </a:lnTo>
                <a:lnTo>
                  <a:pt x="6295" y="13059"/>
                </a:lnTo>
                <a:lnTo>
                  <a:pt x="6291" y="13071"/>
                </a:lnTo>
                <a:lnTo>
                  <a:pt x="6286" y="13082"/>
                </a:lnTo>
                <a:lnTo>
                  <a:pt x="6279" y="13093"/>
                </a:lnTo>
                <a:lnTo>
                  <a:pt x="6271" y="13103"/>
                </a:lnTo>
                <a:lnTo>
                  <a:pt x="6263" y="13112"/>
                </a:lnTo>
                <a:lnTo>
                  <a:pt x="6255" y="13121"/>
                </a:lnTo>
                <a:lnTo>
                  <a:pt x="6244" y="13128"/>
                </a:lnTo>
                <a:lnTo>
                  <a:pt x="6234" y="13134"/>
                </a:lnTo>
                <a:lnTo>
                  <a:pt x="6222" y="13140"/>
                </a:lnTo>
                <a:lnTo>
                  <a:pt x="6211" y="13145"/>
                </a:lnTo>
                <a:lnTo>
                  <a:pt x="6198" y="13148"/>
                </a:lnTo>
                <a:lnTo>
                  <a:pt x="6186" y="13149"/>
                </a:lnTo>
                <a:lnTo>
                  <a:pt x="6172" y="13150"/>
                </a:lnTo>
                <a:lnTo>
                  <a:pt x="1277" y="13150"/>
                </a:lnTo>
                <a:lnTo>
                  <a:pt x="1263" y="13149"/>
                </a:lnTo>
                <a:lnTo>
                  <a:pt x="1251" y="13148"/>
                </a:lnTo>
                <a:lnTo>
                  <a:pt x="1238" y="13145"/>
                </a:lnTo>
                <a:lnTo>
                  <a:pt x="1227" y="13140"/>
                </a:lnTo>
                <a:lnTo>
                  <a:pt x="1215" y="13134"/>
                </a:lnTo>
                <a:lnTo>
                  <a:pt x="1205" y="13128"/>
                </a:lnTo>
                <a:lnTo>
                  <a:pt x="1194" y="13121"/>
                </a:lnTo>
                <a:lnTo>
                  <a:pt x="1186" y="13112"/>
                </a:lnTo>
                <a:lnTo>
                  <a:pt x="1178" y="13103"/>
                </a:lnTo>
                <a:lnTo>
                  <a:pt x="1169" y="13093"/>
                </a:lnTo>
                <a:lnTo>
                  <a:pt x="1163" y="13082"/>
                </a:lnTo>
                <a:lnTo>
                  <a:pt x="1158" y="13071"/>
                </a:lnTo>
                <a:lnTo>
                  <a:pt x="1154" y="13059"/>
                </a:lnTo>
                <a:lnTo>
                  <a:pt x="1150" y="13047"/>
                </a:lnTo>
                <a:lnTo>
                  <a:pt x="1148" y="13034"/>
                </a:lnTo>
                <a:lnTo>
                  <a:pt x="1147" y="13021"/>
                </a:lnTo>
                <a:lnTo>
                  <a:pt x="1147" y="12906"/>
                </a:lnTo>
                <a:lnTo>
                  <a:pt x="1148" y="12893"/>
                </a:lnTo>
                <a:lnTo>
                  <a:pt x="1150" y="12881"/>
                </a:lnTo>
                <a:lnTo>
                  <a:pt x="1154" y="12868"/>
                </a:lnTo>
                <a:lnTo>
                  <a:pt x="1158" y="12856"/>
                </a:lnTo>
                <a:lnTo>
                  <a:pt x="1163" y="12845"/>
                </a:lnTo>
                <a:lnTo>
                  <a:pt x="1169" y="12834"/>
                </a:lnTo>
                <a:lnTo>
                  <a:pt x="1178" y="12824"/>
                </a:lnTo>
                <a:lnTo>
                  <a:pt x="1186" y="12815"/>
                </a:lnTo>
                <a:lnTo>
                  <a:pt x="1194" y="12806"/>
                </a:lnTo>
                <a:lnTo>
                  <a:pt x="1205" y="12799"/>
                </a:lnTo>
                <a:lnTo>
                  <a:pt x="1215" y="12793"/>
                </a:lnTo>
                <a:lnTo>
                  <a:pt x="1227" y="12787"/>
                </a:lnTo>
                <a:lnTo>
                  <a:pt x="1238" y="12782"/>
                </a:lnTo>
                <a:lnTo>
                  <a:pt x="1251" y="12779"/>
                </a:lnTo>
                <a:lnTo>
                  <a:pt x="1263" y="12777"/>
                </a:lnTo>
                <a:lnTo>
                  <a:pt x="1277" y="12777"/>
                </a:lnTo>
                <a:close/>
                <a:moveTo>
                  <a:pt x="1277" y="12217"/>
                </a:moveTo>
                <a:lnTo>
                  <a:pt x="6172" y="12217"/>
                </a:lnTo>
                <a:lnTo>
                  <a:pt x="6186" y="12218"/>
                </a:lnTo>
                <a:lnTo>
                  <a:pt x="6198" y="12220"/>
                </a:lnTo>
                <a:lnTo>
                  <a:pt x="6211" y="12223"/>
                </a:lnTo>
                <a:lnTo>
                  <a:pt x="6222" y="12227"/>
                </a:lnTo>
                <a:lnTo>
                  <a:pt x="6234" y="12232"/>
                </a:lnTo>
                <a:lnTo>
                  <a:pt x="6244" y="12240"/>
                </a:lnTo>
                <a:lnTo>
                  <a:pt x="6255" y="12247"/>
                </a:lnTo>
                <a:lnTo>
                  <a:pt x="6263" y="12255"/>
                </a:lnTo>
                <a:lnTo>
                  <a:pt x="6271" y="12265"/>
                </a:lnTo>
                <a:lnTo>
                  <a:pt x="6279" y="12274"/>
                </a:lnTo>
                <a:lnTo>
                  <a:pt x="6286" y="12284"/>
                </a:lnTo>
                <a:lnTo>
                  <a:pt x="6291" y="12296"/>
                </a:lnTo>
                <a:lnTo>
                  <a:pt x="6295" y="12307"/>
                </a:lnTo>
                <a:lnTo>
                  <a:pt x="6299" y="12320"/>
                </a:lnTo>
                <a:lnTo>
                  <a:pt x="6301" y="12334"/>
                </a:lnTo>
                <a:lnTo>
                  <a:pt x="6302" y="12346"/>
                </a:lnTo>
                <a:lnTo>
                  <a:pt x="6302" y="12461"/>
                </a:lnTo>
                <a:lnTo>
                  <a:pt x="6301" y="12474"/>
                </a:lnTo>
                <a:lnTo>
                  <a:pt x="6299" y="12487"/>
                </a:lnTo>
                <a:lnTo>
                  <a:pt x="6295" y="12500"/>
                </a:lnTo>
                <a:lnTo>
                  <a:pt x="6291" y="12511"/>
                </a:lnTo>
                <a:lnTo>
                  <a:pt x="6286" y="12522"/>
                </a:lnTo>
                <a:lnTo>
                  <a:pt x="6279" y="12533"/>
                </a:lnTo>
                <a:lnTo>
                  <a:pt x="6271" y="12543"/>
                </a:lnTo>
                <a:lnTo>
                  <a:pt x="6263" y="12552"/>
                </a:lnTo>
                <a:lnTo>
                  <a:pt x="6255" y="12561"/>
                </a:lnTo>
                <a:lnTo>
                  <a:pt x="6244" y="12568"/>
                </a:lnTo>
                <a:lnTo>
                  <a:pt x="6234" y="12575"/>
                </a:lnTo>
                <a:lnTo>
                  <a:pt x="6222" y="12580"/>
                </a:lnTo>
                <a:lnTo>
                  <a:pt x="6211" y="12584"/>
                </a:lnTo>
                <a:lnTo>
                  <a:pt x="6198" y="12587"/>
                </a:lnTo>
                <a:lnTo>
                  <a:pt x="6186" y="12589"/>
                </a:lnTo>
                <a:lnTo>
                  <a:pt x="6172" y="12590"/>
                </a:lnTo>
                <a:lnTo>
                  <a:pt x="1277" y="12590"/>
                </a:lnTo>
                <a:lnTo>
                  <a:pt x="1263" y="12589"/>
                </a:lnTo>
                <a:lnTo>
                  <a:pt x="1251" y="12587"/>
                </a:lnTo>
                <a:lnTo>
                  <a:pt x="1238" y="12584"/>
                </a:lnTo>
                <a:lnTo>
                  <a:pt x="1227" y="12580"/>
                </a:lnTo>
                <a:lnTo>
                  <a:pt x="1215" y="12575"/>
                </a:lnTo>
                <a:lnTo>
                  <a:pt x="1205" y="12568"/>
                </a:lnTo>
                <a:lnTo>
                  <a:pt x="1194" y="12561"/>
                </a:lnTo>
                <a:lnTo>
                  <a:pt x="1186" y="12552"/>
                </a:lnTo>
                <a:lnTo>
                  <a:pt x="1178" y="12543"/>
                </a:lnTo>
                <a:lnTo>
                  <a:pt x="1169" y="12533"/>
                </a:lnTo>
                <a:lnTo>
                  <a:pt x="1163" y="12522"/>
                </a:lnTo>
                <a:lnTo>
                  <a:pt x="1158" y="12511"/>
                </a:lnTo>
                <a:lnTo>
                  <a:pt x="1154" y="12500"/>
                </a:lnTo>
                <a:lnTo>
                  <a:pt x="1150" y="12487"/>
                </a:lnTo>
                <a:lnTo>
                  <a:pt x="1148" y="12474"/>
                </a:lnTo>
                <a:lnTo>
                  <a:pt x="1147" y="12461"/>
                </a:lnTo>
                <a:lnTo>
                  <a:pt x="1147" y="12346"/>
                </a:lnTo>
                <a:lnTo>
                  <a:pt x="1148" y="12334"/>
                </a:lnTo>
                <a:lnTo>
                  <a:pt x="1150" y="12320"/>
                </a:lnTo>
                <a:lnTo>
                  <a:pt x="1154" y="12307"/>
                </a:lnTo>
                <a:lnTo>
                  <a:pt x="1158" y="12296"/>
                </a:lnTo>
                <a:lnTo>
                  <a:pt x="1163" y="12284"/>
                </a:lnTo>
                <a:lnTo>
                  <a:pt x="1169" y="12274"/>
                </a:lnTo>
                <a:lnTo>
                  <a:pt x="1178" y="12265"/>
                </a:lnTo>
                <a:lnTo>
                  <a:pt x="1186" y="12255"/>
                </a:lnTo>
                <a:lnTo>
                  <a:pt x="1194" y="12247"/>
                </a:lnTo>
                <a:lnTo>
                  <a:pt x="1205" y="12240"/>
                </a:lnTo>
                <a:lnTo>
                  <a:pt x="1215" y="12232"/>
                </a:lnTo>
                <a:lnTo>
                  <a:pt x="1227" y="12227"/>
                </a:lnTo>
                <a:lnTo>
                  <a:pt x="1238" y="12223"/>
                </a:lnTo>
                <a:lnTo>
                  <a:pt x="1251" y="12220"/>
                </a:lnTo>
                <a:lnTo>
                  <a:pt x="1263" y="12218"/>
                </a:lnTo>
                <a:lnTo>
                  <a:pt x="1277" y="12217"/>
                </a:lnTo>
                <a:close/>
              </a:path>
            </a:pathLst>
          </a:custGeom>
          <a:solidFill>
            <a:schemeClr val="bg1">
              <a:lumMod val="50000"/>
            </a:schemeClr>
          </a:solidFill>
          <a:ln w="9525">
            <a:noFill/>
            <a:round/>
            <a:headEnd/>
            <a:tailEnd/>
          </a:ln>
        </p:spPr>
        <p:txBody>
          <a:bodyPr vert="horz" wrap="square" lIns="182910" tIns="91455" rIns="182910" bIns="91455" numCol="1" anchor="t" anchorCtr="0" compatLnSpc="1">
            <a:prstTxWarp prst="textNoShape">
              <a:avLst/>
            </a:prstTxWarp>
          </a:bodyPr>
          <a:lstStyle/>
          <a:p>
            <a:pPr fontAlgn="ctr"/>
            <a:endParaRPr lang="en-US" altLang="zh-CN" sz="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25" name="Freeform 151"/>
          <p:cNvSpPr>
            <a:spLocks noEditPoints="1"/>
          </p:cNvSpPr>
          <p:nvPr/>
        </p:nvSpPr>
        <p:spPr bwMode="auto">
          <a:xfrm>
            <a:off x="4879973" y="5047263"/>
            <a:ext cx="53768" cy="70467"/>
          </a:xfrm>
          <a:custGeom>
            <a:avLst/>
            <a:gdLst/>
            <a:ahLst/>
            <a:cxnLst>
              <a:cxn ang="0">
                <a:pos x="7285" y="81"/>
              </a:cxn>
              <a:cxn ang="0">
                <a:pos x="7441" y="325"/>
              </a:cxn>
              <a:cxn ang="0">
                <a:pos x="7400" y="16492"/>
              </a:cxn>
              <a:cxn ang="0">
                <a:pos x="7183" y="16680"/>
              </a:cxn>
              <a:cxn ang="0">
                <a:pos x="266" y="16680"/>
              </a:cxn>
              <a:cxn ang="0">
                <a:pos x="49" y="16492"/>
              </a:cxn>
              <a:cxn ang="0">
                <a:pos x="8" y="325"/>
              </a:cxn>
              <a:cxn ang="0">
                <a:pos x="163" y="81"/>
              </a:cxn>
              <a:cxn ang="0">
                <a:pos x="5939" y="1613"/>
              </a:cxn>
              <a:cxn ang="0">
                <a:pos x="6201" y="1711"/>
              </a:cxn>
              <a:cxn ang="0">
                <a:pos x="6328" y="1952"/>
              </a:cxn>
              <a:cxn ang="0">
                <a:pos x="6263" y="3222"/>
              </a:cxn>
              <a:cxn ang="0">
                <a:pos x="6036" y="3376"/>
              </a:cxn>
              <a:cxn ang="0">
                <a:pos x="1341" y="3351"/>
              </a:cxn>
              <a:cxn ang="0">
                <a:pos x="1150" y="3157"/>
              </a:cxn>
              <a:cxn ang="0">
                <a:pos x="1137" y="1878"/>
              </a:cxn>
              <a:cxn ang="0">
                <a:pos x="1307" y="1667"/>
              </a:cxn>
              <a:cxn ang="0">
                <a:pos x="5979" y="3879"/>
              </a:cxn>
              <a:cxn ang="0">
                <a:pos x="6228" y="4001"/>
              </a:cxn>
              <a:cxn ang="0">
                <a:pos x="6330" y="4255"/>
              </a:cxn>
              <a:cxn ang="0">
                <a:pos x="6240" y="5515"/>
              </a:cxn>
              <a:cxn ang="0">
                <a:pos x="5999" y="5647"/>
              </a:cxn>
              <a:cxn ang="0">
                <a:pos x="1307" y="5597"/>
              </a:cxn>
              <a:cxn ang="0">
                <a:pos x="1137" y="5386"/>
              </a:cxn>
              <a:cxn ang="0">
                <a:pos x="1150" y="4107"/>
              </a:cxn>
              <a:cxn ang="0">
                <a:pos x="1341" y="3914"/>
              </a:cxn>
              <a:cxn ang="0">
                <a:pos x="6018" y="6147"/>
              </a:cxn>
              <a:cxn ang="0">
                <a:pos x="6252" y="6293"/>
              </a:cxn>
              <a:cxn ang="0">
                <a:pos x="6329" y="7557"/>
              </a:cxn>
              <a:cxn ang="0">
                <a:pos x="6215" y="7804"/>
              </a:cxn>
              <a:cxn ang="0">
                <a:pos x="5959" y="7915"/>
              </a:cxn>
              <a:cxn ang="0">
                <a:pos x="1277" y="7841"/>
              </a:cxn>
              <a:cxn ang="0">
                <a:pos x="1128" y="7614"/>
              </a:cxn>
              <a:cxn ang="0">
                <a:pos x="1166" y="6339"/>
              </a:cxn>
              <a:cxn ang="0">
                <a:pos x="1376" y="6163"/>
              </a:cxn>
              <a:cxn ang="0">
                <a:pos x="6055" y="8420"/>
              </a:cxn>
              <a:cxn ang="0">
                <a:pos x="6272" y="8586"/>
              </a:cxn>
              <a:cxn ang="0">
                <a:pos x="6325" y="9859"/>
              </a:cxn>
              <a:cxn ang="0">
                <a:pos x="6187" y="10093"/>
              </a:cxn>
              <a:cxn ang="0">
                <a:pos x="1510" y="10180"/>
              </a:cxn>
              <a:cxn ang="0">
                <a:pos x="1248" y="10081"/>
              </a:cxn>
              <a:cxn ang="0">
                <a:pos x="1121" y="9840"/>
              </a:cxn>
              <a:cxn ang="0">
                <a:pos x="1186" y="8571"/>
              </a:cxn>
              <a:cxn ang="0">
                <a:pos x="1413" y="8415"/>
              </a:cxn>
              <a:cxn ang="0">
                <a:pos x="3942" y="14477"/>
              </a:cxn>
              <a:cxn ang="0">
                <a:pos x="4188" y="14735"/>
              </a:cxn>
              <a:cxn ang="0">
                <a:pos x="4196" y="15102"/>
              </a:cxn>
              <a:cxn ang="0">
                <a:pos x="3964" y="15372"/>
              </a:cxn>
              <a:cxn ang="0">
                <a:pos x="3599" y="15417"/>
              </a:cxn>
              <a:cxn ang="0">
                <a:pos x="3308" y="15211"/>
              </a:cxn>
              <a:cxn ang="0">
                <a:pos x="3228" y="14854"/>
              </a:cxn>
              <a:cxn ang="0">
                <a:pos x="3406" y="14543"/>
              </a:cxn>
              <a:cxn ang="0">
                <a:pos x="1277" y="12777"/>
              </a:cxn>
              <a:cxn ang="0">
                <a:pos x="6299" y="12881"/>
              </a:cxn>
              <a:cxn ang="0">
                <a:pos x="6222" y="13140"/>
              </a:cxn>
              <a:cxn ang="0">
                <a:pos x="1169" y="13093"/>
              </a:cxn>
              <a:cxn ang="0">
                <a:pos x="1186" y="12815"/>
              </a:cxn>
              <a:cxn ang="0">
                <a:pos x="6234" y="12232"/>
              </a:cxn>
              <a:cxn ang="0">
                <a:pos x="6295" y="12500"/>
              </a:cxn>
              <a:cxn ang="0">
                <a:pos x="1263" y="12589"/>
              </a:cxn>
              <a:cxn ang="0">
                <a:pos x="1147" y="12461"/>
              </a:cxn>
              <a:cxn ang="0">
                <a:pos x="1251" y="12220"/>
              </a:cxn>
            </a:cxnLst>
            <a:rect l="0" t="0" r="r" b="b"/>
            <a:pathLst>
              <a:path w="7449" h="16705">
                <a:moveTo>
                  <a:pt x="406" y="0"/>
                </a:moveTo>
                <a:lnTo>
                  <a:pt x="7043" y="0"/>
                </a:lnTo>
                <a:lnTo>
                  <a:pt x="7064" y="1"/>
                </a:lnTo>
                <a:lnTo>
                  <a:pt x="7085" y="2"/>
                </a:lnTo>
                <a:lnTo>
                  <a:pt x="7104" y="5"/>
                </a:lnTo>
                <a:lnTo>
                  <a:pt x="7124" y="8"/>
                </a:lnTo>
                <a:lnTo>
                  <a:pt x="7144" y="13"/>
                </a:lnTo>
                <a:lnTo>
                  <a:pt x="7164" y="19"/>
                </a:lnTo>
                <a:lnTo>
                  <a:pt x="7183" y="25"/>
                </a:lnTo>
                <a:lnTo>
                  <a:pt x="7201" y="32"/>
                </a:lnTo>
                <a:lnTo>
                  <a:pt x="7218" y="41"/>
                </a:lnTo>
                <a:lnTo>
                  <a:pt x="7236" y="49"/>
                </a:lnTo>
                <a:lnTo>
                  <a:pt x="7253" y="60"/>
                </a:lnTo>
                <a:lnTo>
                  <a:pt x="7269" y="70"/>
                </a:lnTo>
                <a:lnTo>
                  <a:pt x="7285" y="81"/>
                </a:lnTo>
                <a:lnTo>
                  <a:pt x="7301" y="93"/>
                </a:lnTo>
                <a:lnTo>
                  <a:pt x="7315" y="105"/>
                </a:lnTo>
                <a:lnTo>
                  <a:pt x="7330" y="119"/>
                </a:lnTo>
                <a:lnTo>
                  <a:pt x="7344" y="134"/>
                </a:lnTo>
                <a:lnTo>
                  <a:pt x="7356" y="148"/>
                </a:lnTo>
                <a:lnTo>
                  <a:pt x="7368" y="164"/>
                </a:lnTo>
                <a:lnTo>
                  <a:pt x="7379" y="180"/>
                </a:lnTo>
                <a:lnTo>
                  <a:pt x="7389" y="196"/>
                </a:lnTo>
                <a:lnTo>
                  <a:pt x="7400" y="213"/>
                </a:lnTo>
                <a:lnTo>
                  <a:pt x="7408" y="231"/>
                </a:lnTo>
                <a:lnTo>
                  <a:pt x="7417" y="248"/>
                </a:lnTo>
                <a:lnTo>
                  <a:pt x="7424" y="266"/>
                </a:lnTo>
                <a:lnTo>
                  <a:pt x="7430" y="285"/>
                </a:lnTo>
                <a:lnTo>
                  <a:pt x="7436" y="305"/>
                </a:lnTo>
                <a:lnTo>
                  <a:pt x="7441" y="325"/>
                </a:lnTo>
                <a:lnTo>
                  <a:pt x="7444" y="345"/>
                </a:lnTo>
                <a:lnTo>
                  <a:pt x="7447" y="364"/>
                </a:lnTo>
                <a:lnTo>
                  <a:pt x="7448" y="385"/>
                </a:lnTo>
                <a:lnTo>
                  <a:pt x="7449" y="406"/>
                </a:lnTo>
                <a:lnTo>
                  <a:pt x="7449" y="16299"/>
                </a:lnTo>
                <a:lnTo>
                  <a:pt x="7448" y="16320"/>
                </a:lnTo>
                <a:lnTo>
                  <a:pt x="7447" y="16341"/>
                </a:lnTo>
                <a:lnTo>
                  <a:pt x="7444" y="16362"/>
                </a:lnTo>
                <a:lnTo>
                  <a:pt x="7441" y="16381"/>
                </a:lnTo>
                <a:lnTo>
                  <a:pt x="7436" y="16400"/>
                </a:lnTo>
                <a:lnTo>
                  <a:pt x="7430" y="16420"/>
                </a:lnTo>
                <a:lnTo>
                  <a:pt x="7424" y="16439"/>
                </a:lnTo>
                <a:lnTo>
                  <a:pt x="7417" y="16457"/>
                </a:lnTo>
                <a:lnTo>
                  <a:pt x="7408" y="16475"/>
                </a:lnTo>
                <a:lnTo>
                  <a:pt x="7400" y="16492"/>
                </a:lnTo>
                <a:lnTo>
                  <a:pt x="7389" y="16510"/>
                </a:lnTo>
                <a:lnTo>
                  <a:pt x="7379" y="16525"/>
                </a:lnTo>
                <a:lnTo>
                  <a:pt x="7368" y="16542"/>
                </a:lnTo>
                <a:lnTo>
                  <a:pt x="7356" y="16557"/>
                </a:lnTo>
                <a:lnTo>
                  <a:pt x="7344" y="16571"/>
                </a:lnTo>
                <a:lnTo>
                  <a:pt x="7330" y="16586"/>
                </a:lnTo>
                <a:lnTo>
                  <a:pt x="7315" y="16600"/>
                </a:lnTo>
                <a:lnTo>
                  <a:pt x="7301" y="16612"/>
                </a:lnTo>
                <a:lnTo>
                  <a:pt x="7285" y="16625"/>
                </a:lnTo>
                <a:lnTo>
                  <a:pt x="7269" y="16635"/>
                </a:lnTo>
                <a:lnTo>
                  <a:pt x="7253" y="16647"/>
                </a:lnTo>
                <a:lnTo>
                  <a:pt x="7236" y="16656"/>
                </a:lnTo>
                <a:lnTo>
                  <a:pt x="7218" y="16665"/>
                </a:lnTo>
                <a:lnTo>
                  <a:pt x="7201" y="16673"/>
                </a:lnTo>
                <a:lnTo>
                  <a:pt x="7183" y="16680"/>
                </a:lnTo>
                <a:lnTo>
                  <a:pt x="7164" y="16686"/>
                </a:lnTo>
                <a:lnTo>
                  <a:pt x="7144" y="16692"/>
                </a:lnTo>
                <a:lnTo>
                  <a:pt x="7124" y="16697"/>
                </a:lnTo>
                <a:lnTo>
                  <a:pt x="7104" y="16701"/>
                </a:lnTo>
                <a:lnTo>
                  <a:pt x="7085" y="16703"/>
                </a:lnTo>
                <a:lnTo>
                  <a:pt x="7064" y="16705"/>
                </a:lnTo>
                <a:lnTo>
                  <a:pt x="7043" y="16705"/>
                </a:lnTo>
                <a:lnTo>
                  <a:pt x="406" y="16705"/>
                </a:lnTo>
                <a:lnTo>
                  <a:pt x="385" y="16705"/>
                </a:lnTo>
                <a:lnTo>
                  <a:pt x="364" y="16703"/>
                </a:lnTo>
                <a:lnTo>
                  <a:pt x="345" y="16701"/>
                </a:lnTo>
                <a:lnTo>
                  <a:pt x="324" y="16697"/>
                </a:lnTo>
                <a:lnTo>
                  <a:pt x="305" y="16692"/>
                </a:lnTo>
                <a:lnTo>
                  <a:pt x="285" y="16686"/>
                </a:lnTo>
                <a:lnTo>
                  <a:pt x="266" y="16680"/>
                </a:lnTo>
                <a:lnTo>
                  <a:pt x="248" y="16673"/>
                </a:lnTo>
                <a:lnTo>
                  <a:pt x="230" y="16665"/>
                </a:lnTo>
                <a:lnTo>
                  <a:pt x="213" y="16656"/>
                </a:lnTo>
                <a:lnTo>
                  <a:pt x="195" y="16647"/>
                </a:lnTo>
                <a:lnTo>
                  <a:pt x="180" y="16635"/>
                </a:lnTo>
                <a:lnTo>
                  <a:pt x="163" y="16625"/>
                </a:lnTo>
                <a:lnTo>
                  <a:pt x="148" y="16612"/>
                </a:lnTo>
                <a:lnTo>
                  <a:pt x="134" y="16600"/>
                </a:lnTo>
                <a:lnTo>
                  <a:pt x="119" y="16586"/>
                </a:lnTo>
                <a:lnTo>
                  <a:pt x="105" y="16571"/>
                </a:lnTo>
                <a:lnTo>
                  <a:pt x="93" y="16557"/>
                </a:lnTo>
                <a:lnTo>
                  <a:pt x="80" y="16542"/>
                </a:lnTo>
                <a:lnTo>
                  <a:pt x="70" y="16525"/>
                </a:lnTo>
                <a:lnTo>
                  <a:pt x="58" y="16510"/>
                </a:lnTo>
                <a:lnTo>
                  <a:pt x="49" y="16492"/>
                </a:lnTo>
                <a:lnTo>
                  <a:pt x="40" y="16475"/>
                </a:lnTo>
                <a:lnTo>
                  <a:pt x="32" y="16457"/>
                </a:lnTo>
                <a:lnTo>
                  <a:pt x="25" y="16439"/>
                </a:lnTo>
                <a:lnTo>
                  <a:pt x="19" y="16420"/>
                </a:lnTo>
                <a:lnTo>
                  <a:pt x="13" y="16400"/>
                </a:lnTo>
                <a:lnTo>
                  <a:pt x="8" y="16381"/>
                </a:lnTo>
                <a:lnTo>
                  <a:pt x="4" y="16362"/>
                </a:lnTo>
                <a:lnTo>
                  <a:pt x="2" y="16341"/>
                </a:lnTo>
                <a:lnTo>
                  <a:pt x="0" y="16320"/>
                </a:lnTo>
                <a:lnTo>
                  <a:pt x="0" y="16299"/>
                </a:lnTo>
                <a:lnTo>
                  <a:pt x="0" y="406"/>
                </a:lnTo>
                <a:lnTo>
                  <a:pt x="0" y="385"/>
                </a:lnTo>
                <a:lnTo>
                  <a:pt x="2" y="364"/>
                </a:lnTo>
                <a:lnTo>
                  <a:pt x="4" y="345"/>
                </a:lnTo>
                <a:lnTo>
                  <a:pt x="8" y="325"/>
                </a:lnTo>
                <a:lnTo>
                  <a:pt x="13" y="305"/>
                </a:lnTo>
                <a:lnTo>
                  <a:pt x="19" y="285"/>
                </a:lnTo>
                <a:lnTo>
                  <a:pt x="25" y="266"/>
                </a:lnTo>
                <a:lnTo>
                  <a:pt x="32" y="248"/>
                </a:lnTo>
                <a:lnTo>
                  <a:pt x="40" y="231"/>
                </a:lnTo>
                <a:lnTo>
                  <a:pt x="49" y="213"/>
                </a:lnTo>
                <a:lnTo>
                  <a:pt x="58" y="196"/>
                </a:lnTo>
                <a:lnTo>
                  <a:pt x="70" y="180"/>
                </a:lnTo>
                <a:lnTo>
                  <a:pt x="80" y="164"/>
                </a:lnTo>
                <a:lnTo>
                  <a:pt x="93" y="148"/>
                </a:lnTo>
                <a:lnTo>
                  <a:pt x="105" y="134"/>
                </a:lnTo>
                <a:lnTo>
                  <a:pt x="119" y="119"/>
                </a:lnTo>
                <a:lnTo>
                  <a:pt x="134" y="105"/>
                </a:lnTo>
                <a:lnTo>
                  <a:pt x="148" y="93"/>
                </a:lnTo>
                <a:lnTo>
                  <a:pt x="163" y="81"/>
                </a:lnTo>
                <a:lnTo>
                  <a:pt x="180" y="70"/>
                </a:lnTo>
                <a:lnTo>
                  <a:pt x="195" y="60"/>
                </a:lnTo>
                <a:lnTo>
                  <a:pt x="213" y="49"/>
                </a:lnTo>
                <a:lnTo>
                  <a:pt x="230" y="41"/>
                </a:lnTo>
                <a:lnTo>
                  <a:pt x="248" y="32"/>
                </a:lnTo>
                <a:lnTo>
                  <a:pt x="266" y="25"/>
                </a:lnTo>
                <a:lnTo>
                  <a:pt x="285" y="19"/>
                </a:lnTo>
                <a:lnTo>
                  <a:pt x="305" y="13"/>
                </a:lnTo>
                <a:lnTo>
                  <a:pt x="324" y="8"/>
                </a:lnTo>
                <a:lnTo>
                  <a:pt x="345" y="5"/>
                </a:lnTo>
                <a:lnTo>
                  <a:pt x="364" y="2"/>
                </a:lnTo>
                <a:lnTo>
                  <a:pt x="385" y="1"/>
                </a:lnTo>
                <a:lnTo>
                  <a:pt x="406" y="0"/>
                </a:lnTo>
                <a:close/>
                <a:moveTo>
                  <a:pt x="1510" y="1613"/>
                </a:moveTo>
                <a:lnTo>
                  <a:pt x="5939" y="1613"/>
                </a:lnTo>
                <a:lnTo>
                  <a:pt x="5959" y="1613"/>
                </a:lnTo>
                <a:lnTo>
                  <a:pt x="5979" y="1615"/>
                </a:lnTo>
                <a:lnTo>
                  <a:pt x="5999" y="1617"/>
                </a:lnTo>
                <a:lnTo>
                  <a:pt x="6018" y="1620"/>
                </a:lnTo>
                <a:lnTo>
                  <a:pt x="6036" y="1625"/>
                </a:lnTo>
                <a:lnTo>
                  <a:pt x="6055" y="1630"/>
                </a:lnTo>
                <a:lnTo>
                  <a:pt x="6073" y="1636"/>
                </a:lnTo>
                <a:lnTo>
                  <a:pt x="6091" y="1642"/>
                </a:lnTo>
                <a:lnTo>
                  <a:pt x="6108" y="1650"/>
                </a:lnTo>
                <a:lnTo>
                  <a:pt x="6125" y="1658"/>
                </a:lnTo>
                <a:lnTo>
                  <a:pt x="6141" y="1667"/>
                </a:lnTo>
                <a:lnTo>
                  <a:pt x="6158" y="1678"/>
                </a:lnTo>
                <a:lnTo>
                  <a:pt x="6172" y="1688"/>
                </a:lnTo>
                <a:lnTo>
                  <a:pt x="6187" y="1700"/>
                </a:lnTo>
                <a:lnTo>
                  <a:pt x="6201" y="1711"/>
                </a:lnTo>
                <a:lnTo>
                  <a:pt x="6215" y="1724"/>
                </a:lnTo>
                <a:lnTo>
                  <a:pt x="6228" y="1737"/>
                </a:lnTo>
                <a:lnTo>
                  <a:pt x="6240" y="1751"/>
                </a:lnTo>
                <a:lnTo>
                  <a:pt x="6252" y="1764"/>
                </a:lnTo>
                <a:lnTo>
                  <a:pt x="6263" y="1780"/>
                </a:lnTo>
                <a:lnTo>
                  <a:pt x="6272" y="1795"/>
                </a:lnTo>
                <a:lnTo>
                  <a:pt x="6282" y="1810"/>
                </a:lnTo>
                <a:lnTo>
                  <a:pt x="6291" y="1827"/>
                </a:lnTo>
                <a:lnTo>
                  <a:pt x="6299" y="1844"/>
                </a:lnTo>
                <a:lnTo>
                  <a:pt x="6306" y="1861"/>
                </a:lnTo>
                <a:lnTo>
                  <a:pt x="6312" y="1878"/>
                </a:lnTo>
                <a:lnTo>
                  <a:pt x="6317" y="1896"/>
                </a:lnTo>
                <a:lnTo>
                  <a:pt x="6321" y="1915"/>
                </a:lnTo>
                <a:lnTo>
                  <a:pt x="6325" y="1934"/>
                </a:lnTo>
                <a:lnTo>
                  <a:pt x="6328" y="1952"/>
                </a:lnTo>
                <a:lnTo>
                  <a:pt x="6329" y="1971"/>
                </a:lnTo>
                <a:lnTo>
                  <a:pt x="6330" y="1990"/>
                </a:lnTo>
                <a:lnTo>
                  <a:pt x="6330" y="3011"/>
                </a:lnTo>
                <a:lnTo>
                  <a:pt x="6329" y="3030"/>
                </a:lnTo>
                <a:lnTo>
                  <a:pt x="6328" y="3049"/>
                </a:lnTo>
                <a:lnTo>
                  <a:pt x="6325" y="3068"/>
                </a:lnTo>
                <a:lnTo>
                  <a:pt x="6321" y="3086"/>
                </a:lnTo>
                <a:lnTo>
                  <a:pt x="6317" y="3105"/>
                </a:lnTo>
                <a:lnTo>
                  <a:pt x="6312" y="3123"/>
                </a:lnTo>
                <a:lnTo>
                  <a:pt x="6306" y="3141"/>
                </a:lnTo>
                <a:lnTo>
                  <a:pt x="6299" y="3157"/>
                </a:lnTo>
                <a:lnTo>
                  <a:pt x="6291" y="3174"/>
                </a:lnTo>
                <a:lnTo>
                  <a:pt x="6282" y="3191"/>
                </a:lnTo>
                <a:lnTo>
                  <a:pt x="6272" y="3206"/>
                </a:lnTo>
                <a:lnTo>
                  <a:pt x="6263" y="3222"/>
                </a:lnTo>
                <a:lnTo>
                  <a:pt x="6252" y="3237"/>
                </a:lnTo>
                <a:lnTo>
                  <a:pt x="6240" y="3250"/>
                </a:lnTo>
                <a:lnTo>
                  <a:pt x="6228" y="3265"/>
                </a:lnTo>
                <a:lnTo>
                  <a:pt x="6215" y="3277"/>
                </a:lnTo>
                <a:lnTo>
                  <a:pt x="6201" y="3290"/>
                </a:lnTo>
                <a:lnTo>
                  <a:pt x="6187" y="3302"/>
                </a:lnTo>
                <a:lnTo>
                  <a:pt x="6172" y="3313"/>
                </a:lnTo>
                <a:lnTo>
                  <a:pt x="6158" y="3323"/>
                </a:lnTo>
                <a:lnTo>
                  <a:pt x="6141" y="3334"/>
                </a:lnTo>
                <a:lnTo>
                  <a:pt x="6125" y="3343"/>
                </a:lnTo>
                <a:lnTo>
                  <a:pt x="6108" y="3351"/>
                </a:lnTo>
                <a:lnTo>
                  <a:pt x="6091" y="3359"/>
                </a:lnTo>
                <a:lnTo>
                  <a:pt x="6073" y="3365"/>
                </a:lnTo>
                <a:lnTo>
                  <a:pt x="6055" y="3371"/>
                </a:lnTo>
                <a:lnTo>
                  <a:pt x="6036" y="3376"/>
                </a:lnTo>
                <a:lnTo>
                  <a:pt x="6018" y="3381"/>
                </a:lnTo>
                <a:lnTo>
                  <a:pt x="5999" y="3384"/>
                </a:lnTo>
                <a:lnTo>
                  <a:pt x="5979" y="3387"/>
                </a:lnTo>
                <a:lnTo>
                  <a:pt x="5959" y="3388"/>
                </a:lnTo>
                <a:lnTo>
                  <a:pt x="5939" y="3388"/>
                </a:lnTo>
                <a:lnTo>
                  <a:pt x="1510" y="3388"/>
                </a:lnTo>
                <a:lnTo>
                  <a:pt x="1490" y="3388"/>
                </a:lnTo>
                <a:lnTo>
                  <a:pt x="1470" y="3387"/>
                </a:lnTo>
                <a:lnTo>
                  <a:pt x="1450" y="3384"/>
                </a:lnTo>
                <a:lnTo>
                  <a:pt x="1431" y="3381"/>
                </a:lnTo>
                <a:lnTo>
                  <a:pt x="1413" y="3376"/>
                </a:lnTo>
                <a:lnTo>
                  <a:pt x="1394" y="3371"/>
                </a:lnTo>
                <a:lnTo>
                  <a:pt x="1376" y="3365"/>
                </a:lnTo>
                <a:lnTo>
                  <a:pt x="1358" y="3359"/>
                </a:lnTo>
                <a:lnTo>
                  <a:pt x="1341" y="3351"/>
                </a:lnTo>
                <a:lnTo>
                  <a:pt x="1324" y="3343"/>
                </a:lnTo>
                <a:lnTo>
                  <a:pt x="1307" y="3334"/>
                </a:lnTo>
                <a:lnTo>
                  <a:pt x="1291" y="3323"/>
                </a:lnTo>
                <a:lnTo>
                  <a:pt x="1277" y="3313"/>
                </a:lnTo>
                <a:lnTo>
                  <a:pt x="1262" y="3302"/>
                </a:lnTo>
                <a:lnTo>
                  <a:pt x="1248" y="3290"/>
                </a:lnTo>
                <a:lnTo>
                  <a:pt x="1234" y="3277"/>
                </a:lnTo>
                <a:lnTo>
                  <a:pt x="1221" y="3265"/>
                </a:lnTo>
                <a:lnTo>
                  <a:pt x="1209" y="3250"/>
                </a:lnTo>
                <a:lnTo>
                  <a:pt x="1197" y="3237"/>
                </a:lnTo>
                <a:lnTo>
                  <a:pt x="1186" y="3222"/>
                </a:lnTo>
                <a:lnTo>
                  <a:pt x="1176" y="3206"/>
                </a:lnTo>
                <a:lnTo>
                  <a:pt x="1166" y="3191"/>
                </a:lnTo>
                <a:lnTo>
                  <a:pt x="1158" y="3174"/>
                </a:lnTo>
                <a:lnTo>
                  <a:pt x="1150" y="3157"/>
                </a:lnTo>
                <a:lnTo>
                  <a:pt x="1143" y="3141"/>
                </a:lnTo>
                <a:lnTo>
                  <a:pt x="1137" y="3123"/>
                </a:lnTo>
                <a:lnTo>
                  <a:pt x="1132" y="3105"/>
                </a:lnTo>
                <a:lnTo>
                  <a:pt x="1128" y="3086"/>
                </a:lnTo>
                <a:lnTo>
                  <a:pt x="1123" y="3068"/>
                </a:lnTo>
                <a:lnTo>
                  <a:pt x="1121" y="3049"/>
                </a:lnTo>
                <a:lnTo>
                  <a:pt x="1120" y="3030"/>
                </a:lnTo>
                <a:lnTo>
                  <a:pt x="1119" y="3011"/>
                </a:lnTo>
                <a:lnTo>
                  <a:pt x="1119" y="1990"/>
                </a:lnTo>
                <a:lnTo>
                  <a:pt x="1120" y="1971"/>
                </a:lnTo>
                <a:lnTo>
                  <a:pt x="1121" y="1952"/>
                </a:lnTo>
                <a:lnTo>
                  <a:pt x="1123" y="1934"/>
                </a:lnTo>
                <a:lnTo>
                  <a:pt x="1128" y="1915"/>
                </a:lnTo>
                <a:lnTo>
                  <a:pt x="1132" y="1896"/>
                </a:lnTo>
                <a:lnTo>
                  <a:pt x="1137" y="1878"/>
                </a:lnTo>
                <a:lnTo>
                  <a:pt x="1143" y="1861"/>
                </a:lnTo>
                <a:lnTo>
                  <a:pt x="1150" y="1844"/>
                </a:lnTo>
                <a:lnTo>
                  <a:pt x="1158" y="1827"/>
                </a:lnTo>
                <a:lnTo>
                  <a:pt x="1166" y="1810"/>
                </a:lnTo>
                <a:lnTo>
                  <a:pt x="1176" y="1795"/>
                </a:lnTo>
                <a:lnTo>
                  <a:pt x="1186" y="1780"/>
                </a:lnTo>
                <a:lnTo>
                  <a:pt x="1197" y="1764"/>
                </a:lnTo>
                <a:lnTo>
                  <a:pt x="1209" y="1751"/>
                </a:lnTo>
                <a:lnTo>
                  <a:pt x="1221" y="1737"/>
                </a:lnTo>
                <a:lnTo>
                  <a:pt x="1234" y="1724"/>
                </a:lnTo>
                <a:lnTo>
                  <a:pt x="1248" y="1711"/>
                </a:lnTo>
                <a:lnTo>
                  <a:pt x="1262" y="1700"/>
                </a:lnTo>
                <a:lnTo>
                  <a:pt x="1277" y="1688"/>
                </a:lnTo>
                <a:lnTo>
                  <a:pt x="1291" y="1678"/>
                </a:lnTo>
                <a:lnTo>
                  <a:pt x="1307" y="1667"/>
                </a:lnTo>
                <a:lnTo>
                  <a:pt x="1324" y="1658"/>
                </a:lnTo>
                <a:lnTo>
                  <a:pt x="1341" y="1650"/>
                </a:lnTo>
                <a:lnTo>
                  <a:pt x="1358" y="1642"/>
                </a:lnTo>
                <a:lnTo>
                  <a:pt x="1376" y="1636"/>
                </a:lnTo>
                <a:lnTo>
                  <a:pt x="1394" y="1630"/>
                </a:lnTo>
                <a:lnTo>
                  <a:pt x="1413" y="1625"/>
                </a:lnTo>
                <a:lnTo>
                  <a:pt x="1431" y="1620"/>
                </a:lnTo>
                <a:lnTo>
                  <a:pt x="1450" y="1617"/>
                </a:lnTo>
                <a:lnTo>
                  <a:pt x="1470" y="1615"/>
                </a:lnTo>
                <a:lnTo>
                  <a:pt x="1490" y="1613"/>
                </a:lnTo>
                <a:lnTo>
                  <a:pt x="1510" y="1613"/>
                </a:lnTo>
                <a:close/>
                <a:moveTo>
                  <a:pt x="1510" y="3877"/>
                </a:moveTo>
                <a:lnTo>
                  <a:pt x="5939" y="3877"/>
                </a:lnTo>
                <a:lnTo>
                  <a:pt x="5959" y="3877"/>
                </a:lnTo>
                <a:lnTo>
                  <a:pt x="5979" y="3879"/>
                </a:lnTo>
                <a:lnTo>
                  <a:pt x="5999" y="3881"/>
                </a:lnTo>
                <a:lnTo>
                  <a:pt x="6018" y="3884"/>
                </a:lnTo>
                <a:lnTo>
                  <a:pt x="6036" y="3888"/>
                </a:lnTo>
                <a:lnTo>
                  <a:pt x="6055" y="3893"/>
                </a:lnTo>
                <a:lnTo>
                  <a:pt x="6073" y="3900"/>
                </a:lnTo>
                <a:lnTo>
                  <a:pt x="6091" y="3906"/>
                </a:lnTo>
                <a:lnTo>
                  <a:pt x="6108" y="3914"/>
                </a:lnTo>
                <a:lnTo>
                  <a:pt x="6125" y="3923"/>
                </a:lnTo>
                <a:lnTo>
                  <a:pt x="6141" y="3931"/>
                </a:lnTo>
                <a:lnTo>
                  <a:pt x="6158" y="3941"/>
                </a:lnTo>
                <a:lnTo>
                  <a:pt x="6172" y="3952"/>
                </a:lnTo>
                <a:lnTo>
                  <a:pt x="6187" y="3963"/>
                </a:lnTo>
                <a:lnTo>
                  <a:pt x="6201" y="3975"/>
                </a:lnTo>
                <a:lnTo>
                  <a:pt x="6215" y="3987"/>
                </a:lnTo>
                <a:lnTo>
                  <a:pt x="6228" y="4001"/>
                </a:lnTo>
                <a:lnTo>
                  <a:pt x="6240" y="4014"/>
                </a:lnTo>
                <a:lnTo>
                  <a:pt x="6252" y="4029"/>
                </a:lnTo>
                <a:lnTo>
                  <a:pt x="6263" y="4044"/>
                </a:lnTo>
                <a:lnTo>
                  <a:pt x="6272" y="4058"/>
                </a:lnTo>
                <a:lnTo>
                  <a:pt x="6282" y="4075"/>
                </a:lnTo>
                <a:lnTo>
                  <a:pt x="6291" y="4091"/>
                </a:lnTo>
                <a:lnTo>
                  <a:pt x="6299" y="4107"/>
                </a:lnTo>
                <a:lnTo>
                  <a:pt x="6306" y="4125"/>
                </a:lnTo>
                <a:lnTo>
                  <a:pt x="6312" y="4142"/>
                </a:lnTo>
                <a:lnTo>
                  <a:pt x="6317" y="4160"/>
                </a:lnTo>
                <a:lnTo>
                  <a:pt x="6321" y="4178"/>
                </a:lnTo>
                <a:lnTo>
                  <a:pt x="6325" y="4197"/>
                </a:lnTo>
                <a:lnTo>
                  <a:pt x="6328" y="4216"/>
                </a:lnTo>
                <a:lnTo>
                  <a:pt x="6329" y="4235"/>
                </a:lnTo>
                <a:lnTo>
                  <a:pt x="6330" y="4255"/>
                </a:lnTo>
                <a:lnTo>
                  <a:pt x="6330" y="5275"/>
                </a:lnTo>
                <a:lnTo>
                  <a:pt x="6329" y="5293"/>
                </a:lnTo>
                <a:lnTo>
                  <a:pt x="6328" y="5313"/>
                </a:lnTo>
                <a:lnTo>
                  <a:pt x="6325" y="5332"/>
                </a:lnTo>
                <a:lnTo>
                  <a:pt x="6321" y="5350"/>
                </a:lnTo>
                <a:lnTo>
                  <a:pt x="6317" y="5369"/>
                </a:lnTo>
                <a:lnTo>
                  <a:pt x="6312" y="5386"/>
                </a:lnTo>
                <a:lnTo>
                  <a:pt x="6306" y="5404"/>
                </a:lnTo>
                <a:lnTo>
                  <a:pt x="6299" y="5421"/>
                </a:lnTo>
                <a:lnTo>
                  <a:pt x="6291" y="5437"/>
                </a:lnTo>
                <a:lnTo>
                  <a:pt x="6282" y="5454"/>
                </a:lnTo>
                <a:lnTo>
                  <a:pt x="6272" y="5470"/>
                </a:lnTo>
                <a:lnTo>
                  <a:pt x="6263" y="5486"/>
                </a:lnTo>
                <a:lnTo>
                  <a:pt x="6252" y="5500"/>
                </a:lnTo>
                <a:lnTo>
                  <a:pt x="6240" y="5515"/>
                </a:lnTo>
                <a:lnTo>
                  <a:pt x="6228" y="5528"/>
                </a:lnTo>
                <a:lnTo>
                  <a:pt x="6215" y="5541"/>
                </a:lnTo>
                <a:lnTo>
                  <a:pt x="6201" y="5553"/>
                </a:lnTo>
                <a:lnTo>
                  <a:pt x="6187" y="5566"/>
                </a:lnTo>
                <a:lnTo>
                  <a:pt x="6172" y="5576"/>
                </a:lnTo>
                <a:lnTo>
                  <a:pt x="6158" y="5588"/>
                </a:lnTo>
                <a:lnTo>
                  <a:pt x="6141" y="5597"/>
                </a:lnTo>
                <a:lnTo>
                  <a:pt x="6125" y="5607"/>
                </a:lnTo>
                <a:lnTo>
                  <a:pt x="6108" y="5615"/>
                </a:lnTo>
                <a:lnTo>
                  <a:pt x="6091" y="5622"/>
                </a:lnTo>
                <a:lnTo>
                  <a:pt x="6073" y="5630"/>
                </a:lnTo>
                <a:lnTo>
                  <a:pt x="6055" y="5635"/>
                </a:lnTo>
                <a:lnTo>
                  <a:pt x="6036" y="5640"/>
                </a:lnTo>
                <a:lnTo>
                  <a:pt x="6018" y="5644"/>
                </a:lnTo>
                <a:lnTo>
                  <a:pt x="5999" y="5647"/>
                </a:lnTo>
                <a:lnTo>
                  <a:pt x="5979" y="5650"/>
                </a:lnTo>
                <a:lnTo>
                  <a:pt x="5959" y="5652"/>
                </a:lnTo>
                <a:lnTo>
                  <a:pt x="5939" y="5653"/>
                </a:lnTo>
                <a:lnTo>
                  <a:pt x="1510" y="5653"/>
                </a:lnTo>
                <a:lnTo>
                  <a:pt x="1490" y="5652"/>
                </a:lnTo>
                <a:lnTo>
                  <a:pt x="1470" y="5650"/>
                </a:lnTo>
                <a:lnTo>
                  <a:pt x="1450" y="5647"/>
                </a:lnTo>
                <a:lnTo>
                  <a:pt x="1431" y="5644"/>
                </a:lnTo>
                <a:lnTo>
                  <a:pt x="1413" y="5640"/>
                </a:lnTo>
                <a:lnTo>
                  <a:pt x="1394" y="5635"/>
                </a:lnTo>
                <a:lnTo>
                  <a:pt x="1376" y="5630"/>
                </a:lnTo>
                <a:lnTo>
                  <a:pt x="1358" y="5622"/>
                </a:lnTo>
                <a:lnTo>
                  <a:pt x="1341" y="5615"/>
                </a:lnTo>
                <a:lnTo>
                  <a:pt x="1324" y="5607"/>
                </a:lnTo>
                <a:lnTo>
                  <a:pt x="1307" y="5597"/>
                </a:lnTo>
                <a:lnTo>
                  <a:pt x="1291" y="5588"/>
                </a:lnTo>
                <a:lnTo>
                  <a:pt x="1277" y="5576"/>
                </a:lnTo>
                <a:lnTo>
                  <a:pt x="1262" y="5566"/>
                </a:lnTo>
                <a:lnTo>
                  <a:pt x="1248" y="5553"/>
                </a:lnTo>
                <a:lnTo>
                  <a:pt x="1234" y="5541"/>
                </a:lnTo>
                <a:lnTo>
                  <a:pt x="1221" y="5528"/>
                </a:lnTo>
                <a:lnTo>
                  <a:pt x="1209" y="5515"/>
                </a:lnTo>
                <a:lnTo>
                  <a:pt x="1197" y="5500"/>
                </a:lnTo>
                <a:lnTo>
                  <a:pt x="1186" y="5486"/>
                </a:lnTo>
                <a:lnTo>
                  <a:pt x="1176" y="5470"/>
                </a:lnTo>
                <a:lnTo>
                  <a:pt x="1166" y="5454"/>
                </a:lnTo>
                <a:lnTo>
                  <a:pt x="1158" y="5437"/>
                </a:lnTo>
                <a:lnTo>
                  <a:pt x="1150" y="5421"/>
                </a:lnTo>
                <a:lnTo>
                  <a:pt x="1143" y="5404"/>
                </a:lnTo>
                <a:lnTo>
                  <a:pt x="1137" y="5386"/>
                </a:lnTo>
                <a:lnTo>
                  <a:pt x="1132" y="5369"/>
                </a:lnTo>
                <a:lnTo>
                  <a:pt x="1128" y="5350"/>
                </a:lnTo>
                <a:lnTo>
                  <a:pt x="1123" y="5332"/>
                </a:lnTo>
                <a:lnTo>
                  <a:pt x="1121" y="5313"/>
                </a:lnTo>
                <a:lnTo>
                  <a:pt x="1120" y="5293"/>
                </a:lnTo>
                <a:lnTo>
                  <a:pt x="1119" y="5275"/>
                </a:lnTo>
                <a:lnTo>
                  <a:pt x="1119" y="4255"/>
                </a:lnTo>
                <a:lnTo>
                  <a:pt x="1120" y="4235"/>
                </a:lnTo>
                <a:lnTo>
                  <a:pt x="1121" y="4216"/>
                </a:lnTo>
                <a:lnTo>
                  <a:pt x="1123" y="4197"/>
                </a:lnTo>
                <a:lnTo>
                  <a:pt x="1128" y="4178"/>
                </a:lnTo>
                <a:lnTo>
                  <a:pt x="1132" y="4160"/>
                </a:lnTo>
                <a:lnTo>
                  <a:pt x="1137" y="4142"/>
                </a:lnTo>
                <a:lnTo>
                  <a:pt x="1143" y="4125"/>
                </a:lnTo>
                <a:lnTo>
                  <a:pt x="1150" y="4107"/>
                </a:lnTo>
                <a:lnTo>
                  <a:pt x="1158" y="4091"/>
                </a:lnTo>
                <a:lnTo>
                  <a:pt x="1166" y="4075"/>
                </a:lnTo>
                <a:lnTo>
                  <a:pt x="1176" y="4058"/>
                </a:lnTo>
                <a:lnTo>
                  <a:pt x="1186" y="4044"/>
                </a:lnTo>
                <a:lnTo>
                  <a:pt x="1197" y="4029"/>
                </a:lnTo>
                <a:lnTo>
                  <a:pt x="1209" y="4014"/>
                </a:lnTo>
                <a:lnTo>
                  <a:pt x="1221" y="4001"/>
                </a:lnTo>
                <a:lnTo>
                  <a:pt x="1234" y="3987"/>
                </a:lnTo>
                <a:lnTo>
                  <a:pt x="1248" y="3975"/>
                </a:lnTo>
                <a:lnTo>
                  <a:pt x="1262" y="3963"/>
                </a:lnTo>
                <a:lnTo>
                  <a:pt x="1277" y="3952"/>
                </a:lnTo>
                <a:lnTo>
                  <a:pt x="1291" y="3941"/>
                </a:lnTo>
                <a:lnTo>
                  <a:pt x="1307" y="3931"/>
                </a:lnTo>
                <a:lnTo>
                  <a:pt x="1324" y="3923"/>
                </a:lnTo>
                <a:lnTo>
                  <a:pt x="1341" y="3914"/>
                </a:lnTo>
                <a:lnTo>
                  <a:pt x="1358" y="3906"/>
                </a:lnTo>
                <a:lnTo>
                  <a:pt x="1376" y="3900"/>
                </a:lnTo>
                <a:lnTo>
                  <a:pt x="1394" y="3893"/>
                </a:lnTo>
                <a:lnTo>
                  <a:pt x="1413" y="3888"/>
                </a:lnTo>
                <a:lnTo>
                  <a:pt x="1431" y="3884"/>
                </a:lnTo>
                <a:lnTo>
                  <a:pt x="1450" y="3881"/>
                </a:lnTo>
                <a:lnTo>
                  <a:pt x="1470" y="3879"/>
                </a:lnTo>
                <a:lnTo>
                  <a:pt x="1490" y="3877"/>
                </a:lnTo>
                <a:lnTo>
                  <a:pt x="1510" y="3877"/>
                </a:lnTo>
                <a:close/>
                <a:moveTo>
                  <a:pt x="1510" y="6140"/>
                </a:moveTo>
                <a:lnTo>
                  <a:pt x="5939" y="6140"/>
                </a:lnTo>
                <a:lnTo>
                  <a:pt x="5959" y="6140"/>
                </a:lnTo>
                <a:lnTo>
                  <a:pt x="5979" y="6142"/>
                </a:lnTo>
                <a:lnTo>
                  <a:pt x="5999" y="6144"/>
                </a:lnTo>
                <a:lnTo>
                  <a:pt x="6018" y="6147"/>
                </a:lnTo>
                <a:lnTo>
                  <a:pt x="6036" y="6152"/>
                </a:lnTo>
                <a:lnTo>
                  <a:pt x="6055" y="6157"/>
                </a:lnTo>
                <a:lnTo>
                  <a:pt x="6073" y="6163"/>
                </a:lnTo>
                <a:lnTo>
                  <a:pt x="6091" y="6169"/>
                </a:lnTo>
                <a:lnTo>
                  <a:pt x="6108" y="6178"/>
                </a:lnTo>
                <a:lnTo>
                  <a:pt x="6125" y="6186"/>
                </a:lnTo>
                <a:lnTo>
                  <a:pt x="6141" y="6194"/>
                </a:lnTo>
                <a:lnTo>
                  <a:pt x="6158" y="6205"/>
                </a:lnTo>
                <a:lnTo>
                  <a:pt x="6172" y="6215"/>
                </a:lnTo>
                <a:lnTo>
                  <a:pt x="6187" y="6227"/>
                </a:lnTo>
                <a:lnTo>
                  <a:pt x="6201" y="6238"/>
                </a:lnTo>
                <a:lnTo>
                  <a:pt x="6215" y="6251"/>
                </a:lnTo>
                <a:lnTo>
                  <a:pt x="6228" y="6264"/>
                </a:lnTo>
                <a:lnTo>
                  <a:pt x="6240" y="6278"/>
                </a:lnTo>
                <a:lnTo>
                  <a:pt x="6252" y="6293"/>
                </a:lnTo>
                <a:lnTo>
                  <a:pt x="6263" y="6307"/>
                </a:lnTo>
                <a:lnTo>
                  <a:pt x="6272" y="6322"/>
                </a:lnTo>
                <a:lnTo>
                  <a:pt x="6282" y="6339"/>
                </a:lnTo>
                <a:lnTo>
                  <a:pt x="6291" y="6354"/>
                </a:lnTo>
                <a:lnTo>
                  <a:pt x="6299" y="6371"/>
                </a:lnTo>
                <a:lnTo>
                  <a:pt x="6306" y="6389"/>
                </a:lnTo>
                <a:lnTo>
                  <a:pt x="6312" y="6405"/>
                </a:lnTo>
                <a:lnTo>
                  <a:pt x="6317" y="6424"/>
                </a:lnTo>
                <a:lnTo>
                  <a:pt x="6321" y="6442"/>
                </a:lnTo>
                <a:lnTo>
                  <a:pt x="6325" y="6461"/>
                </a:lnTo>
                <a:lnTo>
                  <a:pt x="6328" y="6479"/>
                </a:lnTo>
                <a:lnTo>
                  <a:pt x="6329" y="6498"/>
                </a:lnTo>
                <a:lnTo>
                  <a:pt x="6330" y="6518"/>
                </a:lnTo>
                <a:lnTo>
                  <a:pt x="6330" y="7538"/>
                </a:lnTo>
                <a:lnTo>
                  <a:pt x="6329" y="7557"/>
                </a:lnTo>
                <a:lnTo>
                  <a:pt x="6328" y="7577"/>
                </a:lnTo>
                <a:lnTo>
                  <a:pt x="6325" y="7596"/>
                </a:lnTo>
                <a:lnTo>
                  <a:pt x="6321" y="7614"/>
                </a:lnTo>
                <a:lnTo>
                  <a:pt x="6317" y="7632"/>
                </a:lnTo>
                <a:lnTo>
                  <a:pt x="6312" y="7650"/>
                </a:lnTo>
                <a:lnTo>
                  <a:pt x="6306" y="7668"/>
                </a:lnTo>
                <a:lnTo>
                  <a:pt x="6299" y="7684"/>
                </a:lnTo>
                <a:lnTo>
                  <a:pt x="6291" y="7701"/>
                </a:lnTo>
                <a:lnTo>
                  <a:pt x="6282" y="7718"/>
                </a:lnTo>
                <a:lnTo>
                  <a:pt x="6272" y="7733"/>
                </a:lnTo>
                <a:lnTo>
                  <a:pt x="6263" y="7749"/>
                </a:lnTo>
                <a:lnTo>
                  <a:pt x="6252" y="7764"/>
                </a:lnTo>
                <a:lnTo>
                  <a:pt x="6240" y="7778"/>
                </a:lnTo>
                <a:lnTo>
                  <a:pt x="6228" y="7792"/>
                </a:lnTo>
                <a:lnTo>
                  <a:pt x="6215" y="7804"/>
                </a:lnTo>
                <a:lnTo>
                  <a:pt x="6201" y="7817"/>
                </a:lnTo>
                <a:lnTo>
                  <a:pt x="6187" y="7829"/>
                </a:lnTo>
                <a:lnTo>
                  <a:pt x="6172" y="7841"/>
                </a:lnTo>
                <a:lnTo>
                  <a:pt x="6158" y="7851"/>
                </a:lnTo>
                <a:lnTo>
                  <a:pt x="6141" y="7861"/>
                </a:lnTo>
                <a:lnTo>
                  <a:pt x="6125" y="7870"/>
                </a:lnTo>
                <a:lnTo>
                  <a:pt x="6108" y="7878"/>
                </a:lnTo>
                <a:lnTo>
                  <a:pt x="6091" y="7886"/>
                </a:lnTo>
                <a:lnTo>
                  <a:pt x="6073" y="7893"/>
                </a:lnTo>
                <a:lnTo>
                  <a:pt x="6055" y="7898"/>
                </a:lnTo>
                <a:lnTo>
                  <a:pt x="6036" y="7904"/>
                </a:lnTo>
                <a:lnTo>
                  <a:pt x="6018" y="7908"/>
                </a:lnTo>
                <a:lnTo>
                  <a:pt x="5999" y="7912"/>
                </a:lnTo>
                <a:lnTo>
                  <a:pt x="5979" y="7914"/>
                </a:lnTo>
                <a:lnTo>
                  <a:pt x="5959" y="7915"/>
                </a:lnTo>
                <a:lnTo>
                  <a:pt x="5939" y="7916"/>
                </a:lnTo>
                <a:lnTo>
                  <a:pt x="1510" y="7916"/>
                </a:lnTo>
                <a:lnTo>
                  <a:pt x="1490" y="7915"/>
                </a:lnTo>
                <a:lnTo>
                  <a:pt x="1470" y="7914"/>
                </a:lnTo>
                <a:lnTo>
                  <a:pt x="1450" y="7912"/>
                </a:lnTo>
                <a:lnTo>
                  <a:pt x="1431" y="7908"/>
                </a:lnTo>
                <a:lnTo>
                  <a:pt x="1413" y="7904"/>
                </a:lnTo>
                <a:lnTo>
                  <a:pt x="1394" y="7898"/>
                </a:lnTo>
                <a:lnTo>
                  <a:pt x="1376" y="7893"/>
                </a:lnTo>
                <a:lnTo>
                  <a:pt x="1358" y="7886"/>
                </a:lnTo>
                <a:lnTo>
                  <a:pt x="1341" y="7878"/>
                </a:lnTo>
                <a:lnTo>
                  <a:pt x="1324" y="7870"/>
                </a:lnTo>
                <a:lnTo>
                  <a:pt x="1307" y="7861"/>
                </a:lnTo>
                <a:lnTo>
                  <a:pt x="1291" y="7851"/>
                </a:lnTo>
                <a:lnTo>
                  <a:pt x="1277" y="7841"/>
                </a:lnTo>
                <a:lnTo>
                  <a:pt x="1262" y="7829"/>
                </a:lnTo>
                <a:lnTo>
                  <a:pt x="1248" y="7817"/>
                </a:lnTo>
                <a:lnTo>
                  <a:pt x="1234" y="7804"/>
                </a:lnTo>
                <a:lnTo>
                  <a:pt x="1221" y="7792"/>
                </a:lnTo>
                <a:lnTo>
                  <a:pt x="1209" y="7778"/>
                </a:lnTo>
                <a:lnTo>
                  <a:pt x="1197" y="7764"/>
                </a:lnTo>
                <a:lnTo>
                  <a:pt x="1186" y="7749"/>
                </a:lnTo>
                <a:lnTo>
                  <a:pt x="1176" y="7733"/>
                </a:lnTo>
                <a:lnTo>
                  <a:pt x="1166" y="7718"/>
                </a:lnTo>
                <a:lnTo>
                  <a:pt x="1158" y="7701"/>
                </a:lnTo>
                <a:lnTo>
                  <a:pt x="1150" y="7684"/>
                </a:lnTo>
                <a:lnTo>
                  <a:pt x="1143" y="7668"/>
                </a:lnTo>
                <a:lnTo>
                  <a:pt x="1137" y="7650"/>
                </a:lnTo>
                <a:lnTo>
                  <a:pt x="1132" y="7632"/>
                </a:lnTo>
                <a:lnTo>
                  <a:pt x="1128" y="7614"/>
                </a:lnTo>
                <a:lnTo>
                  <a:pt x="1123" y="7596"/>
                </a:lnTo>
                <a:lnTo>
                  <a:pt x="1121" y="7577"/>
                </a:lnTo>
                <a:lnTo>
                  <a:pt x="1120" y="7557"/>
                </a:lnTo>
                <a:lnTo>
                  <a:pt x="1119" y="7538"/>
                </a:lnTo>
                <a:lnTo>
                  <a:pt x="1119" y="6518"/>
                </a:lnTo>
                <a:lnTo>
                  <a:pt x="1120" y="6498"/>
                </a:lnTo>
                <a:lnTo>
                  <a:pt x="1121" y="6479"/>
                </a:lnTo>
                <a:lnTo>
                  <a:pt x="1123" y="6461"/>
                </a:lnTo>
                <a:lnTo>
                  <a:pt x="1128" y="6442"/>
                </a:lnTo>
                <a:lnTo>
                  <a:pt x="1132" y="6424"/>
                </a:lnTo>
                <a:lnTo>
                  <a:pt x="1137" y="6405"/>
                </a:lnTo>
                <a:lnTo>
                  <a:pt x="1143" y="6389"/>
                </a:lnTo>
                <a:lnTo>
                  <a:pt x="1150" y="6371"/>
                </a:lnTo>
                <a:lnTo>
                  <a:pt x="1158" y="6354"/>
                </a:lnTo>
                <a:lnTo>
                  <a:pt x="1166" y="6339"/>
                </a:lnTo>
                <a:lnTo>
                  <a:pt x="1176" y="6322"/>
                </a:lnTo>
                <a:lnTo>
                  <a:pt x="1186" y="6307"/>
                </a:lnTo>
                <a:lnTo>
                  <a:pt x="1197" y="6293"/>
                </a:lnTo>
                <a:lnTo>
                  <a:pt x="1209" y="6278"/>
                </a:lnTo>
                <a:lnTo>
                  <a:pt x="1221" y="6264"/>
                </a:lnTo>
                <a:lnTo>
                  <a:pt x="1234" y="6251"/>
                </a:lnTo>
                <a:lnTo>
                  <a:pt x="1248" y="6238"/>
                </a:lnTo>
                <a:lnTo>
                  <a:pt x="1262" y="6227"/>
                </a:lnTo>
                <a:lnTo>
                  <a:pt x="1277" y="6215"/>
                </a:lnTo>
                <a:lnTo>
                  <a:pt x="1291" y="6205"/>
                </a:lnTo>
                <a:lnTo>
                  <a:pt x="1307" y="6194"/>
                </a:lnTo>
                <a:lnTo>
                  <a:pt x="1324" y="6186"/>
                </a:lnTo>
                <a:lnTo>
                  <a:pt x="1341" y="6178"/>
                </a:lnTo>
                <a:lnTo>
                  <a:pt x="1358" y="6169"/>
                </a:lnTo>
                <a:lnTo>
                  <a:pt x="1376" y="6163"/>
                </a:lnTo>
                <a:lnTo>
                  <a:pt x="1394" y="6157"/>
                </a:lnTo>
                <a:lnTo>
                  <a:pt x="1413" y="6152"/>
                </a:lnTo>
                <a:lnTo>
                  <a:pt x="1431" y="6147"/>
                </a:lnTo>
                <a:lnTo>
                  <a:pt x="1450" y="6144"/>
                </a:lnTo>
                <a:lnTo>
                  <a:pt x="1470" y="6142"/>
                </a:lnTo>
                <a:lnTo>
                  <a:pt x="1490" y="6140"/>
                </a:lnTo>
                <a:lnTo>
                  <a:pt x="1510" y="6140"/>
                </a:lnTo>
                <a:close/>
                <a:moveTo>
                  <a:pt x="1510" y="8404"/>
                </a:moveTo>
                <a:lnTo>
                  <a:pt x="5939" y="8404"/>
                </a:lnTo>
                <a:lnTo>
                  <a:pt x="5959" y="8404"/>
                </a:lnTo>
                <a:lnTo>
                  <a:pt x="5979" y="8406"/>
                </a:lnTo>
                <a:lnTo>
                  <a:pt x="5999" y="8408"/>
                </a:lnTo>
                <a:lnTo>
                  <a:pt x="6018" y="8411"/>
                </a:lnTo>
                <a:lnTo>
                  <a:pt x="6036" y="8415"/>
                </a:lnTo>
                <a:lnTo>
                  <a:pt x="6055" y="8420"/>
                </a:lnTo>
                <a:lnTo>
                  <a:pt x="6073" y="8427"/>
                </a:lnTo>
                <a:lnTo>
                  <a:pt x="6091" y="8433"/>
                </a:lnTo>
                <a:lnTo>
                  <a:pt x="6108" y="8441"/>
                </a:lnTo>
                <a:lnTo>
                  <a:pt x="6125" y="8450"/>
                </a:lnTo>
                <a:lnTo>
                  <a:pt x="6141" y="8459"/>
                </a:lnTo>
                <a:lnTo>
                  <a:pt x="6158" y="8468"/>
                </a:lnTo>
                <a:lnTo>
                  <a:pt x="6172" y="8479"/>
                </a:lnTo>
                <a:lnTo>
                  <a:pt x="6187" y="8490"/>
                </a:lnTo>
                <a:lnTo>
                  <a:pt x="6201" y="8502"/>
                </a:lnTo>
                <a:lnTo>
                  <a:pt x="6215" y="8514"/>
                </a:lnTo>
                <a:lnTo>
                  <a:pt x="6228" y="8528"/>
                </a:lnTo>
                <a:lnTo>
                  <a:pt x="6240" y="8541"/>
                </a:lnTo>
                <a:lnTo>
                  <a:pt x="6252" y="8556"/>
                </a:lnTo>
                <a:lnTo>
                  <a:pt x="6263" y="8571"/>
                </a:lnTo>
                <a:lnTo>
                  <a:pt x="6272" y="8586"/>
                </a:lnTo>
                <a:lnTo>
                  <a:pt x="6282" y="8602"/>
                </a:lnTo>
                <a:lnTo>
                  <a:pt x="6291" y="8618"/>
                </a:lnTo>
                <a:lnTo>
                  <a:pt x="6299" y="8634"/>
                </a:lnTo>
                <a:lnTo>
                  <a:pt x="6306" y="8652"/>
                </a:lnTo>
                <a:lnTo>
                  <a:pt x="6312" y="8670"/>
                </a:lnTo>
                <a:lnTo>
                  <a:pt x="6317" y="8688"/>
                </a:lnTo>
                <a:lnTo>
                  <a:pt x="6321" y="8705"/>
                </a:lnTo>
                <a:lnTo>
                  <a:pt x="6325" y="8724"/>
                </a:lnTo>
                <a:lnTo>
                  <a:pt x="6328" y="8743"/>
                </a:lnTo>
                <a:lnTo>
                  <a:pt x="6329" y="8762"/>
                </a:lnTo>
                <a:lnTo>
                  <a:pt x="6330" y="8782"/>
                </a:lnTo>
                <a:lnTo>
                  <a:pt x="6330" y="9802"/>
                </a:lnTo>
                <a:lnTo>
                  <a:pt x="6329" y="9820"/>
                </a:lnTo>
                <a:lnTo>
                  <a:pt x="6328" y="9840"/>
                </a:lnTo>
                <a:lnTo>
                  <a:pt x="6325" y="9859"/>
                </a:lnTo>
                <a:lnTo>
                  <a:pt x="6321" y="9878"/>
                </a:lnTo>
                <a:lnTo>
                  <a:pt x="6317" y="9896"/>
                </a:lnTo>
                <a:lnTo>
                  <a:pt x="6312" y="9913"/>
                </a:lnTo>
                <a:lnTo>
                  <a:pt x="6306" y="9931"/>
                </a:lnTo>
                <a:lnTo>
                  <a:pt x="6299" y="9948"/>
                </a:lnTo>
                <a:lnTo>
                  <a:pt x="6291" y="9965"/>
                </a:lnTo>
                <a:lnTo>
                  <a:pt x="6282" y="9981"/>
                </a:lnTo>
                <a:lnTo>
                  <a:pt x="6272" y="9997"/>
                </a:lnTo>
                <a:lnTo>
                  <a:pt x="6263" y="10013"/>
                </a:lnTo>
                <a:lnTo>
                  <a:pt x="6252" y="10027"/>
                </a:lnTo>
                <a:lnTo>
                  <a:pt x="6240" y="10042"/>
                </a:lnTo>
                <a:lnTo>
                  <a:pt x="6228" y="10055"/>
                </a:lnTo>
                <a:lnTo>
                  <a:pt x="6215" y="10068"/>
                </a:lnTo>
                <a:lnTo>
                  <a:pt x="6201" y="10081"/>
                </a:lnTo>
                <a:lnTo>
                  <a:pt x="6187" y="10093"/>
                </a:lnTo>
                <a:lnTo>
                  <a:pt x="6172" y="10104"/>
                </a:lnTo>
                <a:lnTo>
                  <a:pt x="6158" y="10115"/>
                </a:lnTo>
                <a:lnTo>
                  <a:pt x="6141" y="10124"/>
                </a:lnTo>
                <a:lnTo>
                  <a:pt x="6125" y="10134"/>
                </a:lnTo>
                <a:lnTo>
                  <a:pt x="6108" y="10142"/>
                </a:lnTo>
                <a:lnTo>
                  <a:pt x="6091" y="10149"/>
                </a:lnTo>
                <a:lnTo>
                  <a:pt x="6073" y="10157"/>
                </a:lnTo>
                <a:lnTo>
                  <a:pt x="6055" y="10162"/>
                </a:lnTo>
                <a:lnTo>
                  <a:pt x="6036" y="10167"/>
                </a:lnTo>
                <a:lnTo>
                  <a:pt x="6018" y="10171"/>
                </a:lnTo>
                <a:lnTo>
                  <a:pt x="5999" y="10175"/>
                </a:lnTo>
                <a:lnTo>
                  <a:pt x="5979" y="10178"/>
                </a:lnTo>
                <a:lnTo>
                  <a:pt x="5959" y="10179"/>
                </a:lnTo>
                <a:lnTo>
                  <a:pt x="5939" y="10180"/>
                </a:lnTo>
                <a:lnTo>
                  <a:pt x="1510" y="10180"/>
                </a:lnTo>
                <a:lnTo>
                  <a:pt x="1490" y="10179"/>
                </a:lnTo>
                <a:lnTo>
                  <a:pt x="1470" y="10178"/>
                </a:lnTo>
                <a:lnTo>
                  <a:pt x="1450" y="10175"/>
                </a:lnTo>
                <a:lnTo>
                  <a:pt x="1431" y="10171"/>
                </a:lnTo>
                <a:lnTo>
                  <a:pt x="1413" y="10167"/>
                </a:lnTo>
                <a:lnTo>
                  <a:pt x="1394" y="10162"/>
                </a:lnTo>
                <a:lnTo>
                  <a:pt x="1376" y="10157"/>
                </a:lnTo>
                <a:lnTo>
                  <a:pt x="1358" y="10149"/>
                </a:lnTo>
                <a:lnTo>
                  <a:pt x="1341" y="10142"/>
                </a:lnTo>
                <a:lnTo>
                  <a:pt x="1324" y="10134"/>
                </a:lnTo>
                <a:lnTo>
                  <a:pt x="1307" y="10124"/>
                </a:lnTo>
                <a:lnTo>
                  <a:pt x="1291" y="10115"/>
                </a:lnTo>
                <a:lnTo>
                  <a:pt x="1277" y="10104"/>
                </a:lnTo>
                <a:lnTo>
                  <a:pt x="1262" y="10093"/>
                </a:lnTo>
                <a:lnTo>
                  <a:pt x="1248" y="10081"/>
                </a:lnTo>
                <a:lnTo>
                  <a:pt x="1234" y="10068"/>
                </a:lnTo>
                <a:lnTo>
                  <a:pt x="1221" y="10055"/>
                </a:lnTo>
                <a:lnTo>
                  <a:pt x="1209" y="10042"/>
                </a:lnTo>
                <a:lnTo>
                  <a:pt x="1197" y="10027"/>
                </a:lnTo>
                <a:lnTo>
                  <a:pt x="1186" y="10013"/>
                </a:lnTo>
                <a:lnTo>
                  <a:pt x="1176" y="9997"/>
                </a:lnTo>
                <a:lnTo>
                  <a:pt x="1166" y="9981"/>
                </a:lnTo>
                <a:lnTo>
                  <a:pt x="1158" y="9965"/>
                </a:lnTo>
                <a:lnTo>
                  <a:pt x="1150" y="9948"/>
                </a:lnTo>
                <a:lnTo>
                  <a:pt x="1143" y="9931"/>
                </a:lnTo>
                <a:lnTo>
                  <a:pt x="1137" y="9913"/>
                </a:lnTo>
                <a:lnTo>
                  <a:pt x="1132" y="9896"/>
                </a:lnTo>
                <a:lnTo>
                  <a:pt x="1128" y="9878"/>
                </a:lnTo>
                <a:lnTo>
                  <a:pt x="1123" y="9859"/>
                </a:lnTo>
                <a:lnTo>
                  <a:pt x="1121" y="9840"/>
                </a:lnTo>
                <a:lnTo>
                  <a:pt x="1120" y="9820"/>
                </a:lnTo>
                <a:lnTo>
                  <a:pt x="1119" y="9802"/>
                </a:lnTo>
                <a:lnTo>
                  <a:pt x="1119" y="8782"/>
                </a:lnTo>
                <a:lnTo>
                  <a:pt x="1120" y="8762"/>
                </a:lnTo>
                <a:lnTo>
                  <a:pt x="1121" y="8743"/>
                </a:lnTo>
                <a:lnTo>
                  <a:pt x="1123" y="8724"/>
                </a:lnTo>
                <a:lnTo>
                  <a:pt x="1128" y="8705"/>
                </a:lnTo>
                <a:lnTo>
                  <a:pt x="1132" y="8688"/>
                </a:lnTo>
                <a:lnTo>
                  <a:pt x="1137" y="8670"/>
                </a:lnTo>
                <a:lnTo>
                  <a:pt x="1143" y="8652"/>
                </a:lnTo>
                <a:lnTo>
                  <a:pt x="1150" y="8634"/>
                </a:lnTo>
                <a:lnTo>
                  <a:pt x="1158" y="8618"/>
                </a:lnTo>
                <a:lnTo>
                  <a:pt x="1166" y="8602"/>
                </a:lnTo>
                <a:lnTo>
                  <a:pt x="1176" y="8586"/>
                </a:lnTo>
                <a:lnTo>
                  <a:pt x="1186" y="8571"/>
                </a:lnTo>
                <a:lnTo>
                  <a:pt x="1197" y="8556"/>
                </a:lnTo>
                <a:lnTo>
                  <a:pt x="1209" y="8541"/>
                </a:lnTo>
                <a:lnTo>
                  <a:pt x="1221" y="8528"/>
                </a:lnTo>
                <a:lnTo>
                  <a:pt x="1234" y="8514"/>
                </a:lnTo>
                <a:lnTo>
                  <a:pt x="1248" y="8502"/>
                </a:lnTo>
                <a:lnTo>
                  <a:pt x="1262" y="8490"/>
                </a:lnTo>
                <a:lnTo>
                  <a:pt x="1277" y="8479"/>
                </a:lnTo>
                <a:lnTo>
                  <a:pt x="1291" y="8468"/>
                </a:lnTo>
                <a:lnTo>
                  <a:pt x="1307" y="8459"/>
                </a:lnTo>
                <a:lnTo>
                  <a:pt x="1324" y="8450"/>
                </a:lnTo>
                <a:lnTo>
                  <a:pt x="1341" y="8441"/>
                </a:lnTo>
                <a:lnTo>
                  <a:pt x="1358" y="8433"/>
                </a:lnTo>
                <a:lnTo>
                  <a:pt x="1376" y="8427"/>
                </a:lnTo>
                <a:lnTo>
                  <a:pt x="1394" y="8420"/>
                </a:lnTo>
                <a:lnTo>
                  <a:pt x="1413" y="8415"/>
                </a:lnTo>
                <a:lnTo>
                  <a:pt x="1431" y="8411"/>
                </a:lnTo>
                <a:lnTo>
                  <a:pt x="1450" y="8408"/>
                </a:lnTo>
                <a:lnTo>
                  <a:pt x="1470" y="8406"/>
                </a:lnTo>
                <a:lnTo>
                  <a:pt x="1490" y="8404"/>
                </a:lnTo>
                <a:lnTo>
                  <a:pt x="1510" y="8404"/>
                </a:lnTo>
                <a:close/>
                <a:moveTo>
                  <a:pt x="3725" y="14428"/>
                </a:moveTo>
                <a:lnTo>
                  <a:pt x="3750" y="14428"/>
                </a:lnTo>
                <a:lnTo>
                  <a:pt x="3776" y="14430"/>
                </a:lnTo>
                <a:lnTo>
                  <a:pt x="3801" y="14433"/>
                </a:lnTo>
                <a:lnTo>
                  <a:pt x="3825" y="14438"/>
                </a:lnTo>
                <a:lnTo>
                  <a:pt x="3849" y="14444"/>
                </a:lnTo>
                <a:lnTo>
                  <a:pt x="3873" y="14451"/>
                </a:lnTo>
                <a:lnTo>
                  <a:pt x="3897" y="14458"/>
                </a:lnTo>
                <a:lnTo>
                  <a:pt x="3919" y="14468"/>
                </a:lnTo>
                <a:lnTo>
                  <a:pt x="3942" y="14477"/>
                </a:lnTo>
                <a:lnTo>
                  <a:pt x="3964" y="14488"/>
                </a:lnTo>
                <a:lnTo>
                  <a:pt x="3985" y="14501"/>
                </a:lnTo>
                <a:lnTo>
                  <a:pt x="4005" y="14514"/>
                </a:lnTo>
                <a:lnTo>
                  <a:pt x="4025" y="14528"/>
                </a:lnTo>
                <a:lnTo>
                  <a:pt x="4043" y="14543"/>
                </a:lnTo>
                <a:lnTo>
                  <a:pt x="4062" y="14558"/>
                </a:lnTo>
                <a:lnTo>
                  <a:pt x="4080" y="14575"/>
                </a:lnTo>
                <a:lnTo>
                  <a:pt x="4096" y="14593"/>
                </a:lnTo>
                <a:lnTo>
                  <a:pt x="4112" y="14611"/>
                </a:lnTo>
                <a:lnTo>
                  <a:pt x="4127" y="14630"/>
                </a:lnTo>
                <a:lnTo>
                  <a:pt x="4141" y="14649"/>
                </a:lnTo>
                <a:lnTo>
                  <a:pt x="4154" y="14670"/>
                </a:lnTo>
                <a:lnTo>
                  <a:pt x="4166" y="14691"/>
                </a:lnTo>
                <a:lnTo>
                  <a:pt x="4177" y="14713"/>
                </a:lnTo>
                <a:lnTo>
                  <a:pt x="4188" y="14735"/>
                </a:lnTo>
                <a:lnTo>
                  <a:pt x="4196" y="14758"/>
                </a:lnTo>
                <a:lnTo>
                  <a:pt x="4204" y="14781"/>
                </a:lnTo>
                <a:lnTo>
                  <a:pt x="4212" y="14805"/>
                </a:lnTo>
                <a:lnTo>
                  <a:pt x="4217" y="14829"/>
                </a:lnTo>
                <a:lnTo>
                  <a:pt x="4221" y="14854"/>
                </a:lnTo>
                <a:lnTo>
                  <a:pt x="4224" y="14879"/>
                </a:lnTo>
                <a:lnTo>
                  <a:pt x="4226" y="14904"/>
                </a:lnTo>
                <a:lnTo>
                  <a:pt x="4227" y="14930"/>
                </a:lnTo>
                <a:lnTo>
                  <a:pt x="4226" y="14956"/>
                </a:lnTo>
                <a:lnTo>
                  <a:pt x="4224" y="14981"/>
                </a:lnTo>
                <a:lnTo>
                  <a:pt x="4221" y="15006"/>
                </a:lnTo>
                <a:lnTo>
                  <a:pt x="4217" y="15031"/>
                </a:lnTo>
                <a:lnTo>
                  <a:pt x="4212" y="15055"/>
                </a:lnTo>
                <a:lnTo>
                  <a:pt x="4204" y="15079"/>
                </a:lnTo>
                <a:lnTo>
                  <a:pt x="4196" y="15102"/>
                </a:lnTo>
                <a:lnTo>
                  <a:pt x="4188" y="15125"/>
                </a:lnTo>
                <a:lnTo>
                  <a:pt x="4177" y="15147"/>
                </a:lnTo>
                <a:lnTo>
                  <a:pt x="4166" y="15169"/>
                </a:lnTo>
                <a:lnTo>
                  <a:pt x="4154" y="15190"/>
                </a:lnTo>
                <a:lnTo>
                  <a:pt x="4141" y="15211"/>
                </a:lnTo>
                <a:lnTo>
                  <a:pt x="4127" y="15231"/>
                </a:lnTo>
                <a:lnTo>
                  <a:pt x="4112" y="15250"/>
                </a:lnTo>
                <a:lnTo>
                  <a:pt x="4096" y="15267"/>
                </a:lnTo>
                <a:lnTo>
                  <a:pt x="4080" y="15285"/>
                </a:lnTo>
                <a:lnTo>
                  <a:pt x="4062" y="15302"/>
                </a:lnTo>
                <a:lnTo>
                  <a:pt x="4043" y="15317"/>
                </a:lnTo>
                <a:lnTo>
                  <a:pt x="4025" y="15333"/>
                </a:lnTo>
                <a:lnTo>
                  <a:pt x="4005" y="15347"/>
                </a:lnTo>
                <a:lnTo>
                  <a:pt x="3985" y="15360"/>
                </a:lnTo>
                <a:lnTo>
                  <a:pt x="3964" y="15372"/>
                </a:lnTo>
                <a:lnTo>
                  <a:pt x="3942" y="15383"/>
                </a:lnTo>
                <a:lnTo>
                  <a:pt x="3919" y="15393"/>
                </a:lnTo>
                <a:lnTo>
                  <a:pt x="3897" y="15402"/>
                </a:lnTo>
                <a:lnTo>
                  <a:pt x="3873" y="15410"/>
                </a:lnTo>
                <a:lnTo>
                  <a:pt x="3849" y="15417"/>
                </a:lnTo>
                <a:lnTo>
                  <a:pt x="3825" y="15423"/>
                </a:lnTo>
                <a:lnTo>
                  <a:pt x="3801" y="15427"/>
                </a:lnTo>
                <a:lnTo>
                  <a:pt x="3776" y="15430"/>
                </a:lnTo>
                <a:lnTo>
                  <a:pt x="3750" y="15432"/>
                </a:lnTo>
                <a:lnTo>
                  <a:pt x="3725" y="15432"/>
                </a:lnTo>
                <a:lnTo>
                  <a:pt x="3699" y="15432"/>
                </a:lnTo>
                <a:lnTo>
                  <a:pt x="3673" y="15430"/>
                </a:lnTo>
                <a:lnTo>
                  <a:pt x="3648" y="15427"/>
                </a:lnTo>
                <a:lnTo>
                  <a:pt x="3624" y="15423"/>
                </a:lnTo>
                <a:lnTo>
                  <a:pt x="3599" y="15417"/>
                </a:lnTo>
                <a:lnTo>
                  <a:pt x="3576" y="15410"/>
                </a:lnTo>
                <a:lnTo>
                  <a:pt x="3552" y="15402"/>
                </a:lnTo>
                <a:lnTo>
                  <a:pt x="3529" y="15393"/>
                </a:lnTo>
                <a:lnTo>
                  <a:pt x="3507" y="15383"/>
                </a:lnTo>
                <a:lnTo>
                  <a:pt x="3485" y="15372"/>
                </a:lnTo>
                <a:lnTo>
                  <a:pt x="3464" y="15360"/>
                </a:lnTo>
                <a:lnTo>
                  <a:pt x="3444" y="15347"/>
                </a:lnTo>
                <a:lnTo>
                  <a:pt x="3424" y="15333"/>
                </a:lnTo>
                <a:lnTo>
                  <a:pt x="3406" y="15317"/>
                </a:lnTo>
                <a:lnTo>
                  <a:pt x="3387" y="15302"/>
                </a:lnTo>
                <a:lnTo>
                  <a:pt x="3369" y="15285"/>
                </a:lnTo>
                <a:lnTo>
                  <a:pt x="3352" y="15267"/>
                </a:lnTo>
                <a:lnTo>
                  <a:pt x="3337" y="15250"/>
                </a:lnTo>
                <a:lnTo>
                  <a:pt x="3322" y="15231"/>
                </a:lnTo>
                <a:lnTo>
                  <a:pt x="3308" y="15211"/>
                </a:lnTo>
                <a:lnTo>
                  <a:pt x="3295" y="15190"/>
                </a:lnTo>
                <a:lnTo>
                  <a:pt x="3282" y="15169"/>
                </a:lnTo>
                <a:lnTo>
                  <a:pt x="3272" y="15147"/>
                </a:lnTo>
                <a:lnTo>
                  <a:pt x="3261" y="15125"/>
                </a:lnTo>
                <a:lnTo>
                  <a:pt x="3252" y="15102"/>
                </a:lnTo>
                <a:lnTo>
                  <a:pt x="3245" y="15079"/>
                </a:lnTo>
                <a:lnTo>
                  <a:pt x="3237" y="15055"/>
                </a:lnTo>
                <a:lnTo>
                  <a:pt x="3232" y="15031"/>
                </a:lnTo>
                <a:lnTo>
                  <a:pt x="3228" y="15006"/>
                </a:lnTo>
                <a:lnTo>
                  <a:pt x="3225" y="14981"/>
                </a:lnTo>
                <a:lnTo>
                  <a:pt x="3223" y="14956"/>
                </a:lnTo>
                <a:lnTo>
                  <a:pt x="3222" y="14930"/>
                </a:lnTo>
                <a:lnTo>
                  <a:pt x="3223" y="14904"/>
                </a:lnTo>
                <a:lnTo>
                  <a:pt x="3225" y="14879"/>
                </a:lnTo>
                <a:lnTo>
                  <a:pt x="3228" y="14854"/>
                </a:lnTo>
                <a:lnTo>
                  <a:pt x="3232" y="14829"/>
                </a:lnTo>
                <a:lnTo>
                  <a:pt x="3237" y="14805"/>
                </a:lnTo>
                <a:lnTo>
                  <a:pt x="3245" y="14781"/>
                </a:lnTo>
                <a:lnTo>
                  <a:pt x="3252" y="14758"/>
                </a:lnTo>
                <a:lnTo>
                  <a:pt x="3261" y="14735"/>
                </a:lnTo>
                <a:lnTo>
                  <a:pt x="3272" y="14713"/>
                </a:lnTo>
                <a:lnTo>
                  <a:pt x="3282" y="14691"/>
                </a:lnTo>
                <a:lnTo>
                  <a:pt x="3295" y="14670"/>
                </a:lnTo>
                <a:lnTo>
                  <a:pt x="3308" y="14649"/>
                </a:lnTo>
                <a:lnTo>
                  <a:pt x="3322" y="14630"/>
                </a:lnTo>
                <a:lnTo>
                  <a:pt x="3337" y="14611"/>
                </a:lnTo>
                <a:lnTo>
                  <a:pt x="3352" y="14593"/>
                </a:lnTo>
                <a:lnTo>
                  <a:pt x="3369" y="14575"/>
                </a:lnTo>
                <a:lnTo>
                  <a:pt x="3387" y="14558"/>
                </a:lnTo>
                <a:lnTo>
                  <a:pt x="3406" y="14543"/>
                </a:lnTo>
                <a:lnTo>
                  <a:pt x="3424" y="14528"/>
                </a:lnTo>
                <a:lnTo>
                  <a:pt x="3444" y="14514"/>
                </a:lnTo>
                <a:lnTo>
                  <a:pt x="3464" y="14501"/>
                </a:lnTo>
                <a:lnTo>
                  <a:pt x="3485" y="14488"/>
                </a:lnTo>
                <a:lnTo>
                  <a:pt x="3507" y="14477"/>
                </a:lnTo>
                <a:lnTo>
                  <a:pt x="3529" y="14468"/>
                </a:lnTo>
                <a:lnTo>
                  <a:pt x="3552" y="14458"/>
                </a:lnTo>
                <a:lnTo>
                  <a:pt x="3576" y="14451"/>
                </a:lnTo>
                <a:lnTo>
                  <a:pt x="3599" y="14444"/>
                </a:lnTo>
                <a:lnTo>
                  <a:pt x="3624" y="14438"/>
                </a:lnTo>
                <a:lnTo>
                  <a:pt x="3648" y="14433"/>
                </a:lnTo>
                <a:lnTo>
                  <a:pt x="3673" y="14430"/>
                </a:lnTo>
                <a:lnTo>
                  <a:pt x="3699" y="14428"/>
                </a:lnTo>
                <a:lnTo>
                  <a:pt x="3725" y="14428"/>
                </a:lnTo>
                <a:close/>
                <a:moveTo>
                  <a:pt x="1277" y="12777"/>
                </a:moveTo>
                <a:lnTo>
                  <a:pt x="6172" y="12777"/>
                </a:lnTo>
                <a:lnTo>
                  <a:pt x="6186" y="12777"/>
                </a:lnTo>
                <a:lnTo>
                  <a:pt x="6198" y="12779"/>
                </a:lnTo>
                <a:lnTo>
                  <a:pt x="6211" y="12782"/>
                </a:lnTo>
                <a:lnTo>
                  <a:pt x="6222" y="12787"/>
                </a:lnTo>
                <a:lnTo>
                  <a:pt x="6234" y="12793"/>
                </a:lnTo>
                <a:lnTo>
                  <a:pt x="6244" y="12799"/>
                </a:lnTo>
                <a:lnTo>
                  <a:pt x="6255" y="12806"/>
                </a:lnTo>
                <a:lnTo>
                  <a:pt x="6263" y="12815"/>
                </a:lnTo>
                <a:lnTo>
                  <a:pt x="6271" y="12824"/>
                </a:lnTo>
                <a:lnTo>
                  <a:pt x="6279" y="12834"/>
                </a:lnTo>
                <a:lnTo>
                  <a:pt x="6286" y="12845"/>
                </a:lnTo>
                <a:lnTo>
                  <a:pt x="6291" y="12856"/>
                </a:lnTo>
                <a:lnTo>
                  <a:pt x="6295" y="12868"/>
                </a:lnTo>
                <a:lnTo>
                  <a:pt x="6299" y="12881"/>
                </a:lnTo>
                <a:lnTo>
                  <a:pt x="6301" y="12893"/>
                </a:lnTo>
                <a:lnTo>
                  <a:pt x="6302" y="12906"/>
                </a:lnTo>
                <a:lnTo>
                  <a:pt x="6302" y="13021"/>
                </a:lnTo>
                <a:lnTo>
                  <a:pt x="6301" y="13034"/>
                </a:lnTo>
                <a:lnTo>
                  <a:pt x="6299" y="13047"/>
                </a:lnTo>
                <a:lnTo>
                  <a:pt x="6295" y="13059"/>
                </a:lnTo>
                <a:lnTo>
                  <a:pt x="6291" y="13071"/>
                </a:lnTo>
                <a:lnTo>
                  <a:pt x="6286" y="13082"/>
                </a:lnTo>
                <a:lnTo>
                  <a:pt x="6279" y="13093"/>
                </a:lnTo>
                <a:lnTo>
                  <a:pt x="6271" y="13103"/>
                </a:lnTo>
                <a:lnTo>
                  <a:pt x="6263" y="13112"/>
                </a:lnTo>
                <a:lnTo>
                  <a:pt x="6255" y="13121"/>
                </a:lnTo>
                <a:lnTo>
                  <a:pt x="6244" y="13128"/>
                </a:lnTo>
                <a:lnTo>
                  <a:pt x="6234" y="13134"/>
                </a:lnTo>
                <a:lnTo>
                  <a:pt x="6222" y="13140"/>
                </a:lnTo>
                <a:lnTo>
                  <a:pt x="6211" y="13145"/>
                </a:lnTo>
                <a:lnTo>
                  <a:pt x="6198" y="13148"/>
                </a:lnTo>
                <a:lnTo>
                  <a:pt x="6186" y="13149"/>
                </a:lnTo>
                <a:lnTo>
                  <a:pt x="6172" y="13150"/>
                </a:lnTo>
                <a:lnTo>
                  <a:pt x="1277" y="13150"/>
                </a:lnTo>
                <a:lnTo>
                  <a:pt x="1263" y="13149"/>
                </a:lnTo>
                <a:lnTo>
                  <a:pt x="1251" y="13148"/>
                </a:lnTo>
                <a:lnTo>
                  <a:pt x="1238" y="13145"/>
                </a:lnTo>
                <a:lnTo>
                  <a:pt x="1227" y="13140"/>
                </a:lnTo>
                <a:lnTo>
                  <a:pt x="1215" y="13134"/>
                </a:lnTo>
                <a:lnTo>
                  <a:pt x="1205" y="13128"/>
                </a:lnTo>
                <a:lnTo>
                  <a:pt x="1194" y="13121"/>
                </a:lnTo>
                <a:lnTo>
                  <a:pt x="1186" y="13112"/>
                </a:lnTo>
                <a:lnTo>
                  <a:pt x="1178" y="13103"/>
                </a:lnTo>
                <a:lnTo>
                  <a:pt x="1169" y="13093"/>
                </a:lnTo>
                <a:lnTo>
                  <a:pt x="1163" y="13082"/>
                </a:lnTo>
                <a:lnTo>
                  <a:pt x="1158" y="13071"/>
                </a:lnTo>
                <a:lnTo>
                  <a:pt x="1154" y="13059"/>
                </a:lnTo>
                <a:lnTo>
                  <a:pt x="1150" y="13047"/>
                </a:lnTo>
                <a:lnTo>
                  <a:pt x="1148" y="13034"/>
                </a:lnTo>
                <a:lnTo>
                  <a:pt x="1147" y="13021"/>
                </a:lnTo>
                <a:lnTo>
                  <a:pt x="1147" y="12906"/>
                </a:lnTo>
                <a:lnTo>
                  <a:pt x="1148" y="12893"/>
                </a:lnTo>
                <a:lnTo>
                  <a:pt x="1150" y="12881"/>
                </a:lnTo>
                <a:lnTo>
                  <a:pt x="1154" y="12868"/>
                </a:lnTo>
                <a:lnTo>
                  <a:pt x="1158" y="12856"/>
                </a:lnTo>
                <a:lnTo>
                  <a:pt x="1163" y="12845"/>
                </a:lnTo>
                <a:lnTo>
                  <a:pt x="1169" y="12834"/>
                </a:lnTo>
                <a:lnTo>
                  <a:pt x="1178" y="12824"/>
                </a:lnTo>
                <a:lnTo>
                  <a:pt x="1186" y="12815"/>
                </a:lnTo>
                <a:lnTo>
                  <a:pt x="1194" y="12806"/>
                </a:lnTo>
                <a:lnTo>
                  <a:pt x="1205" y="12799"/>
                </a:lnTo>
                <a:lnTo>
                  <a:pt x="1215" y="12793"/>
                </a:lnTo>
                <a:lnTo>
                  <a:pt x="1227" y="12787"/>
                </a:lnTo>
                <a:lnTo>
                  <a:pt x="1238" y="12782"/>
                </a:lnTo>
                <a:lnTo>
                  <a:pt x="1251" y="12779"/>
                </a:lnTo>
                <a:lnTo>
                  <a:pt x="1263" y="12777"/>
                </a:lnTo>
                <a:lnTo>
                  <a:pt x="1277" y="12777"/>
                </a:lnTo>
                <a:close/>
                <a:moveTo>
                  <a:pt x="1277" y="12217"/>
                </a:moveTo>
                <a:lnTo>
                  <a:pt x="6172" y="12217"/>
                </a:lnTo>
                <a:lnTo>
                  <a:pt x="6186" y="12218"/>
                </a:lnTo>
                <a:lnTo>
                  <a:pt x="6198" y="12220"/>
                </a:lnTo>
                <a:lnTo>
                  <a:pt x="6211" y="12223"/>
                </a:lnTo>
                <a:lnTo>
                  <a:pt x="6222" y="12227"/>
                </a:lnTo>
                <a:lnTo>
                  <a:pt x="6234" y="12232"/>
                </a:lnTo>
                <a:lnTo>
                  <a:pt x="6244" y="12240"/>
                </a:lnTo>
                <a:lnTo>
                  <a:pt x="6255" y="12247"/>
                </a:lnTo>
                <a:lnTo>
                  <a:pt x="6263" y="12255"/>
                </a:lnTo>
                <a:lnTo>
                  <a:pt x="6271" y="12265"/>
                </a:lnTo>
                <a:lnTo>
                  <a:pt x="6279" y="12274"/>
                </a:lnTo>
                <a:lnTo>
                  <a:pt x="6286" y="12284"/>
                </a:lnTo>
                <a:lnTo>
                  <a:pt x="6291" y="12296"/>
                </a:lnTo>
                <a:lnTo>
                  <a:pt x="6295" y="12307"/>
                </a:lnTo>
                <a:lnTo>
                  <a:pt x="6299" y="12320"/>
                </a:lnTo>
                <a:lnTo>
                  <a:pt x="6301" y="12334"/>
                </a:lnTo>
                <a:lnTo>
                  <a:pt x="6302" y="12346"/>
                </a:lnTo>
                <a:lnTo>
                  <a:pt x="6302" y="12461"/>
                </a:lnTo>
                <a:lnTo>
                  <a:pt x="6301" y="12474"/>
                </a:lnTo>
                <a:lnTo>
                  <a:pt x="6299" y="12487"/>
                </a:lnTo>
                <a:lnTo>
                  <a:pt x="6295" y="12500"/>
                </a:lnTo>
                <a:lnTo>
                  <a:pt x="6291" y="12511"/>
                </a:lnTo>
                <a:lnTo>
                  <a:pt x="6286" y="12522"/>
                </a:lnTo>
                <a:lnTo>
                  <a:pt x="6279" y="12533"/>
                </a:lnTo>
                <a:lnTo>
                  <a:pt x="6271" y="12543"/>
                </a:lnTo>
                <a:lnTo>
                  <a:pt x="6263" y="12552"/>
                </a:lnTo>
                <a:lnTo>
                  <a:pt x="6255" y="12561"/>
                </a:lnTo>
                <a:lnTo>
                  <a:pt x="6244" y="12568"/>
                </a:lnTo>
                <a:lnTo>
                  <a:pt x="6234" y="12575"/>
                </a:lnTo>
                <a:lnTo>
                  <a:pt x="6222" y="12580"/>
                </a:lnTo>
                <a:lnTo>
                  <a:pt x="6211" y="12584"/>
                </a:lnTo>
                <a:lnTo>
                  <a:pt x="6198" y="12587"/>
                </a:lnTo>
                <a:lnTo>
                  <a:pt x="6186" y="12589"/>
                </a:lnTo>
                <a:lnTo>
                  <a:pt x="6172" y="12590"/>
                </a:lnTo>
                <a:lnTo>
                  <a:pt x="1277" y="12590"/>
                </a:lnTo>
                <a:lnTo>
                  <a:pt x="1263" y="12589"/>
                </a:lnTo>
                <a:lnTo>
                  <a:pt x="1251" y="12587"/>
                </a:lnTo>
                <a:lnTo>
                  <a:pt x="1238" y="12584"/>
                </a:lnTo>
                <a:lnTo>
                  <a:pt x="1227" y="12580"/>
                </a:lnTo>
                <a:lnTo>
                  <a:pt x="1215" y="12575"/>
                </a:lnTo>
                <a:lnTo>
                  <a:pt x="1205" y="12568"/>
                </a:lnTo>
                <a:lnTo>
                  <a:pt x="1194" y="12561"/>
                </a:lnTo>
                <a:lnTo>
                  <a:pt x="1186" y="12552"/>
                </a:lnTo>
                <a:lnTo>
                  <a:pt x="1178" y="12543"/>
                </a:lnTo>
                <a:lnTo>
                  <a:pt x="1169" y="12533"/>
                </a:lnTo>
                <a:lnTo>
                  <a:pt x="1163" y="12522"/>
                </a:lnTo>
                <a:lnTo>
                  <a:pt x="1158" y="12511"/>
                </a:lnTo>
                <a:lnTo>
                  <a:pt x="1154" y="12500"/>
                </a:lnTo>
                <a:lnTo>
                  <a:pt x="1150" y="12487"/>
                </a:lnTo>
                <a:lnTo>
                  <a:pt x="1148" y="12474"/>
                </a:lnTo>
                <a:lnTo>
                  <a:pt x="1147" y="12461"/>
                </a:lnTo>
                <a:lnTo>
                  <a:pt x="1147" y="12346"/>
                </a:lnTo>
                <a:lnTo>
                  <a:pt x="1148" y="12334"/>
                </a:lnTo>
                <a:lnTo>
                  <a:pt x="1150" y="12320"/>
                </a:lnTo>
                <a:lnTo>
                  <a:pt x="1154" y="12307"/>
                </a:lnTo>
                <a:lnTo>
                  <a:pt x="1158" y="12296"/>
                </a:lnTo>
                <a:lnTo>
                  <a:pt x="1163" y="12284"/>
                </a:lnTo>
                <a:lnTo>
                  <a:pt x="1169" y="12274"/>
                </a:lnTo>
                <a:lnTo>
                  <a:pt x="1178" y="12265"/>
                </a:lnTo>
                <a:lnTo>
                  <a:pt x="1186" y="12255"/>
                </a:lnTo>
                <a:lnTo>
                  <a:pt x="1194" y="12247"/>
                </a:lnTo>
                <a:lnTo>
                  <a:pt x="1205" y="12240"/>
                </a:lnTo>
                <a:lnTo>
                  <a:pt x="1215" y="12232"/>
                </a:lnTo>
                <a:lnTo>
                  <a:pt x="1227" y="12227"/>
                </a:lnTo>
                <a:lnTo>
                  <a:pt x="1238" y="12223"/>
                </a:lnTo>
                <a:lnTo>
                  <a:pt x="1251" y="12220"/>
                </a:lnTo>
                <a:lnTo>
                  <a:pt x="1263" y="12218"/>
                </a:lnTo>
                <a:lnTo>
                  <a:pt x="1277" y="12217"/>
                </a:lnTo>
                <a:close/>
              </a:path>
            </a:pathLst>
          </a:custGeom>
          <a:solidFill>
            <a:schemeClr val="bg1">
              <a:lumMod val="50000"/>
            </a:schemeClr>
          </a:solidFill>
          <a:ln w="9525">
            <a:noFill/>
            <a:round/>
            <a:headEnd/>
            <a:tailEnd/>
          </a:ln>
        </p:spPr>
        <p:txBody>
          <a:bodyPr vert="horz" wrap="square" lIns="182910" tIns="91455" rIns="182910" bIns="91455" numCol="1" anchor="t" anchorCtr="0" compatLnSpc="1">
            <a:prstTxWarp prst="textNoShape">
              <a:avLst/>
            </a:prstTxWarp>
          </a:bodyPr>
          <a:lstStyle/>
          <a:p>
            <a:pPr fontAlgn="ctr"/>
            <a:endParaRPr lang="en-US" altLang="zh-CN" sz="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26" name="Freeform 151"/>
          <p:cNvSpPr>
            <a:spLocks noEditPoints="1"/>
          </p:cNvSpPr>
          <p:nvPr/>
        </p:nvSpPr>
        <p:spPr bwMode="auto">
          <a:xfrm>
            <a:off x="4742606" y="5145188"/>
            <a:ext cx="53768" cy="70467"/>
          </a:xfrm>
          <a:custGeom>
            <a:avLst/>
            <a:gdLst/>
            <a:ahLst/>
            <a:cxnLst>
              <a:cxn ang="0">
                <a:pos x="7285" y="81"/>
              </a:cxn>
              <a:cxn ang="0">
                <a:pos x="7441" y="325"/>
              </a:cxn>
              <a:cxn ang="0">
                <a:pos x="7400" y="16492"/>
              </a:cxn>
              <a:cxn ang="0">
                <a:pos x="7183" y="16680"/>
              </a:cxn>
              <a:cxn ang="0">
                <a:pos x="266" y="16680"/>
              </a:cxn>
              <a:cxn ang="0">
                <a:pos x="49" y="16492"/>
              </a:cxn>
              <a:cxn ang="0">
                <a:pos x="8" y="325"/>
              </a:cxn>
              <a:cxn ang="0">
                <a:pos x="163" y="81"/>
              </a:cxn>
              <a:cxn ang="0">
                <a:pos x="5939" y="1613"/>
              </a:cxn>
              <a:cxn ang="0">
                <a:pos x="6201" y="1711"/>
              </a:cxn>
              <a:cxn ang="0">
                <a:pos x="6328" y="1952"/>
              </a:cxn>
              <a:cxn ang="0">
                <a:pos x="6263" y="3222"/>
              </a:cxn>
              <a:cxn ang="0">
                <a:pos x="6036" y="3376"/>
              </a:cxn>
              <a:cxn ang="0">
                <a:pos x="1341" y="3351"/>
              </a:cxn>
              <a:cxn ang="0">
                <a:pos x="1150" y="3157"/>
              </a:cxn>
              <a:cxn ang="0">
                <a:pos x="1137" y="1878"/>
              </a:cxn>
              <a:cxn ang="0">
                <a:pos x="1307" y="1667"/>
              </a:cxn>
              <a:cxn ang="0">
                <a:pos x="5979" y="3879"/>
              </a:cxn>
              <a:cxn ang="0">
                <a:pos x="6228" y="4001"/>
              </a:cxn>
              <a:cxn ang="0">
                <a:pos x="6330" y="4255"/>
              </a:cxn>
              <a:cxn ang="0">
                <a:pos x="6240" y="5515"/>
              </a:cxn>
              <a:cxn ang="0">
                <a:pos x="5999" y="5647"/>
              </a:cxn>
              <a:cxn ang="0">
                <a:pos x="1307" y="5597"/>
              </a:cxn>
              <a:cxn ang="0">
                <a:pos x="1137" y="5386"/>
              </a:cxn>
              <a:cxn ang="0">
                <a:pos x="1150" y="4107"/>
              </a:cxn>
              <a:cxn ang="0">
                <a:pos x="1341" y="3914"/>
              </a:cxn>
              <a:cxn ang="0">
                <a:pos x="6018" y="6147"/>
              </a:cxn>
              <a:cxn ang="0">
                <a:pos x="6252" y="6293"/>
              </a:cxn>
              <a:cxn ang="0">
                <a:pos x="6329" y="7557"/>
              </a:cxn>
              <a:cxn ang="0">
                <a:pos x="6215" y="7804"/>
              </a:cxn>
              <a:cxn ang="0">
                <a:pos x="5959" y="7915"/>
              </a:cxn>
              <a:cxn ang="0">
                <a:pos x="1277" y="7841"/>
              </a:cxn>
              <a:cxn ang="0">
                <a:pos x="1128" y="7614"/>
              </a:cxn>
              <a:cxn ang="0">
                <a:pos x="1166" y="6339"/>
              </a:cxn>
              <a:cxn ang="0">
                <a:pos x="1376" y="6163"/>
              </a:cxn>
              <a:cxn ang="0">
                <a:pos x="6055" y="8420"/>
              </a:cxn>
              <a:cxn ang="0">
                <a:pos x="6272" y="8586"/>
              </a:cxn>
              <a:cxn ang="0">
                <a:pos x="6325" y="9859"/>
              </a:cxn>
              <a:cxn ang="0">
                <a:pos x="6187" y="10093"/>
              </a:cxn>
              <a:cxn ang="0">
                <a:pos x="1510" y="10180"/>
              </a:cxn>
              <a:cxn ang="0">
                <a:pos x="1248" y="10081"/>
              </a:cxn>
              <a:cxn ang="0">
                <a:pos x="1121" y="9840"/>
              </a:cxn>
              <a:cxn ang="0">
                <a:pos x="1186" y="8571"/>
              </a:cxn>
              <a:cxn ang="0">
                <a:pos x="1413" y="8415"/>
              </a:cxn>
              <a:cxn ang="0">
                <a:pos x="3942" y="14477"/>
              </a:cxn>
              <a:cxn ang="0">
                <a:pos x="4188" y="14735"/>
              </a:cxn>
              <a:cxn ang="0">
                <a:pos x="4196" y="15102"/>
              </a:cxn>
              <a:cxn ang="0">
                <a:pos x="3964" y="15372"/>
              </a:cxn>
              <a:cxn ang="0">
                <a:pos x="3599" y="15417"/>
              </a:cxn>
              <a:cxn ang="0">
                <a:pos x="3308" y="15211"/>
              </a:cxn>
              <a:cxn ang="0">
                <a:pos x="3228" y="14854"/>
              </a:cxn>
              <a:cxn ang="0">
                <a:pos x="3406" y="14543"/>
              </a:cxn>
              <a:cxn ang="0">
                <a:pos x="1277" y="12777"/>
              </a:cxn>
              <a:cxn ang="0">
                <a:pos x="6299" y="12881"/>
              </a:cxn>
              <a:cxn ang="0">
                <a:pos x="6222" y="13140"/>
              </a:cxn>
              <a:cxn ang="0">
                <a:pos x="1169" y="13093"/>
              </a:cxn>
              <a:cxn ang="0">
                <a:pos x="1186" y="12815"/>
              </a:cxn>
              <a:cxn ang="0">
                <a:pos x="6234" y="12232"/>
              </a:cxn>
              <a:cxn ang="0">
                <a:pos x="6295" y="12500"/>
              </a:cxn>
              <a:cxn ang="0">
                <a:pos x="1263" y="12589"/>
              </a:cxn>
              <a:cxn ang="0">
                <a:pos x="1147" y="12461"/>
              </a:cxn>
              <a:cxn ang="0">
                <a:pos x="1251" y="12220"/>
              </a:cxn>
            </a:cxnLst>
            <a:rect l="0" t="0" r="r" b="b"/>
            <a:pathLst>
              <a:path w="7449" h="16705">
                <a:moveTo>
                  <a:pt x="406" y="0"/>
                </a:moveTo>
                <a:lnTo>
                  <a:pt x="7043" y="0"/>
                </a:lnTo>
                <a:lnTo>
                  <a:pt x="7064" y="1"/>
                </a:lnTo>
                <a:lnTo>
                  <a:pt x="7085" y="2"/>
                </a:lnTo>
                <a:lnTo>
                  <a:pt x="7104" y="5"/>
                </a:lnTo>
                <a:lnTo>
                  <a:pt x="7124" y="8"/>
                </a:lnTo>
                <a:lnTo>
                  <a:pt x="7144" y="13"/>
                </a:lnTo>
                <a:lnTo>
                  <a:pt x="7164" y="19"/>
                </a:lnTo>
                <a:lnTo>
                  <a:pt x="7183" y="25"/>
                </a:lnTo>
                <a:lnTo>
                  <a:pt x="7201" y="32"/>
                </a:lnTo>
                <a:lnTo>
                  <a:pt x="7218" y="41"/>
                </a:lnTo>
                <a:lnTo>
                  <a:pt x="7236" y="49"/>
                </a:lnTo>
                <a:lnTo>
                  <a:pt x="7253" y="60"/>
                </a:lnTo>
                <a:lnTo>
                  <a:pt x="7269" y="70"/>
                </a:lnTo>
                <a:lnTo>
                  <a:pt x="7285" y="81"/>
                </a:lnTo>
                <a:lnTo>
                  <a:pt x="7301" y="93"/>
                </a:lnTo>
                <a:lnTo>
                  <a:pt x="7315" y="105"/>
                </a:lnTo>
                <a:lnTo>
                  <a:pt x="7330" y="119"/>
                </a:lnTo>
                <a:lnTo>
                  <a:pt x="7344" y="134"/>
                </a:lnTo>
                <a:lnTo>
                  <a:pt x="7356" y="148"/>
                </a:lnTo>
                <a:lnTo>
                  <a:pt x="7368" y="164"/>
                </a:lnTo>
                <a:lnTo>
                  <a:pt x="7379" y="180"/>
                </a:lnTo>
                <a:lnTo>
                  <a:pt x="7389" y="196"/>
                </a:lnTo>
                <a:lnTo>
                  <a:pt x="7400" y="213"/>
                </a:lnTo>
                <a:lnTo>
                  <a:pt x="7408" y="231"/>
                </a:lnTo>
                <a:lnTo>
                  <a:pt x="7417" y="248"/>
                </a:lnTo>
                <a:lnTo>
                  <a:pt x="7424" y="266"/>
                </a:lnTo>
                <a:lnTo>
                  <a:pt x="7430" y="285"/>
                </a:lnTo>
                <a:lnTo>
                  <a:pt x="7436" y="305"/>
                </a:lnTo>
                <a:lnTo>
                  <a:pt x="7441" y="325"/>
                </a:lnTo>
                <a:lnTo>
                  <a:pt x="7444" y="345"/>
                </a:lnTo>
                <a:lnTo>
                  <a:pt x="7447" y="364"/>
                </a:lnTo>
                <a:lnTo>
                  <a:pt x="7448" y="385"/>
                </a:lnTo>
                <a:lnTo>
                  <a:pt x="7449" y="406"/>
                </a:lnTo>
                <a:lnTo>
                  <a:pt x="7449" y="16299"/>
                </a:lnTo>
                <a:lnTo>
                  <a:pt x="7448" y="16320"/>
                </a:lnTo>
                <a:lnTo>
                  <a:pt x="7447" y="16341"/>
                </a:lnTo>
                <a:lnTo>
                  <a:pt x="7444" y="16362"/>
                </a:lnTo>
                <a:lnTo>
                  <a:pt x="7441" y="16381"/>
                </a:lnTo>
                <a:lnTo>
                  <a:pt x="7436" y="16400"/>
                </a:lnTo>
                <a:lnTo>
                  <a:pt x="7430" y="16420"/>
                </a:lnTo>
                <a:lnTo>
                  <a:pt x="7424" y="16439"/>
                </a:lnTo>
                <a:lnTo>
                  <a:pt x="7417" y="16457"/>
                </a:lnTo>
                <a:lnTo>
                  <a:pt x="7408" y="16475"/>
                </a:lnTo>
                <a:lnTo>
                  <a:pt x="7400" y="16492"/>
                </a:lnTo>
                <a:lnTo>
                  <a:pt x="7389" y="16510"/>
                </a:lnTo>
                <a:lnTo>
                  <a:pt x="7379" y="16525"/>
                </a:lnTo>
                <a:lnTo>
                  <a:pt x="7368" y="16542"/>
                </a:lnTo>
                <a:lnTo>
                  <a:pt x="7356" y="16557"/>
                </a:lnTo>
                <a:lnTo>
                  <a:pt x="7344" y="16571"/>
                </a:lnTo>
                <a:lnTo>
                  <a:pt x="7330" y="16586"/>
                </a:lnTo>
                <a:lnTo>
                  <a:pt x="7315" y="16600"/>
                </a:lnTo>
                <a:lnTo>
                  <a:pt x="7301" y="16612"/>
                </a:lnTo>
                <a:lnTo>
                  <a:pt x="7285" y="16625"/>
                </a:lnTo>
                <a:lnTo>
                  <a:pt x="7269" y="16635"/>
                </a:lnTo>
                <a:lnTo>
                  <a:pt x="7253" y="16647"/>
                </a:lnTo>
                <a:lnTo>
                  <a:pt x="7236" y="16656"/>
                </a:lnTo>
                <a:lnTo>
                  <a:pt x="7218" y="16665"/>
                </a:lnTo>
                <a:lnTo>
                  <a:pt x="7201" y="16673"/>
                </a:lnTo>
                <a:lnTo>
                  <a:pt x="7183" y="16680"/>
                </a:lnTo>
                <a:lnTo>
                  <a:pt x="7164" y="16686"/>
                </a:lnTo>
                <a:lnTo>
                  <a:pt x="7144" y="16692"/>
                </a:lnTo>
                <a:lnTo>
                  <a:pt x="7124" y="16697"/>
                </a:lnTo>
                <a:lnTo>
                  <a:pt x="7104" y="16701"/>
                </a:lnTo>
                <a:lnTo>
                  <a:pt x="7085" y="16703"/>
                </a:lnTo>
                <a:lnTo>
                  <a:pt x="7064" y="16705"/>
                </a:lnTo>
                <a:lnTo>
                  <a:pt x="7043" y="16705"/>
                </a:lnTo>
                <a:lnTo>
                  <a:pt x="406" y="16705"/>
                </a:lnTo>
                <a:lnTo>
                  <a:pt x="385" y="16705"/>
                </a:lnTo>
                <a:lnTo>
                  <a:pt x="364" y="16703"/>
                </a:lnTo>
                <a:lnTo>
                  <a:pt x="345" y="16701"/>
                </a:lnTo>
                <a:lnTo>
                  <a:pt x="324" y="16697"/>
                </a:lnTo>
                <a:lnTo>
                  <a:pt x="305" y="16692"/>
                </a:lnTo>
                <a:lnTo>
                  <a:pt x="285" y="16686"/>
                </a:lnTo>
                <a:lnTo>
                  <a:pt x="266" y="16680"/>
                </a:lnTo>
                <a:lnTo>
                  <a:pt x="248" y="16673"/>
                </a:lnTo>
                <a:lnTo>
                  <a:pt x="230" y="16665"/>
                </a:lnTo>
                <a:lnTo>
                  <a:pt x="213" y="16656"/>
                </a:lnTo>
                <a:lnTo>
                  <a:pt x="195" y="16647"/>
                </a:lnTo>
                <a:lnTo>
                  <a:pt x="180" y="16635"/>
                </a:lnTo>
                <a:lnTo>
                  <a:pt x="163" y="16625"/>
                </a:lnTo>
                <a:lnTo>
                  <a:pt x="148" y="16612"/>
                </a:lnTo>
                <a:lnTo>
                  <a:pt x="134" y="16600"/>
                </a:lnTo>
                <a:lnTo>
                  <a:pt x="119" y="16586"/>
                </a:lnTo>
                <a:lnTo>
                  <a:pt x="105" y="16571"/>
                </a:lnTo>
                <a:lnTo>
                  <a:pt x="93" y="16557"/>
                </a:lnTo>
                <a:lnTo>
                  <a:pt x="80" y="16542"/>
                </a:lnTo>
                <a:lnTo>
                  <a:pt x="70" y="16525"/>
                </a:lnTo>
                <a:lnTo>
                  <a:pt x="58" y="16510"/>
                </a:lnTo>
                <a:lnTo>
                  <a:pt x="49" y="16492"/>
                </a:lnTo>
                <a:lnTo>
                  <a:pt x="40" y="16475"/>
                </a:lnTo>
                <a:lnTo>
                  <a:pt x="32" y="16457"/>
                </a:lnTo>
                <a:lnTo>
                  <a:pt x="25" y="16439"/>
                </a:lnTo>
                <a:lnTo>
                  <a:pt x="19" y="16420"/>
                </a:lnTo>
                <a:lnTo>
                  <a:pt x="13" y="16400"/>
                </a:lnTo>
                <a:lnTo>
                  <a:pt x="8" y="16381"/>
                </a:lnTo>
                <a:lnTo>
                  <a:pt x="4" y="16362"/>
                </a:lnTo>
                <a:lnTo>
                  <a:pt x="2" y="16341"/>
                </a:lnTo>
                <a:lnTo>
                  <a:pt x="0" y="16320"/>
                </a:lnTo>
                <a:lnTo>
                  <a:pt x="0" y="16299"/>
                </a:lnTo>
                <a:lnTo>
                  <a:pt x="0" y="406"/>
                </a:lnTo>
                <a:lnTo>
                  <a:pt x="0" y="385"/>
                </a:lnTo>
                <a:lnTo>
                  <a:pt x="2" y="364"/>
                </a:lnTo>
                <a:lnTo>
                  <a:pt x="4" y="345"/>
                </a:lnTo>
                <a:lnTo>
                  <a:pt x="8" y="325"/>
                </a:lnTo>
                <a:lnTo>
                  <a:pt x="13" y="305"/>
                </a:lnTo>
                <a:lnTo>
                  <a:pt x="19" y="285"/>
                </a:lnTo>
                <a:lnTo>
                  <a:pt x="25" y="266"/>
                </a:lnTo>
                <a:lnTo>
                  <a:pt x="32" y="248"/>
                </a:lnTo>
                <a:lnTo>
                  <a:pt x="40" y="231"/>
                </a:lnTo>
                <a:lnTo>
                  <a:pt x="49" y="213"/>
                </a:lnTo>
                <a:lnTo>
                  <a:pt x="58" y="196"/>
                </a:lnTo>
                <a:lnTo>
                  <a:pt x="70" y="180"/>
                </a:lnTo>
                <a:lnTo>
                  <a:pt x="80" y="164"/>
                </a:lnTo>
                <a:lnTo>
                  <a:pt x="93" y="148"/>
                </a:lnTo>
                <a:lnTo>
                  <a:pt x="105" y="134"/>
                </a:lnTo>
                <a:lnTo>
                  <a:pt x="119" y="119"/>
                </a:lnTo>
                <a:lnTo>
                  <a:pt x="134" y="105"/>
                </a:lnTo>
                <a:lnTo>
                  <a:pt x="148" y="93"/>
                </a:lnTo>
                <a:lnTo>
                  <a:pt x="163" y="81"/>
                </a:lnTo>
                <a:lnTo>
                  <a:pt x="180" y="70"/>
                </a:lnTo>
                <a:lnTo>
                  <a:pt x="195" y="60"/>
                </a:lnTo>
                <a:lnTo>
                  <a:pt x="213" y="49"/>
                </a:lnTo>
                <a:lnTo>
                  <a:pt x="230" y="41"/>
                </a:lnTo>
                <a:lnTo>
                  <a:pt x="248" y="32"/>
                </a:lnTo>
                <a:lnTo>
                  <a:pt x="266" y="25"/>
                </a:lnTo>
                <a:lnTo>
                  <a:pt x="285" y="19"/>
                </a:lnTo>
                <a:lnTo>
                  <a:pt x="305" y="13"/>
                </a:lnTo>
                <a:lnTo>
                  <a:pt x="324" y="8"/>
                </a:lnTo>
                <a:lnTo>
                  <a:pt x="345" y="5"/>
                </a:lnTo>
                <a:lnTo>
                  <a:pt x="364" y="2"/>
                </a:lnTo>
                <a:lnTo>
                  <a:pt x="385" y="1"/>
                </a:lnTo>
                <a:lnTo>
                  <a:pt x="406" y="0"/>
                </a:lnTo>
                <a:close/>
                <a:moveTo>
                  <a:pt x="1510" y="1613"/>
                </a:moveTo>
                <a:lnTo>
                  <a:pt x="5939" y="1613"/>
                </a:lnTo>
                <a:lnTo>
                  <a:pt x="5959" y="1613"/>
                </a:lnTo>
                <a:lnTo>
                  <a:pt x="5979" y="1615"/>
                </a:lnTo>
                <a:lnTo>
                  <a:pt x="5999" y="1617"/>
                </a:lnTo>
                <a:lnTo>
                  <a:pt x="6018" y="1620"/>
                </a:lnTo>
                <a:lnTo>
                  <a:pt x="6036" y="1625"/>
                </a:lnTo>
                <a:lnTo>
                  <a:pt x="6055" y="1630"/>
                </a:lnTo>
                <a:lnTo>
                  <a:pt x="6073" y="1636"/>
                </a:lnTo>
                <a:lnTo>
                  <a:pt x="6091" y="1642"/>
                </a:lnTo>
                <a:lnTo>
                  <a:pt x="6108" y="1650"/>
                </a:lnTo>
                <a:lnTo>
                  <a:pt x="6125" y="1658"/>
                </a:lnTo>
                <a:lnTo>
                  <a:pt x="6141" y="1667"/>
                </a:lnTo>
                <a:lnTo>
                  <a:pt x="6158" y="1678"/>
                </a:lnTo>
                <a:lnTo>
                  <a:pt x="6172" y="1688"/>
                </a:lnTo>
                <a:lnTo>
                  <a:pt x="6187" y="1700"/>
                </a:lnTo>
                <a:lnTo>
                  <a:pt x="6201" y="1711"/>
                </a:lnTo>
                <a:lnTo>
                  <a:pt x="6215" y="1724"/>
                </a:lnTo>
                <a:lnTo>
                  <a:pt x="6228" y="1737"/>
                </a:lnTo>
                <a:lnTo>
                  <a:pt x="6240" y="1751"/>
                </a:lnTo>
                <a:lnTo>
                  <a:pt x="6252" y="1764"/>
                </a:lnTo>
                <a:lnTo>
                  <a:pt x="6263" y="1780"/>
                </a:lnTo>
                <a:lnTo>
                  <a:pt x="6272" y="1795"/>
                </a:lnTo>
                <a:lnTo>
                  <a:pt x="6282" y="1810"/>
                </a:lnTo>
                <a:lnTo>
                  <a:pt x="6291" y="1827"/>
                </a:lnTo>
                <a:lnTo>
                  <a:pt x="6299" y="1844"/>
                </a:lnTo>
                <a:lnTo>
                  <a:pt x="6306" y="1861"/>
                </a:lnTo>
                <a:lnTo>
                  <a:pt x="6312" y="1878"/>
                </a:lnTo>
                <a:lnTo>
                  <a:pt x="6317" y="1896"/>
                </a:lnTo>
                <a:lnTo>
                  <a:pt x="6321" y="1915"/>
                </a:lnTo>
                <a:lnTo>
                  <a:pt x="6325" y="1934"/>
                </a:lnTo>
                <a:lnTo>
                  <a:pt x="6328" y="1952"/>
                </a:lnTo>
                <a:lnTo>
                  <a:pt x="6329" y="1971"/>
                </a:lnTo>
                <a:lnTo>
                  <a:pt x="6330" y="1990"/>
                </a:lnTo>
                <a:lnTo>
                  <a:pt x="6330" y="3011"/>
                </a:lnTo>
                <a:lnTo>
                  <a:pt x="6329" y="3030"/>
                </a:lnTo>
                <a:lnTo>
                  <a:pt x="6328" y="3049"/>
                </a:lnTo>
                <a:lnTo>
                  <a:pt x="6325" y="3068"/>
                </a:lnTo>
                <a:lnTo>
                  <a:pt x="6321" y="3086"/>
                </a:lnTo>
                <a:lnTo>
                  <a:pt x="6317" y="3105"/>
                </a:lnTo>
                <a:lnTo>
                  <a:pt x="6312" y="3123"/>
                </a:lnTo>
                <a:lnTo>
                  <a:pt x="6306" y="3141"/>
                </a:lnTo>
                <a:lnTo>
                  <a:pt x="6299" y="3157"/>
                </a:lnTo>
                <a:lnTo>
                  <a:pt x="6291" y="3174"/>
                </a:lnTo>
                <a:lnTo>
                  <a:pt x="6282" y="3191"/>
                </a:lnTo>
                <a:lnTo>
                  <a:pt x="6272" y="3206"/>
                </a:lnTo>
                <a:lnTo>
                  <a:pt x="6263" y="3222"/>
                </a:lnTo>
                <a:lnTo>
                  <a:pt x="6252" y="3237"/>
                </a:lnTo>
                <a:lnTo>
                  <a:pt x="6240" y="3250"/>
                </a:lnTo>
                <a:lnTo>
                  <a:pt x="6228" y="3265"/>
                </a:lnTo>
                <a:lnTo>
                  <a:pt x="6215" y="3277"/>
                </a:lnTo>
                <a:lnTo>
                  <a:pt x="6201" y="3290"/>
                </a:lnTo>
                <a:lnTo>
                  <a:pt x="6187" y="3302"/>
                </a:lnTo>
                <a:lnTo>
                  <a:pt x="6172" y="3313"/>
                </a:lnTo>
                <a:lnTo>
                  <a:pt x="6158" y="3323"/>
                </a:lnTo>
                <a:lnTo>
                  <a:pt x="6141" y="3334"/>
                </a:lnTo>
                <a:lnTo>
                  <a:pt x="6125" y="3343"/>
                </a:lnTo>
                <a:lnTo>
                  <a:pt x="6108" y="3351"/>
                </a:lnTo>
                <a:lnTo>
                  <a:pt x="6091" y="3359"/>
                </a:lnTo>
                <a:lnTo>
                  <a:pt x="6073" y="3365"/>
                </a:lnTo>
                <a:lnTo>
                  <a:pt x="6055" y="3371"/>
                </a:lnTo>
                <a:lnTo>
                  <a:pt x="6036" y="3376"/>
                </a:lnTo>
                <a:lnTo>
                  <a:pt x="6018" y="3381"/>
                </a:lnTo>
                <a:lnTo>
                  <a:pt x="5999" y="3384"/>
                </a:lnTo>
                <a:lnTo>
                  <a:pt x="5979" y="3387"/>
                </a:lnTo>
                <a:lnTo>
                  <a:pt x="5959" y="3388"/>
                </a:lnTo>
                <a:lnTo>
                  <a:pt x="5939" y="3388"/>
                </a:lnTo>
                <a:lnTo>
                  <a:pt x="1510" y="3388"/>
                </a:lnTo>
                <a:lnTo>
                  <a:pt x="1490" y="3388"/>
                </a:lnTo>
                <a:lnTo>
                  <a:pt x="1470" y="3387"/>
                </a:lnTo>
                <a:lnTo>
                  <a:pt x="1450" y="3384"/>
                </a:lnTo>
                <a:lnTo>
                  <a:pt x="1431" y="3381"/>
                </a:lnTo>
                <a:lnTo>
                  <a:pt x="1413" y="3376"/>
                </a:lnTo>
                <a:lnTo>
                  <a:pt x="1394" y="3371"/>
                </a:lnTo>
                <a:lnTo>
                  <a:pt x="1376" y="3365"/>
                </a:lnTo>
                <a:lnTo>
                  <a:pt x="1358" y="3359"/>
                </a:lnTo>
                <a:lnTo>
                  <a:pt x="1341" y="3351"/>
                </a:lnTo>
                <a:lnTo>
                  <a:pt x="1324" y="3343"/>
                </a:lnTo>
                <a:lnTo>
                  <a:pt x="1307" y="3334"/>
                </a:lnTo>
                <a:lnTo>
                  <a:pt x="1291" y="3323"/>
                </a:lnTo>
                <a:lnTo>
                  <a:pt x="1277" y="3313"/>
                </a:lnTo>
                <a:lnTo>
                  <a:pt x="1262" y="3302"/>
                </a:lnTo>
                <a:lnTo>
                  <a:pt x="1248" y="3290"/>
                </a:lnTo>
                <a:lnTo>
                  <a:pt x="1234" y="3277"/>
                </a:lnTo>
                <a:lnTo>
                  <a:pt x="1221" y="3265"/>
                </a:lnTo>
                <a:lnTo>
                  <a:pt x="1209" y="3250"/>
                </a:lnTo>
                <a:lnTo>
                  <a:pt x="1197" y="3237"/>
                </a:lnTo>
                <a:lnTo>
                  <a:pt x="1186" y="3222"/>
                </a:lnTo>
                <a:lnTo>
                  <a:pt x="1176" y="3206"/>
                </a:lnTo>
                <a:lnTo>
                  <a:pt x="1166" y="3191"/>
                </a:lnTo>
                <a:lnTo>
                  <a:pt x="1158" y="3174"/>
                </a:lnTo>
                <a:lnTo>
                  <a:pt x="1150" y="3157"/>
                </a:lnTo>
                <a:lnTo>
                  <a:pt x="1143" y="3141"/>
                </a:lnTo>
                <a:lnTo>
                  <a:pt x="1137" y="3123"/>
                </a:lnTo>
                <a:lnTo>
                  <a:pt x="1132" y="3105"/>
                </a:lnTo>
                <a:lnTo>
                  <a:pt x="1128" y="3086"/>
                </a:lnTo>
                <a:lnTo>
                  <a:pt x="1123" y="3068"/>
                </a:lnTo>
                <a:lnTo>
                  <a:pt x="1121" y="3049"/>
                </a:lnTo>
                <a:lnTo>
                  <a:pt x="1120" y="3030"/>
                </a:lnTo>
                <a:lnTo>
                  <a:pt x="1119" y="3011"/>
                </a:lnTo>
                <a:lnTo>
                  <a:pt x="1119" y="1990"/>
                </a:lnTo>
                <a:lnTo>
                  <a:pt x="1120" y="1971"/>
                </a:lnTo>
                <a:lnTo>
                  <a:pt x="1121" y="1952"/>
                </a:lnTo>
                <a:lnTo>
                  <a:pt x="1123" y="1934"/>
                </a:lnTo>
                <a:lnTo>
                  <a:pt x="1128" y="1915"/>
                </a:lnTo>
                <a:lnTo>
                  <a:pt x="1132" y="1896"/>
                </a:lnTo>
                <a:lnTo>
                  <a:pt x="1137" y="1878"/>
                </a:lnTo>
                <a:lnTo>
                  <a:pt x="1143" y="1861"/>
                </a:lnTo>
                <a:lnTo>
                  <a:pt x="1150" y="1844"/>
                </a:lnTo>
                <a:lnTo>
                  <a:pt x="1158" y="1827"/>
                </a:lnTo>
                <a:lnTo>
                  <a:pt x="1166" y="1810"/>
                </a:lnTo>
                <a:lnTo>
                  <a:pt x="1176" y="1795"/>
                </a:lnTo>
                <a:lnTo>
                  <a:pt x="1186" y="1780"/>
                </a:lnTo>
                <a:lnTo>
                  <a:pt x="1197" y="1764"/>
                </a:lnTo>
                <a:lnTo>
                  <a:pt x="1209" y="1751"/>
                </a:lnTo>
                <a:lnTo>
                  <a:pt x="1221" y="1737"/>
                </a:lnTo>
                <a:lnTo>
                  <a:pt x="1234" y="1724"/>
                </a:lnTo>
                <a:lnTo>
                  <a:pt x="1248" y="1711"/>
                </a:lnTo>
                <a:lnTo>
                  <a:pt x="1262" y="1700"/>
                </a:lnTo>
                <a:lnTo>
                  <a:pt x="1277" y="1688"/>
                </a:lnTo>
                <a:lnTo>
                  <a:pt x="1291" y="1678"/>
                </a:lnTo>
                <a:lnTo>
                  <a:pt x="1307" y="1667"/>
                </a:lnTo>
                <a:lnTo>
                  <a:pt x="1324" y="1658"/>
                </a:lnTo>
                <a:lnTo>
                  <a:pt x="1341" y="1650"/>
                </a:lnTo>
                <a:lnTo>
                  <a:pt x="1358" y="1642"/>
                </a:lnTo>
                <a:lnTo>
                  <a:pt x="1376" y="1636"/>
                </a:lnTo>
                <a:lnTo>
                  <a:pt x="1394" y="1630"/>
                </a:lnTo>
                <a:lnTo>
                  <a:pt x="1413" y="1625"/>
                </a:lnTo>
                <a:lnTo>
                  <a:pt x="1431" y="1620"/>
                </a:lnTo>
                <a:lnTo>
                  <a:pt x="1450" y="1617"/>
                </a:lnTo>
                <a:lnTo>
                  <a:pt x="1470" y="1615"/>
                </a:lnTo>
                <a:lnTo>
                  <a:pt x="1490" y="1613"/>
                </a:lnTo>
                <a:lnTo>
                  <a:pt x="1510" y="1613"/>
                </a:lnTo>
                <a:close/>
                <a:moveTo>
                  <a:pt x="1510" y="3877"/>
                </a:moveTo>
                <a:lnTo>
                  <a:pt x="5939" y="3877"/>
                </a:lnTo>
                <a:lnTo>
                  <a:pt x="5959" y="3877"/>
                </a:lnTo>
                <a:lnTo>
                  <a:pt x="5979" y="3879"/>
                </a:lnTo>
                <a:lnTo>
                  <a:pt x="5999" y="3881"/>
                </a:lnTo>
                <a:lnTo>
                  <a:pt x="6018" y="3884"/>
                </a:lnTo>
                <a:lnTo>
                  <a:pt x="6036" y="3888"/>
                </a:lnTo>
                <a:lnTo>
                  <a:pt x="6055" y="3893"/>
                </a:lnTo>
                <a:lnTo>
                  <a:pt x="6073" y="3900"/>
                </a:lnTo>
                <a:lnTo>
                  <a:pt x="6091" y="3906"/>
                </a:lnTo>
                <a:lnTo>
                  <a:pt x="6108" y="3914"/>
                </a:lnTo>
                <a:lnTo>
                  <a:pt x="6125" y="3923"/>
                </a:lnTo>
                <a:lnTo>
                  <a:pt x="6141" y="3931"/>
                </a:lnTo>
                <a:lnTo>
                  <a:pt x="6158" y="3941"/>
                </a:lnTo>
                <a:lnTo>
                  <a:pt x="6172" y="3952"/>
                </a:lnTo>
                <a:lnTo>
                  <a:pt x="6187" y="3963"/>
                </a:lnTo>
                <a:lnTo>
                  <a:pt x="6201" y="3975"/>
                </a:lnTo>
                <a:lnTo>
                  <a:pt x="6215" y="3987"/>
                </a:lnTo>
                <a:lnTo>
                  <a:pt x="6228" y="4001"/>
                </a:lnTo>
                <a:lnTo>
                  <a:pt x="6240" y="4014"/>
                </a:lnTo>
                <a:lnTo>
                  <a:pt x="6252" y="4029"/>
                </a:lnTo>
                <a:lnTo>
                  <a:pt x="6263" y="4044"/>
                </a:lnTo>
                <a:lnTo>
                  <a:pt x="6272" y="4058"/>
                </a:lnTo>
                <a:lnTo>
                  <a:pt x="6282" y="4075"/>
                </a:lnTo>
                <a:lnTo>
                  <a:pt x="6291" y="4091"/>
                </a:lnTo>
                <a:lnTo>
                  <a:pt x="6299" y="4107"/>
                </a:lnTo>
                <a:lnTo>
                  <a:pt x="6306" y="4125"/>
                </a:lnTo>
                <a:lnTo>
                  <a:pt x="6312" y="4142"/>
                </a:lnTo>
                <a:lnTo>
                  <a:pt x="6317" y="4160"/>
                </a:lnTo>
                <a:lnTo>
                  <a:pt x="6321" y="4178"/>
                </a:lnTo>
                <a:lnTo>
                  <a:pt x="6325" y="4197"/>
                </a:lnTo>
                <a:lnTo>
                  <a:pt x="6328" y="4216"/>
                </a:lnTo>
                <a:lnTo>
                  <a:pt x="6329" y="4235"/>
                </a:lnTo>
                <a:lnTo>
                  <a:pt x="6330" y="4255"/>
                </a:lnTo>
                <a:lnTo>
                  <a:pt x="6330" y="5275"/>
                </a:lnTo>
                <a:lnTo>
                  <a:pt x="6329" y="5293"/>
                </a:lnTo>
                <a:lnTo>
                  <a:pt x="6328" y="5313"/>
                </a:lnTo>
                <a:lnTo>
                  <a:pt x="6325" y="5332"/>
                </a:lnTo>
                <a:lnTo>
                  <a:pt x="6321" y="5350"/>
                </a:lnTo>
                <a:lnTo>
                  <a:pt x="6317" y="5369"/>
                </a:lnTo>
                <a:lnTo>
                  <a:pt x="6312" y="5386"/>
                </a:lnTo>
                <a:lnTo>
                  <a:pt x="6306" y="5404"/>
                </a:lnTo>
                <a:lnTo>
                  <a:pt x="6299" y="5421"/>
                </a:lnTo>
                <a:lnTo>
                  <a:pt x="6291" y="5437"/>
                </a:lnTo>
                <a:lnTo>
                  <a:pt x="6282" y="5454"/>
                </a:lnTo>
                <a:lnTo>
                  <a:pt x="6272" y="5470"/>
                </a:lnTo>
                <a:lnTo>
                  <a:pt x="6263" y="5486"/>
                </a:lnTo>
                <a:lnTo>
                  <a:pt x="6252" y="5500"/>
                </a:lnTo>
                <a:lnTo>
                  <a:pt x="6240" y="5515"/>
                </a:lnTo>
                <a:lnTo>
                  <a:pt x="6228" y="5528"/>
                </a:lnTo>
                <a:lnTo>
                  <a:pt x="6215" y="5541"/>
                </a:lnTo>
                <a:lnTo>
                  <a:pt x="6201" y="5553"/>
                </a:lnTo>
                <a:lnTo>
                  <a:pt x="6187" y="5566"/>
                </a:lnTo>
                <a:lnTo>
                  <a:pt x="6172" y="5576"/>
                </a:lnTo>
                <a:lnTo>
                  <a:pt x="6158" y="5588"/>
                </a:lnTo>
                <a:lnTo>
                  <a:pt x="6141" y="5597"/>
                </a:lnTo>
                <a:lnTo>
                  <a:pt x="6125" y="5607"/>
                </a:lnTo>
                <a:lnTo>
                  <a:pt x="6108" y="5615"/>
                </a:lnTo>
                <a:lnTo>
                  <a:pt x="6091" y="5622"/>
                </a:lnTo>
                <a:lnTo>
                  <a:pt x="6073" y="5630"/>
                </a:lnTo>
                <a:lnTo>
                  <a:pt x="6055" y="5635"/>
                </a:lnTo>
                <a:lnTo>
                  <a:pt x="6036" y="5640"/>
                </a:lnTo>
                <a:lnTo>
                  <a:pt x="6018" y="5644"/>
                </a:lnTo>
                <a:lnTo>
                  <a:pt x="5999" y="5647"/>
                </a:lnTo>
                <a:lnTo>
                  <a:pt x="5979" y="5650"/>
                </a:lnTo>
                <a:lnTo>
                  <a:pt x="5959" y="5652"/>
                </a:lnTo>
                <a:lnTo>
                  <a:pt x="5939" y="5653"/>
                </a:lnTo>
                <a:lnTo>
                  <a:pt x="1510" y="5653"/>
                </a:lnTo>
                <a:lnTo>
                  <a:pt x="1490" y="5652"/>
                </a:lnTo>
                <a:lnTo>
                  <a:pt x="1470" y="5650"/>
                </a:lnTo>
                <a:lnTo>
                  <a:pt x="1450" y="5647"/>
                </a:lnTo>
                <a:lnTo>
                  <a:pt x="1431" y="5644"/>
                </a:lnTo>
                <a:lnTo>
                  <a:pt x="1413" y="5640"/>
                </a:lnTo>
                <a:lnTo>
                  <a:pt x="1394" y="5635"/>
                </a:lnTo>
                <a:lnTo>
                  <a:pt x="1376" y="5630"/>
                </a:lnTo>
                <a:lnTo>
                  <a:pt x="1358" y="5622"/>
                </a:lnTo>
                <a:lnTo>
                  <a:pt x="1341" y="5615"/>
                </a:lnTo>
                <a:lnTo>
                  <a:pt x="1324" y="5607"/>
                </a:lnTo>
                <a:lnTo>
                  <a:pt x="1307" y="5597"/>
                </a:lnTo>
                <a:lnTo>
                  <a:pt x="1291" y="5588"/>
                </a:lnTo>
                <a:lnTo>
                  <a:pt x="1277" y="5576"/>
                </a:lnTo>
                <a:lnTo>
                  <a:pt x="1262" y="5566"/>
                </a:lnTo>
                <a:lnTo>
                  <a:pt x="1248" y="5553"/>
                </a:lnTo>
                <a:lnTo>
                  <a:pt x="1234" y="5541"/>
                </a:lnTo>
                <a:lnTo>
                  <a:pt x="1221" y="5528"/>
                </a:lnTo>
                <a:lnTo>
                  <a:pt x="1209" y="5515"/>
                </a:lnTo>
                <a:lnTo>
                  <a:pt x="1197" y="5500"/>
                </a:lnTo>
                <a:lnTo>
                  <a:pt x="1186" y="5486"/>
                </a:lnTo>
                <a:lnTo>
                  <a:pt x="1176" y="5470"/>
                </a:lnTo>
                <a:lnTo>
                  <a:pt x="1166" y="5454"/>
                </a:lnTo>
                <a:lnTo>
                  <a:pt x="1158" y="5437"/>
                </a:lnTo>
                <a:lnTo>
                  <a:pt x="1150" y="5421"/>
                </a:lnTo>
                <a:lnTo>
                  <a:pt x="1143" y="5404"/>
                </a:lnTo>
                <a:lnTo>
                  <a:pt x="1137" y="5386"/>
                </a:lnTo>
                <a:lnTo>
                  <a:pt x="1132" y="5369"/>
                </a:lnTo>
                <a:lnTo>
                  <a:pt x="1128" y="5350"/>
                </a:lnTo>
                <a:lnTo>
                  <a:pt x="1123" y="5332"/>
                </a:lnTo>
                <a:lnTo>
                  <a:pt x="1121" y="5313"/>
                </a:lnTo>
                <a:lnTo>
                  <a:pt x="1120" y="5293"/>
                </a:lnTo>
                <a:lnTo>
                  <a:pt x="1119" y="5275"/>
                </a:lnTo>
                <a:lnTo>
                  <a:pt x="1119" y="4255"/>
                </a:lnTo>
                <a:lnTo>
                  <a:pt x="1120" y="4235"/>
                </a:lnTo>
                <a:lnTo>
                  <a:pt x="1121" y="4216"/>
                </a:lnTo>
                <a:lnTo>
                  <a:pt x="1123" y="4197"/>
                </a:lnTo>
                <a:lnTo>
                  <a:pt x="1128" y="4178"/>
                </a:lnTo>
                <a:lnTo>
                  <a:pt x="1132" y="4160"/>
                </a:lnTo>
                <a:lnTo>
                  <a:pt x="1137" y="4142"/>
                </a:lnTo>
                <a:lnTo>
                  <a:pt x="1143" y="4125"/>
                </a:lnTo>
                <a:lnTo>
                  <a:pt x="1150" y="4107"/>
                </a:lnTo>
                <a:lnTo>
                  <a:pt x="1158" y="4091"/>
                </a:lnTo>
                <a:lnTo>
                  <a:pt x="1166" y="4075"/>
                </a:lnTo>
                <a:lnTo>
                  <a:pt x="1176" y="4058"/>
                </a:lnTo>
                <a:lnTo>
                  <a:pt x="1186" y="4044"/>
                </a:lnTo>
                <a:lnTo>
                  <a:pt x="1197" y="4029"/>
                </a:lnTo>
                <a:lnTo>
                  <a:pt x="1209" y="4014"/>
                </a:lnTo>
                <a:lnTo>
                  <a:pt x="1221" y="4001"/>
                </a:lnTo>
                <a:lnTo>
                  <a:pt x="1234" y="3987"/>
                </a:lnTo>
                <a:lnTo>
                  <a:pt x="1248" y="3975"/>
                </a:lnTo>
                <a:lnTo>
                  <a:pt x="1262" y="3963"/>
                </a:lnTo>
                <a:lnTo>
                  <a:pt x="1277" y="3952"/>
                </a:lnTo>
                <a:lnTo>
                  <a:pt x="1291" y="3941"/>
                </a:lnTo>
                <a:lnTo>
                  <a:pt x="1307" y="3931"/>
                </a:lnTo>
                <a:lnTo>
                  <a:pt x="1324" y="3923"/>
                </a:lnTo>
                <a:lnTo>
                  <a:pt x="1341" y="3914"/>
                </a:lnTo>
                <a:lnTo>
                  <a:pt x="1358" y="3906"/>
                </a:lnTo>
                <a:lnTo>
                  <a:pt x="1376" y="3900"/>
                </a:lnTo>
                <a:lnTo>
                  <a:pt x="1394" y="3893"/>
                </a:lnTo>
                <a:lnTo>
                  <a:pt x="1413" y="3888"/>
                </a:lnTo>
                <a:lnTo>
                  <a:pt x="1431" y="3884"/>
                </a:lnTo>
                <a:lnTo>
                  <a:pt x="1450" y="3881"/>
                </a:lnTo>
                <a:lnTo>
                  <a:pt x="1470" y="3879"/>
                </a:lnTo>
                <a:lnTo>
                  <a:pt x="1490" y="3877"/>
                </a:lnTo>
                <a:lnTo>
                  <a:pt x="1510" y="3877"/>
                </a:lnTo>
                <a:close/>
                <a:moveTo>
                  <a:pt x="1510" y="6140"/>
                </a:moveTo>
                <a:lnTo>
                  <a:pt x="5939" y="6140"/>
                </a:lnTo>
                <a:lnTo>
                  <a:pt x="5959" y="6140"/>
                </a:lnTo>
                <a:lnTo>
                  <a:pt x="5979" y="6142"/>
                </a:lnTo>
                <a:lnTo>
                  <a:pt x="5999" y="6144"/>
                </a:lnTo>
                <a:lnTo>
                  <a:pt x="6018" y="6147"/>
                </a:lnTo>
                <a:lnTo>
                  <a:pt x="6036" y="6152"/>
                </a:lnTo>
                <a:lnTo>
                  <a:pt x="6055" y="6157"/>
                </a:lnTo>
                <a:lnTo>
                  <a:pt x="6073" y="6163"/>
                </a:lnTo>
                <a:lnTo>
                  <a:pt x="6091" y="6169"/>
                </a:lnTo>
                <a:lnTo>
                  <a:pt x="6108" y="6178"/>
                </a:lnTo>
                <a:lnTo>
                  <a:pt x="6125" y="6186"/>
                </a:lnTo>
                <a:lnTo>
                  <a:pt x="6141" y="6194"/>
                </a:lnTo>
                <a:lnTo>
                  <a:pt x="6158" y="6205"/>
                </a:lnTo>
                <a:lnTo>
                  <a:pt x="6172" y="6215"/>
                </a:lnTo>
                <a:lnTo>
                  <a:pt x="6187" y="6227"/>
                </a:lnTo>
                <a:lnTo>
                  <a:pt x="6201" y="6238"/>
                </a:lnTo>
                <a:lnTo>
                  <a:pt x="6215" y="6251"/>
                </a:lnTo>
                <a:lnTo>
                  <a:pt x="6228" y="6264"/>
                </a:lnTo>
                <a:lnTo>
                  <a:pt x="6240" y="6278"/>
                </a:lnTo>
                <a:lnTo>
                  <a:pt x="6252" y="6293"/>
                </a:lnTo>
                <a:lnTo>
                  <a:pt x="6263" y="6307"/>
                </a:lnTo>
                <a:lnTo>
                  <a:pt x="6272" y="6322"/>
                </a:lnTo>
                <a:lnTo>
                  <a:pt x="6282" y="6339"/>
                </a:lnTo>
                <a:lnTo>
                  <a:pt x="6291" y="6354"/>
                </a:lnTo>
                <a:lnTo>
                  <a:pt x="6299" y="6371"/>
                </a:lnTo>
                <a:lnTo>
                  <a:pt x="6306" y="6389"/>
                </a:lnTo>
                <a:lnTo>
                  <a:pt x="6312" y="6405"/>
                </a:lnTo>
                <a:lnTo>
                  <a:pt x="6317" y="6424"/>
                </a:lnTo>
                <a:lnTo>
                  <a:pt x="6321" y="6442"/>
                </a:lnTo>
                <a:lnTo>
                  <a:pt x="6325" y="6461"/>
                </a:lnTo>
                <a:lnTo>
                  <a:pt x="6328" y="6479"/>
                </a:lnTo>
                <a:lnTo>
                  <a:pt x="6329" y="6498"/>
                </a:lnTo>
                <a:lnTo>
                  <a:pt x="6330" y="6518"/>
                </a:lnTo>
                <a:lnTo>
                  <a:pt x="6330" y="7538"/>
                </a:lnTo>
                <a:lnTo>
                  <a:pt x="6329" y="7557"/>
                </a:lnTo>
                <a:lnTo>
                  <a:pt x="6328" y="7577"/>
                </a:lnTo>
                <a:lnTo>
                  <a:pt x="6325" y="7596"/>
                </a:lnTo>
                <a:lnTo>
                  <a:pt x="6321" y="7614"/>
                </a:lnTo>
                <a:lnTo>
                  <a:pt x="6317" y="7632"/>
                </a:lnTo>
                <a:lnTo>
                  <a:pt x="6312" y="7650"/>
                </a:lnTo>
                <a:lnTo>
                  <a:pt x="6306" y="7668"/>
                </a:lnTo>
                <a:lnTo>
                  <a:pt x="6299" y="7684"/>
                </a:lnTo>
                <a:lnTo>
                  <a:pt x="6291" y="7701"/>
                </a:lnTo>
                <a:lnTo>
                  <a:pt x="6282" y="7718"/>
                </a:lnTo>
                <a:lnTo>
                  <a:pt x="6272" y="7733"/>
                </a:lnTo>
                <a:lnTo>
                  <a:pt x="6263" y="7749"/>
                </a:lnTo>
                <a:lnTo>
                  <a:pt x="6252" y="7764"/>
                </a:lnTo>
                <a:lnTo>
                  <a:pt x="6240" y="7778"/>
                </a:lnTo>
                <a:lnTo>
                  <a:pt x="6228" y="7792"/>
                </a:lnTo>
                <a:lnTo>
                  <a:pt x="6215" y="7804"/>
                </a:lnTo>
                <a:lnTo>
                  <a:pt x="6201" y="7817"/>
                </a:lnTo>
                <a:lnTo>
                  <a:pt x="6187" y="7829"/>
                </a:lnTo>
                <a:lnTo>
                  <a:pt x="6172" y="7841"/>
                </a:lnTo>
                <a:lnTo>
                  <a:pt x="6158" y="7851"/>
                </a:lnTo>
                <a:lnTo>
                  <a:pt x="6141" y="7861"/>
                </a:lnTo>
                <a:lnTo>
                  <a:pt x="6125" y="7870"/>
                </a:lnTo>
                <a:lnTo>
                  <a:pt x="6108" y="7878"/>
                </a:lnTo>
                <a:lnTo>
                  <a:pt x="6091" y="7886"/>
                </a:lnTo>
                <a:lnTo>
                  <a:pt x="6073" y="7893"/>
                </a:lnTo>
                <a:lnTo>
                  <a:pt x="6055" y="7898"/>
                </a:lnTo>
                <a:lnTo>
                  <a:pt x="6036" y="7904"/>
                </a:lnTo>
                <a:lnTo>
                  <a:pt x="6018" y="7908"/>
                </a:lnTo>
                <a:lnTo>
                  <a:pt x="5999" y="7912"/>
                </a:lnTo>
                <a:lnTo>
                  <a:pt x="5979" y="7914"/>
                </a:lnTo>
                <a:lnTo>
                  <a:pt x="5959" y="7915"/>
                </a:lnTo>
                <a:lnTo>
                  <a:pt x="5939" y="7916"/>
                </a:lnTo>
                <a:lnTo>
                  <a:pt x="1510" y="7916"/>
                </a:lnTo>
                <a:lnTo>
                  <a:pt x="1490" y="7915"/>
                </a:lnTo>
                <a:lnTo>
                  <a:pt x="1470" y="7914"/>
                </a:lnTo>
                <a:lnTo>
                  <a:pt x="1450" y="7912"/>
                </a:lnTo>
                <a:lnTo>
                  <a:pt x="1431" y="7908"/>
                </a:lnTo>
                <a:lnTo>
                  <a:pt x="1413" y="7904"/>
                </a:lnTo>
                <a:lnTo>
                  <a:pt x="1394" y="7898"/>
                </a:lnTo>
                <a:lnTo>
                  <a:pt x="1376" y="7893"/>
                </a:lnTo>
                <a:lnTo>
                  <a:pt x="1358" y="7886"/>
                </a:lnTo>
                <a:lnTo>
                  <a:pt x="1341" y="7878"/>
                </a:lnTo>
                <a:lnTo>
                  <a:pt x="1324" y="7870"/>
                </a:lnTo>
                <a:lnTo>
                  <a:pt x="1307" y="7861"/>
                </a:lnTo>
                <a:lnTo>
                  <a:pt x="1291" y="7851"/>
                </a:lnTo>
                <a:lnTo>
                  <a:pt x="1277" y="7841"/>
                </a:lnTo>
                <a:lnTo>
                  <a:pt x="1262" y="7829"/>
                </a:lnTo>
                <a:lnTo>
                  <a:pt x="1248" y="7817"/>
                </a:lnTo>
                <a:lnTo>
                  <a:pt x="1234" y="7804"/>
                </a:lnTo>
                <a:lnTo>
                  <a:pt x="1221" y="7792"/>
                </a:lnTo>
                <a:lnTo>
                  <a:pt x="1209" y="7778"/>
                </a:lnTo>
                <a:lnTo>
                  <a:pt x="1197" y="7764"/>
                </a:lnTo>
                <a:lnTo>
                  <a:pt x="1186" y="7749"/>
                </a:lnTo>
                <a:lnTo>
                  <a:pt x="1176" y="7733"/>
                </a:lnTo>
                <a:lnTo>
                  <a:pt x="1166" y="7718"/>
                </a:lnTo>
                <a:lnTo>
                  <a:pt x="1158" y="7701"/>
                </a:lnTo>
                <a:lnTo>
                  <a:pt x="1150" y="7684"/>
                </a:lnTo>
                <a:lnTo>
                  <a:pt x="1143" y="7668"/>
                </a:lnTo>
                <a:lnTo>
                  <a:pt x="1137" y="7650"/>
                </a:lnTo>
                <a:lnTo>
                  <a:pt x="1132" y="7632"/>
                </a:lnTo>
                <a:lnTo>
                  <a:pt x="1128" y="7614"/>
                </a:lnTo>
                <a:lnTo>
                  <a:pt x="1123" y="7596"/>
                </a:lnTo>
                <a:lnTo>
                  <a:pt x="1121" y="7577"/>
                </a:lnTo>
                <a:lnTo>
                  <a:pt x="1120" y="7557"/>
                </a:lnTo>
                <a:lnTo>
                  <a:pt x="1119" y="7538"/>
                </a:lnTo>
                <a:lnTo>
                  <a:pt x="1119" y="6518"/>
                </a:lnTo>
                <a:lnTo>
                  <a:pt x="1120" y="6498"/>
                </a:lnTo>
                <a:lnTo>
                  <a:pt x="1121" y="6479"/>
                </a:lnTo>
                <a:lnTo>
                  <a:pt x="1123" y="6461"/>
                </a:lnTo>
                <a:lnTo>
                  <a:pt x="1128" y="6442"/>
                </a:lnTo>
                <a:lnTo>
                  <a:pt x="1132" y="6424"/>
                </a:lnTo>
                <a:lnTo>
                  <a:pt x="1137" y="6405"/>
                </a:lnTo>
                <a:lnTo>
                  <a:pt x="1143" y="6389"/>
                </a:lnTo>
                <a:lnTo>
                  <a:pt x="1150" y="6371"/>
                </a:lnTo>
                <a:lnTo>
                  <a:pt x="1158" y="6354"/>
                </a:lnTo>
                <a:lnTo>
                  <a:pt x="1166" y="6339"/>
                </a:lnTo>
                <a:lnTo>
                  <a:pt x="1176" y="6322"/>
                </a:lnTo>
                <a:lnTo>
                  <a:pt x="1186" y="6307"/>
                </a:lnTo>
                <a:lnTo>
                  <a:pt x="1197" y="6293"/>
                </a:lnTo>
                <a:lnTo>
                  <a:pt x="1209" y="6278"/>
                </a:lnTo>
                <a:lnTo>
                  <a:pt x="1221" y="6264"/>
                </a:lnTo>
                <a:lnTo>
                  <a:pt x="1234" y="6251"/>
                </a:lnTo>
                <a:lnTo>
                  <a:pt x="1248" y="6238"/>
                </a:lnTo>
                <a:lnTo>
                  <a:pt x="1262" y="6227"/>
                </a:lnTo>
                <a:lnTo>
                  <a:pt x="1277" y="6215"/>
                </a:lnTo>
                <a:lnTo>
                  <a:pt x="1291" y="6205"/>
                </a:lnTo>
                <a:lnTo>
                  <a:pt x="1307" y="6194"/>
                </a:lnTo>
                <a:lnTo>
                  <a:pt x="1324" y="6186"/>
                </a:lnTo>
                <a:lnTo>
                  <a:pt x="1341" y="6178"/>
                </a:lnTo>
                <a:lnTo>
                  <a:pt x="1358" y="6169"/>
                </a:lnTo>
                <a:lnTo>
                  <a:pt x="1376" y="6163"/>
                </a:lnTo>
                <a:lnTo>
                  <a:pt x="1394" y="6157"/>
                </a:lnTo>
                <a:lnTo>
                  <a:pt x="1413" y="6152"/>
                </a:lnTo>
                <a:lnTo>
                  <a:pt x="1431" y="6147"/>
                </a:lnTo>
                <a:lnTo>
                  <a:pt x="1450" y="6144"/>
                </a:lnTo>
                <a:lnTo>
                  <a:pt x="1470" y="6142"/>
                </a:lnTo>
                <a:lnTo>
                  <a:pt x="1490" y="6140"/>
                </a:lnTo>
                <a:lnTo>
                  <a:pt x="1510" y="6140"/>
                </a:lnTo>
                <a:close/>
                <a:moveTo>
                  <a:pt x="1510" y="8404"/>
                </a:moveTo>
                <a:lnTo>
                  <a:pt x="5939" y="8404"/>
                </a:lnTo>
                <a:lnTo>
                  <a:pt x="5959" y="8404"/>
                </a:lnTo>
                <a:lnTo>
                  <a:pt x="5979" y="8406"/>
                </a:lnTo>
                <a:lnTo>
                  <a:pt x="5999" y="8408"/>
                </a:lnTo>
                <a:lnTo>
                  <a:pt x="6018" y="8411"/>
                </a:lnTo>
                <a:lnTo>
                  <a:pt x="6036" y="8415"/>
                </a:lnTo>
                <a:lnTo>
                  <a:pt x="6055" y="8420"/>
                </a:lnTo>
                <a:lnTo>
                  <a:pt x="6073" y="8427"/>
                </a:lnTo>
                <a:lnTo>
                  <a:pt x="6091" y="8433"/>
                </a:lnTo>
                <a:lnTo>
                  <a:pt x="6108" y="8441"/>
                </a:lnTo>
                <a:lnTo>
                  <a:pt x="6125" y="8450"/>
                </a:lnTo>
                <a:lnTo>
                  <a:pt x="6141" y="8459"/>
                </a:lnTo>
                <a:lnTo>
                  <a:pt x="6158" y="8468"/>
                </a:lnTo>
                <a:lnTo>
                  <a:pt x="6172" y="8479"/>
                </a:lnTo>
                <a:lnTo>
                  <a:pt x="6187" y="8490"/>
                </a:lnTo>
                <a:lnTo>
                  <a:pt x="6201" y="8502"/>
                </a:lnTo>
                <a:lnTo>
                  <a:pt x="6215" y="8514"/>
                </a:lnTo>
                <a:lnTo>
                  <a:pt x="6228" y="8528"/>
                </a:lnTo>
                <a:lnTo>
                  <a:pt x="6240" y="8541"/>
                </a:lnTo>
                <a:lnTo>
                  <a:pt x="6252" y="8556"/>
                </a:lnTo>
                <a:lnTo>
                  <a:pt x="6263" y="8571"/>
                </a:lnTo>
                <a:lnTo>
                  <a:pt x="6272" y="8586"/>
                </a:lnTo>
                <a:lnTo>
                  <a:pt x="6282" y="8602"/>
                </a:lnTo>
                <a:lnTo>
                  <a:pt x="6291" y="8618"/>
                </a:lnTo>
                <a:lnTo>
                  <a:pt x="6299" y="8634"/>
                </a:lnTo>
                <a:lnTo>
                  <a:pt x="6306" y="8652"/>
                </a:lnTo>
                <a:lnTo>
                  <a:pt x="6312" y="8670"/>
                </a:lnTo>
                <a:lnTo>
                  <a:pt x="6317" y="8688"/>
                </a:lnTo>
                <a:lnTo>
                  <a:pt x="6321" y="8705"/>
                </a:lnTo>
                <a:lnTo>
                  <a:pt x="6325" y="8724"/>
                </a:lnTo>
                <a:lnTo>
                  <a:pt x="6328" y="8743"/>
                </a:lnTo>
                <a:lnTo>
                  <a:pt x="6329" y="8762"/>
                </a:lnTo>
                <a:lnTo>
                  <a:pt x="6330" y="8782"/>
                </a:lnTo>
                <a:lnTo>
                  <a:pt x="6330" y="9802"/>
                </a:lnTo>
                <a:lnTo>
                  <a:pt x="6329" y="9820"/>
                </a:lnTo>
                <a:lnTo>
                  <a:pt x="6328" y="9840"/>
                </a:lnTo>
                <a:lnTo>
                  <a:pt x="6325" y="9859"/>
                </a:lnTo>
                <a:lnTo>
                  <a:pt x="6321" y="9878"/>
                </a:lnTo>
                <a:lnTo>
                  <a:pt x="6317" y="9896"/>
                </a:lnTo>
                <a:lnTo>
                  <a:pt x="6312" y="9913"/>
                </a:lnTo>
                <a:lnTo>
                  <a:pt x="6306" y="9931"/>
                </a:lnTo>
                <a:lnTo>
                  <a:pt x="6299" y="9948"/>
                </a:lnTo>
                <a:lnTo>
                  <a:pt x="6291" y="9965"/>
                </a:lnTo>
                <a:lnTo>
                  <a:pt x="6282" y="9981"/>
                </a:lnTo>
                <a:lnTo>
                  <a:pt x="6272" y="9997"/>
                </a:lnTo>
                <a:lnTo>
                  <a:pt x="6263" y="10013"/>
                </a:lnTo>
                <a:lnTo>
                  <a:pt x="6252" y="10027"/>
                </a:lnTo>
                <a:lnTo>
                  <a:pt x="6240" y="10042"/>
                </a:lnTo>
                <a:lnTo>
                  <a:pt x="6228" y="10055"/>
                </a:lnTo>
                <a:lnTo>
                  <a:pt x="6215" y="10068"/>
                </a:lnTo>
                <a:lnTo>
                  <a:pt x="6201" y="10081"/>
                </a:lnTo>
                <a:lnTo>
                  <a:pt x="6187" y="10093"/>
                </a:lnTo>
                <a:lnTo>
                  <a:pt x="6172" y="10104"/>
                </a:lnTo>
                <a:lnTo>
                  <a:pt x="6158" y="10115"/>
                </a:lnTo>
                <a:lnTo>
                  <a:pt x="6141" y="10124"/>
                </a:lnTo>
                <a:lnTo>
                  <a:pt x="6125" y="10134"/>
                </a:lnTo>
                <a:lnTo>
                  <a:pt x="6108" y="10142"/>
                </a:lnTo>
                <a:lnTo>
                  <a:pt x="6091" y="10149"/>
                </a:lnTo>
                <a:lnTo>
                  <a:pt x="6073" y="10157"/>
                </a:lnTo>
                <a:lnTo>
                  <a:pt x="6055" y="10162"/>
                </a:lnTo>
                <a:lnTo>
                  <a:pt x="6036" y="10167"/>
                </a:lnTo>
                <a:lnTo>
                  <a:pt x="6018" y="10171"/>
                </a:lnTo>
                <a:lnTo>
                  <a:pt x="5999" y="10175"/>
                </a:lnTo>
                <a:lnTo>
                  <a:pt x="5979" y="10178"/>
                </a:lnTo>
                <a:lnTo>
                  <a:pt x="5959" y="10179"/>
                </a:lnTo>
                <a:lnTo>
                  <a:pt x="5939" y="10180"/>
                </a:lnTo>
                <a:lnTo>
                  <a:pt x="1510" y="10180"/>
                </a:lnTo>
                <a:lnTo>
                  <a:pt x="1490" y="10179"/>
                </a:lnTo>
                <a:lnTo>
                  <a:pt x="1470" y="10178"/>
                </a:lnTo>
                <a:lnTo>
                  <a:pt x="1450" y="10175"/>
                </a:lnTo>
                <a:lnTo>
                  <a:pt x="1431" y="10171"/>
                </a:lnTo>
                <a:lnTo>
                  <a:pt x="1413" y="10167"/>
                </a:lnTo>
                <a:lnTo>
                  <a:pt x="1394" y="10162"/>
                </a:lnTo>
                <a:lnTo>
                  <a:pt x="1376" y="10157"/>
                </a:lnTo>
                <a:lnTo>
                  <a:pt x="1358" y="10149"/>
                </a:lnTo>
                <a:lnTo>
                  <a:pt x="1341" y="10142"/>
                </a:lnTo>
                <a:lnTo>
                  <a:pt x="1324" y="10134"/>
                </a:lnTo>
                <a:lnTo>
                  <a:pt x="1307" y="10124"/>
                </a:lnTo>
                <a:lnTo>
                  <a:pt x="1291" y="10115"/>
                </a:lnTo>
                <a:lnTo>
                  <a:pt x="1277" y="10104"/>
                </a:lnTo>
                <a:lnTo>
                  <a:pt x="1262" y="10093"/>
                </a:lnTo>
                <a:lnTo>
                  <a:pt x="1248" y="10081"/>
                </a:lnTo>
                <a:lnTo>
                  <a:pt x="1234" y="10068"/>
                </a:lnTo>
                <a:lnTo>
                  <a:pt x="1221" y="10055"/>
                </a:lnTo>
                <a:lnTo>
                  <a:pt x="1209" y="10042"/>
                </a:lnTo>
                <a:lnTo>
                  <a:pt x="1197" y="10027"/>
                </a:lnTo>
                <a:lnTo>
                  <a:pt x="1186" y="10013"/>
                </a:lnTo>
                <a:lnTo>
                  <a:pt x="1176" y="9997"/>
                </a:lnTo>
                <a:lnTo>
                  <a:pt x="1166" y="9981"/>
                </a:lnTo>
                <a:lnTo>
                  <a:pt x="1158" y="9965"/>
                </a:lnTo>
                <a:lnTo>
                  <a:pt x="1150" y="9948"/>
                </a:lnTo>
                <a:lnTo>
                  <a:pt x="1143" y="9931"/>
                </a:lnTo>
                <a:lnTo>
                  <a:pt x="1137" y="9913"/>
                </a:lnTo>
                <a:lnTo>
                  <a:pt x="1132" y="9896"/>
                </a:lnTo>
                <a:lnTo>
                  <a:pt x="1128" y="9878"/>
                </a:lnTo>
                <a:lnTo>
                  <a:pt x="1123" y="9859"/>
                </a:lnTo>
                <a:lnTo>
                  <a:pt x="1121" y="9840"/>
                </a:lnTo>
                <a:lnTo>
                  <a:pt x="1120" y="9820"/>
                </a:lnTo>
                <a:lnTo>
                  <a:pt x="1119" y="9802"/>
                </a:lnTo>
                <a:lnTo>
                  <a:pt x="1119" y="8782"/>
                </a:lnTo>
                <a:lnTo>
                  <a:pt x="1120" y="8762"/>
                </a:lnTo>
                <a:lnTo>
                  <a:pt x="1121" y="8743"/>
                </a:lnTo>
                <a:lnTo>
                  <a:pt x="1123" y="8724"/>
                </a:lnTo>
                <a:lnTo>
                  <a:pt x="1128" y="8705"/>
                </a:lnTo>
                <a:lnTo>
                  <a:pt x="1132" y="8688"/>
                </a:lnTo>
                <a:lnTo>
                  <a:pt x="1137" y="8670"/>
                </a:lnTo>
                <a:lnTo>
                  <a:pt x="1143" y="8652"/>
                </a:lnTo>
                <a:lnTo>
                  <a:pt x="1150" y="8634"/>
                </a:lnTo>
                <a:lnTo>
                  <a:pt x="1158" y="8618"/>
                </a:lnTo>
                <a:lnTo>
                  <a:pt x="1166" y="8602"/>
                </a:lnTo>
                <a:lnTo>
                  <a:pt x="1176" y="8586"/>
                </a:lnTo>
                <a:lnTo>
                  <a:pt x="1186" y="8571"/>
                </a:lnTo>
                <a:lnTo>
                  <a:pt x="1197" y="8556"/>
                </a:lnTo>
                <a:lnTo>
                  <a:pt x="1209" y="8541"/>
                </a:lnTo>
                <a:lnTo>
                  <a:pt x="1221" y="8528"/>
                </a:lnTo>
                <a:lnTo>
                  <a:pt x="1234" y="8514"/>
                </a:lnTo>
                <a:lnTo>
                  <a:pt x="1248" y="8502"/>
                </a:lnTo>
                <a:lnTo>
                  <a:pt x="1262" y="8490"/>
                </a:lnTo>
                <a:lnTo>
                  <a:pt x="1277" y="8479"/>
                </a:lnTo>
                <a:lnTo>
                  <a:pt x="1291" y="8468"/>
                </a:lnTo>
                <a:lnTo>
                  <a:pt x="1307" y="8459"/>
                </a:lnTo>
                <a:lnTo>
                  <a:pt x="1324" y="8450"/>
                </a:lnTo>
                <a:lnTo>
                  <a:pt x="1341" y="8441"/>
                </a:lnTo>
                <a:lnTo>
                  <a:pt x="1358" y="8433"/>
                </a:lnTo>
                <a:lnTo>
                  <a:pt x="1376" y="8427"/>
                </a:lnTo>
                <a:lnTo>
                  <a:pt x="1394" y="8420"/>
                </a:lnTo>
                <a:lnTo>
                  <a:pt x="1413" y="8415"/>
                </a:lnTo>
                <a:lnTo>
                  <a:pt x="1431" y="8411"/>
                </a:lnTo>
                <a:lnTo>
                  <a:pt x="1450" y="8408"/>
                </a:lnTo>
                <a:lnTo>
                  <a:pt x="1470" y="8406"/>
                </a:lnTo>
                <a:lnTo>
                  <a:pt x="1490" y="8404"/>
                </a:lnTo>
                <a:lnTo>
                  <a:pt x="1510" y="8404"/>
                </a:lnTo>
                <a:close/>
                <a:moveTo>
                  <a:pt x="3725" y="14428"/>
                </a:moveTo>
                <a:lnTo>
                  <a:pt x="3750" y="14428"/>
                </a:lnTo>
                <a:lnTo>
                  <a:pt x="3776" y="14430"/>
                </a:lnTo>
                <a:lnTo>
                  <a:pt x="3801" y="14433"/>
                </a:lnTo>
                <a:lnTo>
                  <a:pt x="3825" y="14438"/>
                </a:lnTo>
                <a:lnTo>
                  <a:pt x="3849" y="14444"/>
                </a:lnTo>
                <a:lnTo>
                  <a:pt x="3873" y="14451"/>
                </a:lnTo>
                <a:lnTo>
                  <a:pt x="3897" y="14458"/>
                </a:lnTo>
                <a:lnTo>
                  <a:pt x="3919" y="14468"/>
                </a:lnTo>
                <a:lnTo>
                  <a:pt x="3942" y="14477"/>
                </a:lnTo>
                <a:lnTo>
                  <a:pt x="3964" y="14488"/>
                </a:lnTo>
                <a:lnTo>
                  <a:pt x="3985" y="14501"/>
                </a:lnTo>
                <a:lnTo>
                  <a:pt x="4005" y="14514"/>
                </a:lnTo>
                <a:lnTo>
                  <a:pt x="4025" y="14528"/>
                </a:lnTo>
                <a:lnTo>
                  <a:pt x="4043" y="14543"/>
                </a:lnTo>
                <a:lnTo>
                  <a:pt x="4062" y="14558"/>
                </a:lnTo>
                <a:lnTo>
                  <a:pt x="4080" y="14575"/>
                </a:lnTo>
                <a:lnTo>
                  <a:pt x="4096" y="14593"/>
                </a:lnTo>
                <a:lnTo>
                  <a:pt x="4112" y="14611"/>
                </a:lnTo>
                <a:lnTo>
                  <a:pt x="4127" y="14630"/>
                </a:lnTo>
                <a:lnTo>
                  <a:pt x="4141" y="14649"/>
                </a:lnTo>
                <a:lnTo>
                  <a:pt x="4154" y="14670"/>
                </a:lnTo>
                <a:lnTo>
                  <a:pt x="4166" y="14691"/>
                </a:lnTo>
                <a:lnTo>
                  <a:pt x="4177" y="14713"/>
                </a:lnTo>
                <a:lnTo>
                  <a:pt x="4188" y="14735"/>
                </a:lnTo>
                <a:lnTo>
                  <a:pt x="4196" y="14758"/>
                </a:lnTo>
                <a:lnTo>
                  <a:pt x="4204" y="14781"/>
                </a:lnTo>
                <a:lnTo>
                  <a:pt x="4212" y="14805"/>
                </a:lnTo>
                <a:lnTo>
                  <a:pt x="4217" y="14829"/>
                </a:lnTo>
                <a:lnTo>
                  <a:pt x="4221" y="14854"/>
                </a:lnTo>
                <a:lnTo>
                  <a:pt x="4224" y="14879"/>
                </a:lnTo>
                <a:lnTo>
                  <a:pt x="4226" y="14904"/>
                </a:lnTo>
                <a:lnTo>
                  <a:pt x="4227" y="14930"/>
                </a:lnTo>
                <a:lnTo>
                  <a:pt x="4226" y="14956"/>
                </a:lnTo>
                <a:lnTo>
                  <a:pt x="4224" y="14981"/>
                </a:lnTo>
                <a:lnTo>
                  <a:pt x="4221" y="15006"/>
                </a:lnTo>
                <a:lnTo>
                  <a:pt x="4217" y="15031"/>
                </a:lnTo>
                <a:lnTo>
                  <a:pt x="4212" y="15055"/>
                </a:lnTo>
                <a:lnTo>
                  <a:pt x="4204" y="15079"/>
                </a:lnTo>
                <a:lnTo>
                  <a:pt x="4196" y="15102"/>
                </a:lnTo>
                <a:lnTo>
                  <a:pt x="4188" y="15125"/>
                </a:lnTo>
                <a:lnTo>
                  <a:pt x="4177" y="15147"/>
                </a:lnTo>
                <a:lnTo>
                  <a:pt x="4166" y="15169"/>
                </a:lnTo>
                <a:lnTo>
                  <a:pt x="4154" y="15190"/>
                </a:lnTo>
                <a:lnTo>
                  <a:pt x="4141" y="15211"/>
                </a:lnTo>
                <a:lnTo>
                  <a:pt x="4127" y="15231"/>
                </a:lnTo>
                <a:lnTo>
                  <a:pt x="4112" y="15250"/>
                </a:lnTo>
                <a:lnTo>
                  <a:pt x="4096" y="15267"/>
                </a:lnTo>
                <a:lnTo>
                  <a:pt x="4080" y="15285"/>
                </a:lnTo>
                <a:lnTo>
                  <a:pt x="4062" y="15302"/>
                </a:lnTo>
                <a:lnTo>
                  <a:pt x="4043" y="15317"/>
                </a:lnTo>
                <a:lnTo>
                  <a:pt x="4025" y="15333"/>
                </a:lnTo>
                <a:lnTo>
                  <a:pt x="4005" y="15347"/>
                </a:lnTo>
                <a:lnTo>
                  <a:pt x="3985" y="15360"/>
                </a:lnTo>
                <a:lnTo>
                  <a:pt x="3964" y="15372"/>
                </a:lnTo>
                <a:lnTo>
                  <a:pt x="3942" y="15383"/>
                </a:lnTo>
                <a:lnTo>
                  <a:pt x="3919" y="15393"/>
                </a:lnTo>
                <a:lnTo>
                  <a:pt x="3897" y="15402"/>
                </a:lnTo>
                <a:lnTo>
                  <a:pt x="3873" y="15410"/>
                </a:lnTo>
                <a:lnTo>
                  <a:pt x="3849" y="15417"/>
                </a:lnTo>
                <a:lnTo>
                  <a:pt x="3825" y="15423"/>
                </a:lnTo>
                <a:lnTo>
                  <a:pt x="3801" y="15427"/>
                </a:lnTo>
                <a:lnTo>
                  <a:pt x="3776" y="15430"/>
                </a:lnTo>
                <a:lnTo>
                  <a:pt x="3750" y="15432"/>
                </a:lnTo>
                <a:lnTo>
                  <a:pt x="3725" y="15432"/>
                </a:lnTo>
                <a:lnTo>
                  <a:pt x="3699" y="15432"/>
                </a:lnTo>
                <a:lnTo>
                  <a:pt x="3673" y="15430"/>
                </a:lnTo>
                <a:lnTo>
                  <a:pt x="3648" y="15427"/>
                </a:lnTo>
                <a:lnTo>
                  <a:pt x="3624" y="15423"/>
                </a:lnTo>
                <a:lnTo>
                  <a:pt x="3599" y="15417"/>
                </a:lnTo>
                <a:lnTo>
                  <a:pt x="3576" y="15410"/>
                </a:lnTo>
                <a:lnTo>
                  <a:pt x="3552" y="15402"/>
                </a:lnTo>
                <a:lnTo>
                  <a:pt x="3529" y="15393"/>
                </a:lnTo>
                <a:lnTo>
                  <a:pt x="3507" y="15383"/>
                </a:lnTo>
                <a:lnTo>
                  <a:pt x="3485" y="15372"/>
                </a:lnTo>
                <a:lnTo>
                  <a:pt x="3464" y="15360"/>
                </a:lnTo>
                <a:lnTo>
                  <a:pt x="3444" y="15347"/>
                </a:lnTo>
                <a:lnTo>
                  <a:pt x="3424" y="15333"/>
                </a:lnTo>
                <a:lnTo>
                  <a:pt x="3406" y="15317"/>
                </a:lnTo>
                <a:lnTo>
                  <a:pt x="3387" y="15302"/>
                </a:lnTo>
                <a:lnTo>
                  <a:pt x="3369" y="15285"/>
                </a:lnTo>
                <a:lnTo>
                  <a:pt x="3352" y="15267"/>
                </a:lnTo>
                <a:lnTo>
                  <a:pt x="3337" y="15250"/>
                </a:lnTo>
                <a:lnTo>
                  <a:pt x="3322" y="15231"/>
                </a:lnTo>
                <a:lnTo>
                  <a:pt x="3308" y="15211"/>
                </a:lnTo>
                <a:lnTo>
                  <a:pt x="3295" y="15190"/>
                </a:lnTo>
                <a:lnTo>
                  <a:pt x="3282" y="15169"/>
                </a:lnTo>
                <a:lnTo>
                  <a:pt x="3272" y="15147"/>
                </a:lnTo>
                <a:lnTo>
                  <a:pt x="3261" y="15125"/>
                </a:lnTo>
                <a:lnTo>
                  <a:pt x="3252" y="15102"/>
                </a:lnTo>
                <a:lnTo>
                  <a:pt x="3245" y="15079"/>
                </a:lnTo>
                <a:lnTo>
                  <a:pt x="3237" y="15055"/>
                </a:lnTo>
                <a:lnTo>
                  <a:pt x="3232" y="15031"/>
                </a:lnTo>
                <a:lnTo>
                  <a:pt x="3228" y="15006"/>
                </a:lnTo>
                <a:lnTo>
                  <a:pt x="3225" y="14981"/>
                </a:lnTo>
                <a:lnTo>
                  <a:pt x="3223" y="14956"/>
                </a:lnTo>
                <a:lnTo>
                  <a:pt x="3222" y="14930"/>
                </a:lnTo>
                <a:lnTo>
                  <a:pt x="3223" y="14904"/>
                </a:lnTo>
                <a:lnTo>
                  <a:pt x="3225" y="14879"/>
                </a:lnTo>
                <a:lnTo>
                  <a:pt x="3228" y="14854"/>
                </a:lnTo>
                <a:lnTo>
                  <a:pt x="3232" y="14829"/>
                </a:lnTo>
                <a:lnTo>
                  <a:pt x="3237" y="14805"/>
                </a:lnTo>
                <a:lnTo>
                  <a:pt x="3245" y="14781"/>
                </a:lnTo>
                <a:lnTo>
                  <a:pt x="3252" y="14758"/>
                </a:lnTo>
                <a:lnTo>
                  <a:pt x="3261" y="14735"/>
                </a:lnTo>
                <a:lnTo>
                  <a:pt x="3272" y="14713"/>
                </a:lnTo>
                <a:lnTo>
                  <a:pt x="3282" y="14691"/>
                </a:lnTo>
                <a:lnTo>
                  <a:pt x="3295" y="14670"/>
                </a:lnTo>
                <a:lnTo>
                  <a:pt x="3308" y="14649"/>
                </a:lnTo>
                <a:lnTo>
                  <a:pt x="3322" y="14630"/>
                </a:lnTo>
                <a:lnTo>
                  <a:pt x="3337" y="14611"/>
                </a:lnTo>
                <a:lnTo>
                  <a:pt x="3352" y="14593"/>
                </a:lnTo>
                <a:lnTo>
                  <a:pt x="3369" y="14575"/>
                </a:lnTo>
                <a:lnTo>
                  <a:pt x="3387" y="14558"/>
                </a:lnTo>
                <a:lnTo>
                  <a:pt x="3406" y="14543"/>
                </a:lnTo>
                <a:lnTo>
                  <a:pt x="3424" y="14528"/>
                </a:lnTo>
                <a:lnTo>
                  <a:pt x="3444" y="14514"/>
                </a:lnTo>
                <a:lnTo>
                  <a:pt x="3464" y="14501"/>
                </a:lnTo>
                <a:lnTo>
                  <a:pt x="3485" y="14488"/>
                </a:lnTo>
                <a:lnTo>
                  <a:pt x="3507" y="14477"/>
                </a:lnTo>
                <a:lnTo>
                  <a:pt x="3529" y="14468"/>
                </a:lnTo>
                <a:lnTo>
                  <a:pt x="3552" y="14458"/>
                </a:lnTo>
                <a:lnTo>
                  <a:pt x="3576" y="14451"/>
                </a:lnTo>
                <a:lnTo>
                  <a:pt x="3599" y="14444"/>
                </a:lnTo>
                <a:lnTo>
                  <a:pt x="3624" y="14438"/>
                </a:lnTo>
                <a:lnTo>
                  <a:pt x="3648" y="14433"/>
                </a:lnTo>
                <a:lnTo>
                  <a:pt x="3673" y="14430"/>
                </a:lnTo>
                <a:lnTo>
                  <a:pt x="3699" y="14428"/>
                </a:lnTo>
                <a:lnTo>
                  <a:pt x="3725" y="14428"/>
                </a:lnTo>
                <a:close/>
                <a:moveTo>
                  <a:pt x="1277" y="12777"/>
                </a:moveTo>
                <a:lnTo>
                  <a:pt x="6172" y="12777"/>
                </a:lnTo>
                <a:lnTo>
                  <a:pt x="6186" y="12777"/>
                </a:lnTo>
                <a:lnTo>
                  <a:pt x="6198" y="12779"/>
                </a:lnTo>
                <a:lnTo>
                  <a:pt x="6211" y="12782"/>
                </a:lnTo>
                <a:lnTo>
                  <a:pt x="6222" y="12787"/>
                </a:lnTo>
                <a:lnTo>
                  <a:pt x="6234" y="12793"/>
                </a:lnTo>
                <a:lnTo>
                  <a:pt x="6244" y="12799"/>
                </a:lnTo>
                <a:lnTo>
                  <a:pt x="6255" y="12806"/>
                </a:lnTo>
                <a:lnTo>
                  <a:pt x="6263" y="12815"/>
                </a:lnTo>
                <a:lnTo>
                  <a:pt x="6271" y="12824"/>
                </a:lnTo>
                <a:lnTo>
                  <a:pt x="6279" y="12834"/>
                </a:lnTo>
                <a:lnTo>
                  <a:pt x="6286" y="12845"/>
                </a:lnTo>
                <a:lnTo>
                  <a:pt x="6291" y="12856"/>
                </a:lnTo>
                <a:lnTo>
                  <a:pt x="6295" y="12868"/>
                </a:lnTo>
                <a:lnTo>
                  <a:pt x="6299" y="12881"/>
                </a:lnTo>
                <a:lnTo>
                  <a:pt x="6301" y="12893"/>
                </a:lnTo>
                <a:lnTo>
                  <a:pt x="6302" y="12906"/>
                </a:lnTo>
                <a:lnTo>
                  <a:pt x="6302" y="13021"/>
                </a:lnTo>
                <a:lnTo>
                  <a:pt x="6301" y="13034"/>
                </a:lnTo>
                <a:lnTo>
                  <a:pt x="6299" y="13047"/>
                </a:lnTo>
                <a:lnTo>
                  <a:pt x="6295" y="13059"/>
                </a:lnTo>
                <a:lnTo>
                  <a:pt x="6291" y="13071"/>
                </a:lnTo>
                <a:lnTo>
                  <a:pt x="6286" y="13082"/>
                </a:lnTo>
                <a:lnTo>
                  <a:pt x="6279" y="13093"/>
                </a:lnTo>
                <a:lnTo>
                  <a:pt x="6271" y="13103"/>
                </a:lnTo>
                <a:lnTo>
                  <a:pt x="6263" y="13112"/>
                </a:lnTo>
                <a:lnTo>
                  <a:pt x="6255" y="13121"/>
                </a:lnTo>
                <a:lnTo>
                  <a:pt x="6244" y="13128"/>
                </a:lnTo>
                <a:lnTo>
                  <a:pt x="6234" y="13134"/>
                </a:lnTo>
                <a:lnTo>
                  <a:pt x="6222" y="13140"/>
                </a:lnTo>
                <a:lnTo>
                  <a:pt x="6211" y="13145"/>
                </a:lnTo>
                <a:lnTo>
                  <a:pt x="6198" y="13148"/>
                </a:lnTo>
                <a:lnTo>
                  <a:pt x="6186" y="13149"/>
                </a:lnTo>
                <a:lnTo>
                  <a:pt x="6172" y="13150"/>
                </a:lnTo>
                <a:lnTo>
                  <a:pt x="1277" y="13150"/>
                </a:lnTo>
                <a:lnTo>
                  <a:pt x="1263" y="13149"/>
                </a:lnTo>
                <a:lnTo>
                  <a:pt x="1251" y="13148"/>
                </a:lnTo>
                <a:lnTo>
                  <a:pt x="1238" y="13145"/>
                </a:lnTo>
                <a:lnTo>
                  <a:pt x="1227" y="13140"/>
                </a:lnTo>
                <a:lnTo>
                  <a:pt x="1215" y="13134"/>
                </a:lnTo>
                <a:lnTo>
                  <a:pt x="1205" y="13128"/>
                </a:lnTo>
                <a:lnTo>
                  <a:pt x="1194" y="13121"/>
                </a:lnTo>
                <a:lnTo>
                  <a:pt x="1186" y="13112"/>
                </a:lnTo>
                <a:lnTo>
                  <a:pt x="1178" y="13103"/>
                </a:lnTo>
                <a:lnTo>
                  <a:pt x="1169" y="13093"/>
                </a:lnTo>
                <a:lnTo>
                  <a:pt x="1163" y="13082"/>
                </a:lnTo>
                <a:lnTo>
                  <a:pt x="1158" y="13071"/>
                </a:lnTo>
                <a:lnTo>
                  <a:pt x="1154" y="13059"/>
                </a:lnTo>
                <a:lnTo>
                  <a:pt x="1150" y="13047"/>
                </a:lnTo>
                <a:lnTo>
                  <a:pt x="1148" y="13034"/>
                </a:lnTo>
                <a:lnTo>
                  <a:pt x="1147" y="13021"/>
                </a:lnTo>
                <a:lnTo>
                  <a:pt x="1147" y="12906"/>
                </a:lnTo>
                <a:lnTo>
                  <a:pt x="1148" y="12893"/>
                </a:lnTo>
                <a:lnTo>
                  <a:pt x="1150" y="12881"/>
                </a:lnTo>
                <a:lnTo>
                  <a:pt x="1154" y="12868"/>
                </a:lnTo>
                <a:lnTo>
                  <a:pt x="1158" y="12856"/>
                </a:lnTo>
                <a:lnTo>
                  <a:pt x="1163" y="12845"/>
                </a:lnTo>
                <a:lnTo>
                  <a:pt x="1169" y="12834"/>
                </a:lnTo>
                <a:lnTo>
                  <a:pt x="1178" y="12824"/>
                </a:lnTo>
                <a:lnTo>
                  <a:pt x="1186" y="12815"/>
                </a:lnTo>
                <a:lnTo>
                  <a:pt x="1194" y="12806"/>
                </a:lnTo>
                <a:lnTo>
                  <a:pt x="1205" y="12799"/>
                </a:lnTo>
                <a:lnTo>
                  <a:pt x="1215" y="12793"/>
                </a:lnTo>
                <a:lnTo>
                  <a:pt x="1227" y="12787"/>
                </a:lnTo>
                <a:lnTo>
                  <a:pt x="1238" y="12782"/>
                </a:lnTo>
                <a:lnTo>
                  <a:pt x="1251" y="12779"/>
                </a:lnTo>
                <a:lnTo>
                  <a:pt x="1263" y="12777"/>
                </a:lnTo>
                <a:lnTo>
                  <a:pt x="1277" y="12777"/>
                </a:lnTo>
                <a:close/>
                <a:moveTo>
                  <a:pt x="1277" y="12217"/>
                </a:moveTo>
                <a:lnTo>
                  <a:pt x="6172" y="12217"/>
                </a:lnTo>
                <a:lnTo>
                  <a:pt x="6186" y="12218"/>
                </a:lnTo>
                <a:lnTo>
                  <a:pt x="6198" y="12220"/>
                </a:lnTo>
                <a:lnTo>
                  <a:pt x="6211" y="12223"/>
                </a:lnTo>
                <a:lnTo>
                  <a:pt x="6222" y="12227"/>
                </a:lnTo>
                <a:lnTo>
                  <a:pt x="6234" y="12232"/>
                </a:lnTo>
                <a:lnTo>
                  <a:pt x="6244" y="12240"/>
                </a:lnTo>
                <a:lnTo>
                  <a:pt x="6255" y="12247"/>
                </a:lnTo>
                <a:lnTo>
                  <a:pt x="6263" y="12255"/>
                </a:lnTo>
                <a:lnTo>
                  <a:pt x="6271" y="12265"/>
                </a:lnTo>
                <a:lnTo>
                  <a:pt x="6279" y="12274"/>
                </a:lnTo>
                <a:lnTo>
                  <a:pt x="6286" y="12284"/>
                </a:lnTo>
                <a:lnTo>
                  <a:pt x="6291" y="12296"/>
                </a:lnTo>
                <a:lnTo>
                  <a:pt x="6295" y="12307"/>
                </a:lnTo>
                <a:lnTo>
                  <a:pt x="6299" y="12320"/>
                </a:lnTo>
                <a:lnTo>
                  <a:pt x="6301" y="12334"/>
                </a:lnTo>
                <a:lnTo>
                  <a:pt x="6302" y="12346"/>
                </a:lnTo>
                <a:lnTo>
                  <a:pt x="6302" y="12461"/>
                </a:lnTo>
                <a:lnTo>
                  <a:pt x="6301" y="12474"/>
                </a:lnTo>
                <a:lnTo>
                  <a:pt x="6299" y="12487"/>
                </a:lnTo>
                <a:lnTo>
                  <a:pt x="6295" y="12500"/>
                </a:lnTo>
                <a:lnTo>
                  <a:pt x="6291" y="12511"/>
                </a:lnTo>
                <a:lnTo>
                  <a:pt x="6286" y="12522"/>
                </a:lnTo>
                <a:lnTo>
                  <a:pt x="6279" y="12533"/>
                </a:lnTo>
                <a:lnTo>
                  <a:pt x="6271" y="12543"/>
                </a:lnTo>
                <a:lnTo>
                  <a:pt x="6263" y="12552"/>
                </a:lnTo>
                <a:lnTo>
                  <a:pt x="6255" y="12561"/>
                </a:lnTo>
                <a:lnTo>
                  <a:pt x="6244" y="12568"/>
                </a:lnTo>
                <a:lnTo>
                  <a:pt x="6234" y="12575"/>
                </a:lnTo>
                <a:lnTo>
                  <a:pt x="6222" y="12580"/>
                </a:lnTo>
                <a:lnTo>
                  <a:pt x="6211" y="12584"/>
                </a:lnTo>
                <a:lnTo>
                  <a:pt x="6198" y="12587"/>
                </a:lnTo>
                <a:lnTo>
                  <a:pt x="6186" y="12589"/>
                </a:lnTo>
                <a:lnTo>
                  <a:pt x="6172" y="12590"/>
                </a:lnTo>
                <a:lnTo>
                  <a:pt x="1277" y="12590"/>
                </a:lnTo>
                <a:lnTo>
                  <a:pt x="1263" y="12589"/>
                </a:lnTo>
                <a:lnTo>
                  <a:pt x="1251" y="12587"/>
                </a:lnTo>
                <a:lnTo>
                  <a:pt x="1238" y="12584"/>
                </a:lnTo>
                <a:lnTo>
                  <a:pt x="1227" y="12580"/>
                </a:lnTo>
                <a:lnTo>
                  <a:pt x="1215" y="12575"/>
                </a:lnTo>
                <a:lnTo>
                  <a:pt x="1205" y="12568"/>
                </a:lnTo>
                <a:lnTo>
                  <a:pt x="1194" y="12561"/>
                </a:lnTo>
                <a:lnTo>
                  <a:pt x="1186" y="12552"/>
                </a:lnTo>
                <a:lnTo>
                  <a:pt x="1178" y="12543"/>
                </a:lnTo>
                <a:lnTo>
                  <a:pt x="1169" y="12533"/>
                </a:lnTo>
                <a:lnTo>
                  <a:pt x="1163" y="12522"/>
                </a:lnTo>
                <a:lnTo>
                  <a:pt x="1158" y="12511"/>
                </a:lnTo>
                <a:lnTo>
                  <a:pt x="1154" y="12500"/>
                </a:lnTo>
                <a:lnTo>
                  <a:pt x="1150" y="12487"/>
                </a:lnTo>
                <a:lnTo>
                  <a:pt x="1148" y="12474"/>
                </a:lnTo>
                <a:lnTo>
                  <a:pt x="1147" y="12461"/>
                </a:lnTo>
                <a:lnTo>
                  <a:pt x="1147" y="12346"/>
                </a:lnTo>
                <a:lnTo>
                  <a:pt x="1148" y="12334"/>
                </a:lnTo>
                <a:lnTo>
                  <a:pt x="1150" y="12320"/>
                </a:lnTo>
                <a:lnTo>
                  <a:pt x="1154" y="12307"/>
                </a:lnTo>
                <a:lnTo>
                  <a:pt x="1158" y="12296"/>
                </a:lnTo>
                <a:lnTo>
                  <a:pt x="1163" y="12284"/>
                </a:lnTo>
                <a:lnTo>
                  <a:pt x="1169" y="12274"/>
                </a:lnTo>
                <a:lnTo>
                  <a:pt x="1178" y="12265"/>
                </a:lnTo>
                <a:lnTo>
                  <a:pt x="1186" y="12255"/>
                </a:lnTo>
                <a:lnTo>
                  <a:pt x="1194" y="12247"/>
                </a:lnTo>
                <a:lnTo>
                  <a:pt x="1205" y="12240"/>
                </a:lnTo>
                <a:lnTo>
                  <a:pt x="1215" y="12232"/>
                </a:lnTo>
                <a:lnTo>
                  <a:pt x="1227" y="12227"/>
                </a:lnTo>
                <a:lnTo>
                  <a:pt x="1238" y="12223"/>
                </a:lnTo>
                <a:lnTo>
                  <a:pt x="1251" y="12220"/>
                </a:lnTo>
                <a:lnTo>
                  <a:pt x="1263" y="12218"/>
                </a:lnTo>
                <a:lnTo>
                  <a:pt x="1277" y="12217"/>
                </a:lnTo>
                <a:close/>
              </a:path>
            </a:pathLst>
          </a:custGeom>
          <a:solidFill>
            <a:schemeClr val="bg1">
              <a:lumMod val="50000"/>
            </a:schemeClr>
          </a:solidFill>
          <a:ln w="9525">
            <a:noFill/>
            <a:round/>
            <a:headEnd/>
            <a:tailEnd/>
          </a:ln>
        </p:spPr>
        <p:txBody>
          <a:bodyPr vert="horz" wrap="square" lIns="182910" tIns="91455" rIns="182910" bIns="91455" numCol="1" anchor="t" anchorCtr="0" compatLnSpc="1">
            <a:prstTxWarp prst="textNoShape">
              <a:avLst/>
            </a:prstTxWarp>
          </a:bodyPr>
          <a:lstStyle/>
          <a:p>
            <a:pPr fontAlgn="ctr"/>
            <a:endParaRPr lang="en-US" altLang="zh-CN" sz="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27" name="Freeform 151"/>
          <p:cNvSpPr>
            <a:spLocks noEditPoints="1"/>
          </p:cNvSpPr>
          <p:nvPr/>
        </p:nvSpPr>
        <p:spPr bwMode="auto">
          <a:xfrm>
            <a:off x="4589193" y="5216664"/>
            <a:ext cx="53768" cy="70467"/>
          </a:xfrm>
          <a:custGeom>
            <a:avLst/>
            <a:gdLst/>
            <a:ahLst/>
            <a:cxnLst>
              <a:cxn ang="0">
                <a:pos x="7285" y="81"/>
              </a:cxn>
              <a:cxn ang="0">
                <a:pos x="7441" y="325"/>
              </a:cxn>
              <a:cxn ang="0">
                <a:pos x="7400" y="16492"/>
              </a:cxn>
              <a:cxn ang="0">
                <a:pos x="7183" y="16680"/>
              </a:cxn>
              <a:cxn ang="0">
                <a:pos x="266" y="16680"/>
              </a:cxn>
              <a:cxn ang="0">
                <a:pos x="49" y="16492"/>
              </a:cxn>
              <a:cxn ang="0">
                <a:pos x="8" y="325"/>
              </a:cxn>
              <a:cxn ang="0">
                <a:pos x="163" y="81"/>
              </a:cxn>
              <a:cxn ang="0">
                <a:pos x="5939" y="1613"/>
              </a:cxn>
              <a:cxn ang="0">
                <a:pos x="6201" y="1711"/>
              </a:cxn>
              <a:cxn ang="0">
                <a:pos x="6328" y="1952"/>
              </a:cxn>
              <a:cxn ang="0">
                <a:pos x="6263" y="3222"/>
              </a:cxn>
              <a:cxn ang="0">
                <a:pos x="6036" y="3376"/>
              </a:cxn>
              <a:cxn ang="0">
                <a:pos x="1341" y="3351"/>
              </a:cxn>
              <a:cxn ang="0">
                <a:pos x="1150" y="3157"/>
              </a:cxn>
              <a:cxn ang="0">
                <a:pos x="1137" y="1878"/>
              </a:cxn>
              <a:cxn ang="0">
                <a:pos x="1307" y="1667"/>
              </a:cxn>
              <a:cxn ang="0">
                <a:pos x="5979" y="3879"/>
              </a:cxn>
              <a:cxn ang="0">
                <a:pos x="6228" y="4001"/>
              </a:cxn>
              <a:cxn ang="0">
                <a:pos x="6330" y="4255"/>
              </a:cxn>
              <a:cxn ang="0">
                <a:pos x="6240" y="5515"/>
              </a:cxn>
              <a:cxn ang="0">
                <a:pos x="5999" y="5647"/>
              </a:cxn>
              <a:cxn ang="0">
                <a:pos x="1307" y="5597"/>
              </a:cxn>
              <a:cxn ang="0">
                <a:pos x="1137" y="5386"/>
              </a:cxn>
              <a:cxn ang="0">
                <a:pos x="1150" y="4107"/>
              </a:cxn>
              <a:cxn ang="0">
                <a:pos x="1341" y="3914"/>
              </a:cxn>
              <a:cxn ang="0">
                <a:pos x="6018" y="6147"/>
              </a:cxn>
              <a:cxn ang="0">
                <a:pos x="6252" y="6293"/>
              </a:cxn>
              <a:cxn ang="0">
                <a:pos x="6329" y="7557"/>
              </a:cxn>
              <a:cxn ang="0">
                <a:pos x="6215" y="7804"/>
              </a:cxn>
              <a:cxn ang="0">
                <a:pos x="5959" y="7915"/>
              </a:cxn>
              <a:cxn ang="0">
                <a:pos x="1277" y="7841"/>
              </a:cxn>
              <a:cxn ang="0">
                <a:pos x="1128" y="7614"/>
              </a:cxn>
              <a:cxn ang="0">
                <a:pos x="1166" y="6339"/>
              </a:cxn>
              <a:cxn ang="0">
                <a:pos x="1376" y="6163"/>
              </a:cxn>
              <a:cxn ang="0">
                <a:pos x="6055" y="8420"/>
              </a:cxn>
              <a:cxn ang="0">
                <a:pos x="6272" y="8586"/>
              </a:cxn>
              <a:cxn ang="0">
                <a:pos x="6325" y="9859"/>
              </a:cxn>
              <a:cxn ang="0">
                <a:pos x="6187" y="10093"/>
              </a:cxn>
              <a:cxn ang="0">
                <a:pos x="1510" y="10180"/>
              </a:cxn>
              <a:cxn ang="0">
                <a:pos x="1248" y="10081"/>
              </a:cxn>
              <a:cxn ang="0">
                <a:pos x="1121" y="9840"/>
              </a:cxn>
              <a:cxn ang="0">
                <a:pos x="1186" y="8571"/>
              </a:cxn>
              <a:cxn ang="0">
                <a:pos x="1413" y="8415"/>
              </a:cxn>
              <a:cxn ang="0">
                <a:pos x="3942" y="14477"/>
              </a:cxn>
              <a:cxn ang="0">
                <a:pos x="4188" y="14735"/>
              </a:cxn>
              <a:cxn ang="0">
                <a:pos x="4196" y="15102"/>
              </a:cxn>
              <a:cxn ang="0">
                <a:pos x="3964" y="15372"/>
              </a:cxn>
              <a:cxn ang="0">
                <a:pos x="3599" y="15417"/>
              </a:cxn>
              <a:cxn ang="0">
                <a:pos x="3308" y="15211"/>
              </a:cxn>
              <a:cxn ang="0">
                <a:pos x="3228" y="14854"/>
              </a:cxn>
              <a:cxn ang="0">
                <a:pos x="3406" y="14543"/>
              </a:cxn>
              <a:cxn ang="0">
                <a:pos x="1277" y="12777"/>
              </a:cxn>
              <a:cxn ang="0">
                <a:pos x="6299" y="12881"/>
              </a:cxn>
              <a:cxn ang="0">
                <a:pos x="6222" y="13140"/>
              </a:cxn>
              <a:cxn ang="0">
                <a:pos x="1169" y="13093"/>
              </a:cxn>
              <a:cxn ang="0">
                <a:pos x="1186" y="12815"/>
              </a:cxn>
              <a:cxn ang="0">
                <a:pos x="6234" y="12232"/>
              </a:cxn>
              <a:cxn ang="0">
                <a:pos x="6295" y="12500"/>
              </a:cxn>
              <a:cxn ang="0">
                <a:pos x="1263" y="12589"/>
              </a:cxn>
              <a:cxn ang="0">
                <a:pos x="1147" y="12461"/>
              </a:cxn>
              <a:cxn ang="0">
                <a:pos x="1251" y="12220"/>
              </a:cxn>
            </a:cxnLst>
            <a:rect l="0" t="0" r="r" b="b"/>
            <a:pathLst>
              <a:path w="7449" h="16705">
                <a:moveTo>
                  <a:pt x="406" y="0"/>
                </a:moveTo>
                <a:lnTo>
                  <a:pt x="7043" y="0"/>
                </a:lnTo>
                <a:lnTo>
                  <a:pt x="7064" y="1"/>
                </a:lnTo>
                <a:lnTo>
                  <a:pt x="7085" y="2"/>
                </a:lnTo>
                <a:lnTo>
                  <a:pt x="7104" y="5"/>
                </a:lnTo>
                <a:lnTo>
                  <a:pt x="7124" y="8"/>
                </a:lnTo>
                <a:lnTo>
                  <a:pt x="7144" y="13"/>
                </a:lnTo>
                <a:lnTo>
                  <a:pt x="7164" y="19"/>
                </a:lnTo>
                <a:lnTo>
                  <a:pt x="7183" y="25"/>
                </a:lnTo>
                <a:lnTo>
                  <a:pt x="7201" y="32"/>
                </a:lnTo>
                <a:lnTo>
                  <a:pt x="7218" y="41"/>
                </a:lnTo>
                <a:lnTo>
                  <a:pt x="7236" y="49"/>
                </a:lnTo>
                <a:lnTo>
                  <a:pt x="7253" y="60"/>
                </a:lnTo>
                <a:lnTo>
                  <a:pt x="7269" y="70"/>
                </a:lnTo>
                <a:lnTo>
                  <a:pt x="7285" y="81"/>
                </a:lnTo>
                <a:lnTo>
                  <a:pt x="7301" y="93"/>
                </a:lnTo>
                <a:lnTo>
                  <a:pt x="7315" y="105"/>
                </a:lnTo>
                <a:lnTo>
                  <a:pt x="7330" y="119"/>
                </a:lnTo>
                <a:lnTo>
                  <a:pt x="7344" y="134"/>
                </a:lnTo>
                <a:lnTo>
                  <a:pt x="7356" y="148"/>
                </a:lnTo>
                <a:lnTo>
                  <a:pt x="7368" y="164"/>
                </a:lnTo>
                <a:lnTo>
                  <a:pt x="7379" y="180"/>
                </a:lnTo>
                <a:lnTo>
                  <a:pt x="7389" y="196"/>
                </a:lnTo>
                <a:lnTo>
                  <a:pt x="7400" y="213"/>
                </a:lnTo>
                <a:lnTo>
                  <a:pt x="7408" y="231"/>
                </a:lnTo>
                <a:lnTo>
                  <a:pt x="7417" y="248"/>
                </a:lnTo>
                <a:lnTo>
                  <a:pt x="7424" y="266"/>
                </a:lnTo>
                <a:lnTo>
                  <a:pt x="7430" y="285"/>
                </a:lnTo>
                <a:lnTo>
                  <a:pt x="7436" y="305"/>
                </a:lnTo>
                <a:lnTo>
                  <a:pt x="7441" y="325"/>
                </a:lnTo>
                <a:lnTo>
                  <a:pt x="7444" y="345"/>
                </a:lnTo>
                <a:lnTo>
                  <a:pt x="7447" y="364"/>
                </a:lnTo>
                <a:lnTo>
                  <a:pt x="7448" y="385"/>
                </a:lnTo>
                <a:lnTo>
                  <a:pt x="7449" y="406"/>
                </a:lnTo>
                <a:lnTo>
                  <a:pt x="7449" y="16299"/>
                </a:lnTo>
                <a:lnTo>
                  <a:pt x="7448" y="16320"/>
                </a:lnTo>
                <a:lnTo>
                  <a:pt x="7447" y="16341"/>
                </a:lnTo>
                <a:lnTo>
                  <a:pt x="7444" y="16362"/>
                </a:lnTo>
                <a:lnTo>
                  <a:pt x="7441" y="16381"/>
                </a:lnTo>
                <a:lnTo>
                  <a:pt x="7436" y="16400"/>
                </a:lnTo>
                <a:lnTo>
                  <a:pt x="7430" y="16420"/>
                </a:lnTo>
                <a:lnTo>
                  <a:pt x="7424" y="16439"/>
                </a:lnTo>
                <a:lnTo>
                  <a:pt x="7417" y="16457"/>
                </a:lnTo>
                <a:lnTo>
                  <a:pt x="7408" y="16475"/>
                </a:lnTo>
                <a:lnTo>
                  <a:pt x="7400" y="16492"/>
                </a:lnTo>
                <a:lnTo>
                  <a:pt x="7389" y="16510"/>
                </a:lnTo>
                <a:lnTo>
                  <a:pt x="7379" y="16525"/>
                </a:lnTo>
                <a:lnTo>
                  <a:pt x="7368" y="16542"/>
                </a:lnTo>
                <a:lnTo>
                  <a:pt x="7356" y="16557"/>
                </a:lnTo>
                <a:lnTo>
                  <a:pt x="7344" y="16571"/>
                </a:lnTo>
                <a:lnTo>
                  <a:pt x="7330" y="16586"/>
                </a:lnTo>
                <a:lnTo>
                  <a:pt x="7315" y="16600"/>
                </a:lnTo>
                <a:lnTo>
                  <a:pt x="7301" y="16612"/>
                </a:lnTo>
                <a:lnTo>
                  <a:pt x="7285" y="16625"/>
                </a:lnTo>
                <a:lnTo>
                  <a:pt x="7269" y="16635"/>
                </a:lnTo>
                <a:lnTo>
                  <a:pt x="7253" y="16647"/>
                </a:lnTo>
                <a:lnTo>
                  <a:pt x="7236" y="16656"/>
                </a:lnTo>
                <a:lnTo>
                  <a:pt x="7218" y="16665"/>
                </a:lnTo>
                <a:lnTo>
                  <a:pt x="7201" y="16673"/>
                </a:lnTo>
                <a:lnTo>
                  <a:pt x="7183" y="16680"/>
                </a:lnTo>
                <a:lnTo>
                  <a:pt x="7164" y="16686"/>
                </a:lnTo>
                <a:lnTo>
                  <a:pt x="7144" y="16692"/>
                </a:lnTo>
                <a:lnTo>
                  <a:pt x="7124" y="16697"/>
                </a:lnTo>
                <a:lnTo>
                  <a:pt x="7104" y="16701"/>
                </a:lnTo>
                <a:lnTo>
                  <a:pt x="7085" y="16703"/>
                </a:lnTo>
                <a:lnTo>
                  <a:pt x="7064" y="16705"/>
                </a:lnTo>
                <a:lnTo>
                  <a:pt x="7043" y="16705"/>
                </a:lnTo>
                <a:lnTo>
                  <a:pt x="406" y="16705"/>
                </a:lnTo>
                <a:lnTo>
                  <a:pt x="385" y="16705"/>
                </a:lnTo>
                <a:lnTo>
                  <a:pt x="364" y="16703"/>
                </a:lnTo>
                <a:lnTo>
                  <a:pt x="345" y="16701"/>
                </a:lnTo>
                <a:lnTo>
                  <a:pt x="324" y="16697"/>
                </a:lnTo>
                <a:lnTo>
                  <a:pt x="305" y="16692"/>
                </a:lnTo>
                <a:lnTo>
                  <a:pt x="285" y="16686"/>
                </a:lnTo>
                <a:lnTo>
                  <a:pt x="266" y="16680"/>
                </a:lnTo>
                <a:lnTo>
                  <a:pt x="248" y="16673"/>
                </a:lnTo>
                <a:lnTo>
                  <a:pt x="230" y="16665"/>
                </a:lnTo>
                <a:lnTo>
                  <a:pt x="213" y="16656"/>
                </a:lnTo>
                <a:lnTo>
                  <a:pt x="195" y="16647"/>
                </a:lnTo>
                <a:lnTo>
                  <a:pt x="180" y="16635"/>
                </a:lnTo>
                <a:lnTo>
                  <a:pt x="163" y="16625"/>
                </a:lnTo>
                <a:lnTo>
                  <a:pt x="148" y="16612"/>
                </a:lnTo>
                <a:lnTo>
                  <a:pt x="134" y="16600"/>
                </a:lnTo>
                <a:lnTo>
                  <a:pt x="119" y="16586"/>
                </a:lnTo>
                <a:lnTo>
                  <a:pt x="105" y="16571"/>
                </a:lnTo>
                <a:lnTo>
                  <a:pt x="93" y="16557"/>
                </a:lnTo>
                <a:lnTo>
                  <a:pt x="80" y="16542"/>
                </a:lnTo>
                <a:lnTo>
                  <a:pt x="70" y="16525"/>
                </a:lnTo>
                <a:lnTo>
                  <a:pt x="58" y="16510"/>
                </a:lnTo>
                <a:lnTo>
                  <a:pt x="49" y="16492"/>
                </a:lnTo>
                <a:lnTo>
                  <a:pt x="40" y="16475"/>
                </a:lnTo>
                <a:lnTo>
                  <a:pt x="32" y="16457"/>
                </a:lnTo>
                <a:lnTo>
                  <a:pt x="25" y="16439"/>
                </a:lnTo>
                <a:lnTo>
                  <a:pt x="19" y="16420"/>
                </a:lnTo>
                <a:lnTo>
                  <a:pt x="13" y="16400"/>
                </a:lnTo>
                <a:lnTo>
                  <a:pt x="8" y="16381"/>
                </a:lnTo>
                <a:lnTo>
                  <a:pt x="4" y="16362"/>
                </a:lnTo>
                <a:lnTo>
                  <a:pt x="2" y="16341"/>
                </a:lnTo>
                <a:lnTo>
                  <a:pt x="0" y="16320"/>
                </a:lnTo>
                <a:lnTo>
                  <a:pt x="0" y="16299"/>
                </a:lnTo>
                <a:lnTo>
                  <a:pt x="0" y="406"/>
                </a:lnTo>
                <a:lnTo>
                  <a:pt x="0" y="385"/>
                </a:lnTo>
                <a:lnTo>
                  <a:pt x="2" y="364"/>
                </a:lnTo>
                <a:lnTo>
                  <a:pt x="4" y="345"/>
                </a:lnTo>
                <a:lnTo>
                  <a:pt x="8" y="325"/>
                </a:lnTo>
                <a:lnTo>
                  <a:pt x="13" y="305"/>
                </a:lnTo>
                <a:lnTo>
                  <a:pt x="19" y="285"/>
                </a:lnTo>
                <a:lnTo>
                  <a:pt x="25" y="266"/>
                </a:lnTo>
                <a:lnTo>
                  <a:pt x="32" y="248"/>
                </a:lnTo>
                <a:lnTo>
                  <a:pt x="40" y="231"/>
                </a:lnTo>
                <a:lnTo>
                  <a:pt x="49" y="213"/>
                </a:lnTo>
                <a:lnTo>
                  <a:pt x="58" y="196"/>
                </a:lnTo>
                <a:lnTo>
                  <a:pt x="70" y="180"/>
                </a:lnTo>
                <a:lnTo>
                  <a:pt x="80" y="164"/>
                </a:lnTo>
                <a:lnTo>
                  <a:pt x="93" y="148"/>
                </a:lnTo>
                <a:lnTo>
                  <a:pt x="105" y="134"/>
                </a:lnTo>
                <a:lnTo>
                  <a:pt x="119" y="119"/>
                </a:lnTo>
                <a:lnTo>
                  <a:pt x="134" y="105"/>
                </a:lnTo>
                <a:lnTo>
                  <a:pt x="148" y="93"/>
                </a:lnTo>
                <a:lnTo>
                  <a:pt x="163" y="81"/>
                </a:lnTo>
                <a:lnTo>
                  <a:pt x="180" y="70"/>
                </a:lnTo>
                <a:lnTo>
                  <a:pt x="195" y="60"/>
                </a:lnTo>
                <a:lnTo>
                  <a:pt x="213" y="49"/>
                </a:lnTo>
                <a:lnTo>
                  <a:pt x="230" y="41"/>
                </a:lnTo>
                <a:lnTo>
                  <a:pt x="248" y="32"/>
                </a:lnTo>
                <a:lnTo>
                  <a:pt x="266" y="25"/>
                </a:lnTo>
                <a:lnTo>
                  <a:pt x="285" y="19"/>
                </a:lnTo>
                <a:lnTo>
                  <a:pt x="305" y="13"/>
                </a:lnTo>
                <a:lnTo>
                  <a:pt x="324" y="8"/>
                </a:lnTo>
                <a:lnTo>
                  <a:pt x="345" y="5"/>
                </a:lnTo>
                <a:lnTo>
                  <a:pt x="364" y="2"/>
                </a:lnTo>
                <a:lnTo>
                  <a:pt x="385" y="1"/>
                </a:lnTo>
                <a:lnTo>
                  <a:pt x="406" y="0"/>
                </a:lnTo>
                <a:close/>
                <a:moveTo>
                  <a:pt x="1510" y="1613"/>
                </a:moveTo>
                <a:lnTo>
                  <a:pt x="5939" y="1613"/>
                </a:lnTo>
                <a:lnTo>
                  <a:pt x="5959" y="1613"/>
                </a:lnTo>
                <a:lnTo>
                  <a:pt x="5979" y="1615"/>
                </a:lnTo>
                <a:lnTo>
                  <a:pt x="5999" y="1617"/>
                </a:lnTo>
                <a:lnTo>
                  <a:pt x="6018" y="1620"/>
                </a:lnTo>
                <a:lnTo>
                  <a:pt x="6036" y="1625"/>
                </a:lnTo>
                <a:lnTo>
                  <a:pt x="6055" y="1630"/>
                </a:lnTo>
                <a:lnTo>
                  <a:pt x="6073" y="1636"/>
                </a:lnTo>
                <a:lnTo>
                  <a:pt x="6091" y="1642"/>
                </a:lnTo>
                <a:lnTo>
                  <a:pt x="6108" y="1650"/>
                </a:lnTo>
                <a:lnTo>
                  <a:pt x="6125" y="1658"/>
                </a:lnTo>
                <a:lnTo>
                  <a:pt x="6141" y="1667"/>
                </a:lnTo>
                <a:lnTo>
                  <a:pt x="6158" y="1678"/>
                </a:lnTo>
                <a:lnTo>
                  <a:pt x="6172" y="1688"/>
                </a:lnTo>
                <a:lnTo>
                  <a:pt x="6187" y="1700"/>
                </a:lnTo>
                <a:lnTo>
                  <a:pt x="6201" y="1711"/>
                </a:lnTo>
                <a:lnTo>
                  <a:pt x="6215" y="1724"/>
                </a:lnTo>
                <a:lnTo>
                  <a:pt x="6228" y="1737"/>
                </a:lnTo>
                <a:lnTo>
                  <a:pt x="6240" y="1751"/>
                </a:lnTo>
                <a:lnTo>
                  <a:pt x="6252" y="1764"/>
                </a:lnTo>
                <a:lnTo>
                  <a:pt x="6263" y="1780"/>
                </a:lnTo>
                <a:lnTo>
                  <a:pt x="6272" y="1795"/>
                </a:lnTo>
                <a:lnTo>
                  <a:pt x="6282" y="1810"/>
                </a:lnTo>
                <a:lnTo>
                  <a:pt x="6291" y="1827"/>
                </a:lnTo>
                <a:lnTo>
                  <a:pt x="6299" y="1844"/>
                </a:lnTo>
                <a:lnTo>
                  <a:pt x="6306" y="1861"/>
                </a:lnTo>
                <a:lnTo>
                  <a:pt x="6312" y="1878"/>
                </a:lnTo>
                <a:lnTo>
                  <a:pt x="6317" y="1896"/>
                </a:lnTo>
                <a:lnTo>
                  <a:pt x="6321" y="1915"/>
                </a:lnTo>
                <a:lnTo>
                  <a:pt x="6325" y="1934"/>
                </a:lnTo>
                <a:lnTo>
                  <a:pt x="6328" y="1952"/>
                </a:lnTo>
                <a:lnTo>
                  <a:pt x="6329" y="1971"/>
                </a:lnTo>
                <a:lnTo>
                  <a:pt x="6330" y="1990"/>
                </a:lnTo>
                <a:lnTo>
                  <a:pt x="6330" y="3011"/>
                </a:lnTo>
                <a:lnTo>
                  <a:pt x="6329" y="3030"/>
                </a:lnTo>
                <a:lnTo>
                  <a:pt x="6328" y="3049"/>
                </a:lnTo>
                <a:lnTo>
                  <a:pt x="6325" y="3068"/>
                </a:lnTo>
                <a:lnTo>
                  <a:pt x="6321" y="3086"/>
                </a:lnTo>
                <a:lnTo>
                  <a:pt x="6317" y="3105"/>
                </a:lnTo>
                <a:lnTo>
                  <a:pt x="6312" y="3123"/>
                </a:lnTo>
                <a:lnTo>
                  <a:pt x="6306" y="3141"/>
                </a:lnTo>
                <a:lnTo>
                  <a:pt x="6299" y="3157"/>
                </a:lnTo>
                <a:lnTo>
                  <a:pt x="6291" y="3174"/>
                </a:lnTo>
                <a:lnTo>
                  <a:pt x="6282" y="3191"/>
                </a:lnTo>
                <a:lnTo>
                  <a:pt x="6272" y="3206"/>
                </a:lnTo>
                <a:lnTo>
                  <a:pt x="6263" y="3222"/>
                </a:lnTo>
                <a:lnTo>
                  <a:pt x="6252" y="3237"/>
                </a:lnTo>
                <a:lnTo>
                  <a:pt x="6240" y="3250"/>
                </a:lnTo>
                <a:lnTo>
                  <a:pt x="6228" y="3265"/>
                </a:lnTo>
                <a:lnTo>
                  <a:pt x="6215" y="3277"/>
                </a:lnTo>
                <a:lnTo>
                  <a:pt x="6201" y="3290"/>
                </a:lnTo>
                <a:lnTo>
                  <a:pt x="6187" y="3302"/>
                </a:lnTo>
                <a:lnTo>
                  <a:pt x="6172" y="3313"/>
                </a:lnTo>
                <a:lnTo>
                  <a:pt x="6158" y="3323"/>
                </a:lnTo>
                <a:lnTo>
                  <a:pt x="6141" y="3334"/>
                </a:lnTo>
                <a:lnTo>
                  <a:pt x="6125" y="3343"/>
                </a:lnTo>
                <a:lnTo>
                  <a:pt x="6108" y="3351"/>
                </a:lnTo>
                <a:lnTo>
                  <a:pt x="6091" y="3359"/>
                </a:lnTo>
                <a:lnTo>
                  <a:pt x="6073" y="3365"/>
                </a:lnTo>
                <a:lnTo>
                  <a:pt x="6055" y="3371"/>
                </a:lnTo>
                <a:lnTo>
                  <a:pt x="6036" y="3376"/>
                </a:lnTo>
                <a:lnTo>
                  <a:pt x="6018" y="3381"/>
                </a:lnTo>
                <a:lnTo>
                  <a:pt x="5999" y="3384"/>
                </a:lnTo>
                <a:lnTo>
                  <a:pt x="5979" y="3387"/>
                </a:lnTo>
                <a:lnTo>
                  <a:pt x="5959" y="3388"/>
                </a:lnTo>
                <a:lnTo>
                  <a:pt x="5939" y="3388"/>
                </a:lnTo>
                <a:lnTo>
                  <a:pt x="1510" y="3388"/>
                </a:lnTo>
                <a:lnTo>
                  <a:pt x="1490" y="3388"/>
                </a:lnTo>
                <a:lnTo>
                  <a:pt x="1470" y="3387"/>
                </a:lnTo>
                <a:lnTo>
                  <a:pt x="1450" y="3384"/>
                </a:lnTo>
                <a:lnTo>
                  <a:pt x="1431" y="3381"/>
                </a:lnTo>
                <a:lnTo>
                  <a:pt x="1413" y="3376"/>
                </a:lnTo>
                <a:lnTo>
                  <a:pt x="1394" y="3371"/>
                </a:lnTo>
                <a:lnTo>
                  <a:pt x="1376" y="3365"/>
                </a:lnTo>
                <a:lnTo>
                  <a:pt x="1358" y="3359"/>
                </a:lnTo>
                <a:lnTo>
                  <a:pt x="1341" y="3351"/>
                </a:lnTo>
                <a:lnTo>
                  <a:pt x="1324" y="3343"/>
                </a:lnTo>
                <a:lnTo>
                  <a:pt x="1307" y="3334"/>
                </a:lnTo>
                <a:lnTo>
                  <a:pt x="1291" y="3323"/>
                </a:lnTo>
                <a:lnTo>
                  <a:pt x="1277" y="3313"/>
                </a:lnTo>
                <a:lnTo>
                  <a:pt x="1262" y="3302"/>
                </a:lnTo>
                <a:lnTo>
                  <a:pt x="1248" y="3290"/>
                </a:lnTo>
                <a:lnTo>
                  <a:pt x="1234" y="3277"/>
                </a:lnTo>
                <a:lnTo>
                  <a:pt x="1221" y="3265"/>
                </a:lnTo>
                <a:lnTo>
                  <a:pt x="1209" y="3250"/>
                </a:lnTo>
                <a:lnTo>
                  <a:pt x="1197" y="3237"/>
                </a:lnTo>
                <a:lnTo>
                  <a:pt x="1186" y="3222"/>
                </a:lnTo>
                <a:lnTo>
                  <a:pt x="1176" y="3206"/>
                </a:lnTo>
                <a:lnTo>
                  <a:pt x="1166" y="3191"/>
                </a:lnTo>
                <a:lnTo>
                  <a:pt x="1158" y="3174"/>
                </a:lnTo>
                <a:lnTo>
                  <a:pt x="1150" y="3157"/>
                </a:lnTo>
                <a:lnTo>
                  <a:pt x="1143" y="3141"/>
                </a:lnTo>
                <a:lnTo>
                  <a:pt x="1137" y="3123"/>
                </a:lnTo>
                <a:lnTo>
                  <a:pt x="1132" y="3105"/>
                </a:lnTo>
                <a:lnTo>
                  <a:pt x="1128" y="3086"/>
                </a:lnTo>
                <a:lnTo>
                  <a:pt x="1123" y="3068"/>
                </a:lnTo>
                <a:lnTo>
                  <a:pt x="1121" y="3049"/>
                </a:lnTo>
                <a:lnTo>
                  <a:pt x="1120" y="3030"/>
                </a:lnTo>
                <a:lnTo>
                  <a:pt x="1119" y="3011"/>
                </a:lnTo>
                <a:lnTo>
                  <a:pt x="1119" y="1990"/>
                </a:lnTo>
                <a:lnTo>
                  <a:pt x="1120" y="1971"/>
                </a:lnTo>
                <a:lnTo>
                  <a:pt x="1121" y="1952"/>
                </a:lnTo>
                <a:lnTo>
                  <a:pt x="1123" y="1934"/>
                </a:lnTo>
                <a:lnTo>
                  <a:pt x="1128" y="1915"/>
                </a:lnTo>
                <a:lnTo>
                  <a:pt x="1132" y="1896"/>
                </a:lnTo>
                <a:lnTo>
                  <a:pt x="1137" y="1878"/>
                </a:lnTo>
                <a:lnTo>
                  <a:pt x="1143" y="1861"/>
                </a:lnTo>
                <a:lnTo>
                  <a:pt x="1150" y="1844"/>
                </a:lnTo>
                <a:lnTo>
                  <a:pt x="1158" y="1827"/>
                </a:lnTo>
                <a:lnTo>
                  <a:pt x="1166" y="1810"/>
                </a:lnTo>
                <a:lnTo>
                  <a:pt x="1176" y="1795"/>
                </a:lnTo>
                <a:lnTo>
                  <a:pt x="1186" y="1780"/>
                </a:lnTo>
                <a:lnTo>
                  <a:pt x="1197" y="1764"/>
                </a:lnTo>
                <a:lnTo>
                  <a:pt x="1209" y="1751"/>
                </a:lnTo>
                <a:lnTo>
                  <a:pt x="1221" y="1737"/>
                </a:lnTo>
                <a:lnTo>
                  <a:pt x="1234" y="1724"/>
                </a:lnTo>
                <a:lnTo>
                  <a:pt x="1248" y="1711"/>
                </a:lnTo>
                <a:lnTo>
                  <a:pt x="1262" y="1700"/>
                </a:lnTo>
                <a:lnTo>
                  <a:pt x="1277" y="1688"/>
                </a:lnTo>
                <a:lnTo>
                  <a:pt x="1291" y="1678"/>
                </a:lnTo>
                <a:lnTo>
                  <a:pt x="1307" y="1667"/>
                </a:lnTo>
                <a:lnTo>
                  <a:pt x="1324" y="1658"/>
                </a:lnTo>
                <a:lnTo>
                  <a:pt x="1341" y="1650"/>
                </a:lnTo>
                <a:lnTo>
                  <a:pt x="1358" y="1642"/>
                </a:lnTo>
                <a:lnTo>
                  <a:pt x="1376" y="1636"/>
                </a:lnTo>
                <a:lnTo>
                  <a:pt x="1394" y="1630"/>
                </a:lnTo>
                <a:lnTo>
                  <a:pt x="1413" y="1625"/>
                </a:lnTo>
                <a:lnTo>
                  <a:pt x="1431" y="1620"/>
                </a:lnTo>
                <a:lnTo>
                  <a:pt x="1450" y="1617"/>
                </a:lnTo>
                <a:lnTo>
                  <a:pt x="1470" y="1615"/>
                </a:lnTo>
                <a:lnTo>
                  <a:pt x="1490" y="1613"/>
                </a:lnTo>
                <a:lnTo>
                  <a:pt x="1510" y="1613"/>
                </a:lnTo>
                <a:close/>
                <a:moveTo>
                  <a:pt x="1510" y="3877"/>
                </a:moveTo>
                <a:lnTo>
                  <a:pt x="5939" y="3877"/>
                </a:lnTo>
                <a:lnTo>
                  <a:pt x="5959" y="3877"/>
                </a:lnTo>
                <a:lnTo>
                  <a:pt x="5979" y="3879"/>
                </a:lnTo>
                <a:lnTo>
                  <a:pt x="5999" y="3881"/>
                </a:lnTo>
                <a:lnTo>
                  <a:pt x="6018" y="3884"/>
                </a:lnTo>
                <a:lnTo>
                  <a:pt x="6036" y="3888"/>
                </a:lnTo>
                <a:lnTo>
                  <a:pt x="6055" y="3893"/>
                </a:lnTo>
                <a:lnTo>
                  <a:pt x="6073" y="3900"/>
                </a:lnTo>
                <a:lnTo>
                  <a:pt x="6091" y="3906"/>
                </a:lnTo>
                <a:lnTo>
                  <a:pt x="6108" y="3914"/>
                </a:lnTo>
                <a:lnTo>
                  <a:pt x="6125" y="3923"/>
                </a:lnTo>
                <a:lnTo>
                  <a:pt x="6141" y="3931"/>
                </a:lnTo>
                <a:lnTo>
                  <a:pt x="6158" y="3941"/>
                </a:lnTo>
                <a:lnTo>
                  <a:pt x="6172" y="3952"/>
                </a:lnTo>
                <a:lnTo>
                  <a:pt x="6187" y="3963"/>
                </a:lnTo>
                <a:lnTo>
                  <a:pt x="6201" y="3975"/>
                </a:lnTo>
                <a:lnTo>
                  <a:pt x="6215" y="3987"/>
                </a:lnTo>
                <a:lnTo>
                  <a:pt x="6228" y="4001"/>
                </a:lnTo>
                <a:lnTo>
                  <a:pt x="6240" y="4014"/>
                </a:lnTo>
                <a:lnTo>
                  <a:pt x="6252" y="4029"/>
                </a:lnTo>
                <a:lnTo>
                  <a:pt x="6263" y="4044"/>
                </a:lnTo>
                <a:lnTo>
                  <a:pt x="6272" y="4058"/>
                </a:lnTo>
                <a:lnTo>
                  <a:pt x="6282" y="4075"/>
                </a:lnTo>
                <a:lnTo>
                  <a:pt x="6291" y="4091"/>
                </a:lnTo>
                <a:lnTo>
                  <a:pt x="6299" y="4107"/>
                </a:lnTo>
                <a:lnTo>
                  <a:pt x="6306" y="4125"/>
                </a:lnTo>
                <a:lnTo>
                  <a:pt x="6312" y="4142"/>
                </a:lnTo>
                <a:lnTo>
                  <a:pt x="6317" y="4160"/>
                </a:lnTo>
                <a:lnTo>
                  <a:pt x="6321" y="4178"/>
                </a:lnTo>
                <a:lnTo>
                  <a:pt x="6325" y="4197"/>
                </a:lnTo>
                <a:lnTo>
                  <a:pt x="6328" y="4216"/>
                </a:lnTo>
                <a:lnTo>
                  <a:pt x="6329" y="4235"/>
                </a:lnTo>
                <a:lnTo>
                  <a:pt x="6330" y="4255"/>
                </a:lnTo>
                <a:lnTo>
                  <a:pt x="6330" y="5275"/>
                </a:lnTo>
                <a:lnTo>
                  <a:pt x="6329" y="5293"/>
                </a:lnTo>
                <a:lnTo>
                  <a:pt x="6328" y="5313"/>
                </a:lnTo>
                <a:lnTo>
                  <a:pt x="6325" y="5332"/>
                </a:lnTo>
                <a:lnTo>
                  <a:pt x="6321" y="5350"/>
                </a:lnTo>
                <a:lnTo>
                  <a:pt x="6317" y="5369"/>
                </a:lnTo>
                <a:lnTo>
                  <a:pt x="6312" y="5386"/>
                </a:lnTo>
                <a:lnTo>
                  <a:pt x="6306" y="5404"/>
                </a:lnTo>
                <a:lnTo>
                  <a:pt x="6299" y="5421"/>
                </a:lnTo>
                <a:lnTo>
                  <a:pt x="6291" y="5437"/>
                </a:lnTo>
                <a:lnTo>
                  <a:pt x="6282" y="5454"/>
                </a:lnTo>
                <a:lnTo>
                  <a:pt x="6272" y="5470"/>
                </a:lnTo>
                <a:lnTo>
                  <a:pt x="6263" y="5486"/>
                </a:lnTo>
                <a:lnTo>
                  <a:pt x="6252" y="5500"/>
                </a:lnTo>
                <a:lnTo>
                  <a:pt x="6240" y="5515"/>
                </a:lnTo>
                <a:lnTo>
                  <a:pt x="6228" y="5528"/>
                </a:lnTo>
                <a:lnTo>
                  <a:pt x="6215" y="5541"/>
                </a:lnTo>
                <a:lnTo>
                  <a:pt x="6201" y="5553"/>
                </a:lnTo>
                <a:lnTo>
                  <a:pt x="6187" y="5566"/>
                </a:lnTo>
                <a:lnTo>
                  <a:pt x="6172" y="5576"/>
                </a:lnTo>
                <a:lnTo>
                  <a:pt x="6158" y="5588"/>
                </a:lnTo>
                <a:lnTo>
                  <a:pt x="6141" y="5597"/>
                </a:lnTo>
                <a:lnTo>
                  <a:pt x="6125" y="5607"/>
                </a:lnTo>
                <a:lnTo>
                  <a:pt x="6108" y="5615"/>
                </a:lnTo>
                <a:lnTo>
                  <a:pt x="6091" y="5622"/>
                </a:lnTo>
                <a:lnTo>
                  <a:pt x="6073" y="5630"/>
                </a:lnTo>
                <a:lnTo>
                  <a:pt x="6055" y="5635"/>
                </a:lnTo>
                <a:lnTo>
                  <a:pt x="6036" y="5640"/>
                </a:lnTo>
                <a:lnTo>
                  <a:pt x="6018" y="5644"/>
                </a:lnTo>
                <a:lnTo>
                  <a:pt x="5999" y="5647"/>
                </a:lnTo>
                <a:lnTo>
                  <a:pt x="5979" y="5650"/>
                </a:lnTo>
                <a:lnTo>
                  <a:pt x="5959" y="5652"/>
                </a:lnTo>
                <a:lnTo>
                  <a:pt x="5939" y="5653"/>
                </a:lnTo>
                <a:lnTo>
                  <a:pt x="1510" y="5653"/>
                </a:lnTo>
                <a:lnTo>
                  <a:pt x="1490" y="5652"/>
                </a:lnTo>
                <a:lnTo>
                  <a:pt x="1470" y="5650"/>
                </a:lnTo>
                <a:lnTo>
                  <a:pt x="1450" y="5647"/>
                </a:lnTo>
                <a:lnTo>
                  <a:pt x="1431" y="5644"/>
                </a:lnTo>
                <a:lnTo>
                  <a:pt x="1413" y="5640"/>
                </a:lnTo>
                <a:lnTo>
                  <a:pt x="1394" y="5635"/>
                </a:lnTo>
                <a:lnTo>
                  <a:pt x="1376" y="5630"/>
                </a:lnTo>
                <a:lnTo>
                  <a:pt x="1358" y="5622"/>
                </a:lnTo>
                <a:lnTo>
                  <a:pt x="1341" y="5615"/>
                </a:lnTo>
                <a:lnTo>
                  <a:pt x="1324" y="5607"/>
                </a:lnTo>
                <a:lnTo>
                  <a:pt x="1307" y="5597"/>
                </a:lnTo>
                <a:lnTo>
                  <a:pt x="1291" y="5588"/>
                </a:lnTo>
                <a:lnTo>
                  <a:pt x="1277" y="5576"/>
                </a:lnTo>
                <a:lnTo>
                  <a:pt x="1262" y="5566"/>
                </a:lnTo>
                <a:lnTo>
                  <a:pt x="1248" y="5553"/>
                </a:lnTo>
                <a:lnTo>
                  <a:pt x="1234" y="5541"/>
                </a:lnTo>
                <a:lnTo>
                  <a:pt x="1221" y="5528"/>
                </a:lnTo>
                <a:lnTo>
                  <a:pt x="1209" y="5515"/>
                </a:lnTo>
                <a:lnTo>
                  <a:pt x="1197" y="5500"/>
                </a:lnTo>
                <a:lnTo>
                  <a:pt x="1186" y="5486"/>
                </a:lnTo>
                <a:lnTo>
                  <a:pt x="1176" y="5470"/>
                </a:lnTo>
                <a:lnTo>
                  <a:pt x="1166" y="5454"/>
                </a:lnTo>
                <a:lnTo>
                  <a:pt x="1158" y="5437"/>
                </a:lnTo>
                <a:lnTo>
                  <a:pt x="1150" y="5421"/>
                </a:lnTo>
                <a:lnTo>
                  <a:pt x="1143" y="5404"/>
                </a:lnTo>
                <a:lnTo>
                  <a:pt x="1137" y="5386"/>
                </a:lnTo>
                <a:lnTo>
                  <a:pt x="1132" y="5369"/>
                </a:lnTo>
                <a:lnTo>
                  <a:pt x="1128" y="5350"/>
                </a:lnTo>
                <a:lnTo>
                  <a:pt x="1123" y="5332"/>
                </a:lnTo>
                <a:lnTo>
                  <a:pt x="1121" y="5313"/>
                </a:lnTo>
                <a:lnTo>
                  <a:pt x="1120" y="5293"/>
                </a:lnTo>
                <a:lnTo>
                  <a:pt x="1119" y="5275"/>
                </a:lnTo>
                <a:lnTo>
                  <a:pt x="1119" y="4255"/>
                </a:lnTo>
                <a:lnTo>
                  <a:pt x="1120" y="4235"/>
                </a:lnTo>
                <a:lnTo>
                  <a:pt x="1121" y="4216"/>
                </a:lnTo>
                <a:lnTo>
                  <a:pt x="1123" y="4197"/>
                </a:lnTo>
                <a:lnTo>
                  <a:pt x="1128" y="4178"/>
                </a:lnTo>
                <a:lnTo>
                  <a:pt x="1132" y="4160"/>
                </a:lnTo>
                <a:lnTo>
                  <a:pt x="1137" y="4142"/>
                </a:lnTo>
                <a:lnTo>
                  <a:pt x="1143" y="4125"/>
                </a:lnTo>
                <a:lnTo>
                  <a:pt x="1150" y="4107"/>
                </a:lnTo>
                <a:lnTo>
                  <a:pt x="1158" y="4091"/>
                </a:lnTo>
                <a:lnTo>
                  <a:pt x="1166" y="4075"/>
                </a:lnTo>
                <a:lnTo>
                  <a:pt x="1176" y="4058"/>
                </a:lnTo>
                <a:lnTo>
                  <a:pt x="1186" y="4044"/>
                </a:lnTo>
                <a:lnTo>
                  <a:pt x="1197" y="4029"/>
                </a:lnTo>
                <a:lnTo>
                  <a:pt x="1209" y="4014"/>
                </a:lnTo>
                <a:lnTo>
                  <a:pt x="1221" y="4001"/>
                </a:lnTo>
                <a:lnTo>
                  <a:pt x="1234" y="3987"/>
                </a:lnTo>
                <a:lnTo>
                  <a:pt x="1248" y="3975"/>
                </a:lnTo>
                <a:lnTo>
                  <a:pt x="1262" y="3963"/>
                </a:lnTo>
                <a:lnTo>
                  <a:pt x="1277" y="3952"/>
                </a:lnTo>
                <a:lnTo>
                  <a:pt x="1291" y="3941"/>
                </a:lnTo>
                <a:lnTo>
                  <a:pt x="1307" y="3931"/>
                </a:lnTo>
                <a:lnTo>
                  <a:pt x="1324" y="3923"/>
                </a:lnTo>
                <a:lnTo>
                  <a:pt x="1341" y="3914"/>
                </a:lnTo>
                <a:lnTo>
                  <a:pt x="1358" y="3906"/>
                </a:lnTo>
                <a:lnTo>
                  <a:pt x="1376" y="3900"/>
                </a:lnTo>
                <a:lnTo>
                  <a:pt x="1394" y="3893"/>
                </a:lnTo>
                <a:lnTo>
                  <a:pt x="1413" y="3888"/>
                </a:lnTo>
                <a:lnTo>
                  <a:pt x="1431" y="3884"/>
                </a:lnTo>
                <a:lnTo>
                  <a:pt x="1450" y="3881"/>
                </a:lnTo>
                <a:lnTo>
                  <a:pt x="1470" y="3879"/>
                </a:lnTo>
                <a:lnTo>
                  <a:pt x="1490" y="3877"/>
                </a:lnTo>
                <a:lnTo>
                  <a:pt x="1510" y="3877"/>
                </a:lnTo>
                <a:close/>
                <a:moveTo>
                  <a:pt x="1510" y="6140"/>
                </a:moveTo>
                <a:lnTo>
                  <a:pt x="5939" y="6140"/>
                </a:lnTo>
                <a:lnTo>
                  <a:pt x="5959" y="6140"/>
                </a:lnTo>
                <a:lnTo>
                  <a:pt x="5979" y="6142"/>
                </a:lnTo>
                <a:lnTo>
                  <a:pt x="5999" y="6144"/>
                </a:lnTo>
                <a:lnTo>
                  <a:pt x="6018" y="6147"/>
                </a:lnTo>
                <a:lnTo>
                  <a:pt x="6036" y="6152"/>
                </a:lnTo>
                <a:lnTo>
                  <a:pt x="6055" y="6157"/>
                </a:lnTo>
                <a:lnTo>
                  <a:pt x="6073" y="6163"/>
                </a:lnTo>
                <a:lnTo>
                  <a:pt x="6091" y="6169"/>
                </a:lnTo>
                <a:lnTo>
                  <a:pt x="6108" y="6178"/>
                </a:lnTo>
                <a:lnTo>
                  <a:pt x="6125" y="6186"/>
                </a:lnTo>
                <a:lnTo>
                  <a:pt x="6141" y="6194"/>
                </a:lnTo>
                <a:lnTo>
                  <a:pt x="6158" y="6205"/>
                </a:lnTo>
                <a:lnTo>
                  <a:pt x="6172" y="6215"/>
                </a:lnTo>
                <a:lnTo>
                  <a:pt x="6187" y="6227"/>
                </a:lnTo>
                <a:lnTo>
                  <a:pt x="6201" y="6238"/>
                </a:lnTo>
                <a:lnTo>
                  <a:pt x="6215" y="6251"/>
                </a:lnTo>
                <a:lnTo>
                  <a:pt x="6228" y="6264"/>
                </a:lnTo>
                <a:lnTo>
                  <a:pt x="6240" y="6278"/>
                </a:lnTo>
                <a:lnTo>
                  <a:pt x="6252" y="6293"/>
                </a:lnTo>
                <a:lnTo>
                  <a:pt x="6263" y="6307"/>
                </a:lnTo>
                <a:lnTo>
                  <a:pt x="6272" y="6322"/>
                </a:lnTo>
                <a:lnTo>
                  <a:pt x="6282" y="6339"/>
                </a:lnTo>
                <a:lnTo>
                  <a:pt x="6291" y="6354"/>
                </a:lnTo>
                <a:lnTo>
                  <a:pt x="6299" y="6371"/>
                </a:lnTo>
                <a:lnTo>
                  <a:pt x="6306" y="6389"/>
                </a:lnTo>
                <a:lnTo>
                  <a:pt x="6312" y="6405"/>
                </a:lnTo>
                <a:lnTo>
                  <a:pt x="6317" y="6424"/>
                </a:lnTo>
                <a:lnTo>
                  <a:pt x="6321" y="6442"/>
                </a:lnTo>
                <a:lnTo>
                  <a:pt x="6325" y="6461"/>
                </a:lnTo>
                <a:lnTo>
                  <a:pt x="6328" y="6479"/>
                </a:lnTo>
                <a:lnTo>
                  <a:pt x="6329" y="6498"/>
                </a:lnTo>
                <a:lnTo>
                  <a:pt x="6330" y="6518"/>
                </a:lnTo>
                <a:lnTo>
                  <a:pt x="6330" y="7538"/>
                </a:lnTo>
                <a:lnTo>
                  <a:pt x="6329" y="7557"/>
                </a:lnTo>
                <a:lnTo>
                  <a:pt x="6328" y="7577"/>
                </a:lnTo>
                <a:lnTo>
                  <a:pt x="6325" y="7596"/>
                </a:lnTo>
                <a:lnTo>
                  <a:pt x="6321" y="7614"/>
                </a:lnTo>
                <a:lnTo>
                  <a:pt x="6317" y="7632"/>
                </a:lnTo>
                <a:lnTo>
                  <a:pt x="6312" y="7650"/>
                </a:lnTo>
                <a:lnTo>
                  <a:pt x="6306" y="7668"/>
                </a:lnTo>
                <a:lnTo>
                  <a:pt x="6299" y="7684"/>
                </a:lnTo>
                <a:lnTo>
                  <a:pt x="6291" y="7701"/>
                </a:lnTo>
                <a:lnTo>
                  <a:pt x="6282" y="7718"/>
                </a:lnTo>
                <a:lnTo>
                  <a:pt x="6272" y="7733"/>
                </a:lnTo>
                <a:lnTo>
                  <a:pt x="6263" y="7749"/>
                </a:lnTo>
                <a:lnTo>
                  <a:pt x="6252" y="7764"/>
                </a:lnTo>
                <a:lnTo>
                  <a:pt x="6240" y="7778"/>
                </a:lnTo>
                <a:lnTo>
                  <a:pt x="6228" y="7792"/>
                </a:lnTo>
                <a:lnTo>
                  <a:pt x="6215" y="7804"/>
                </a:lnTo>
                <a:lnTo>
                  <a:pt x="6201" y="7817"/>
                </a:lnTo>
                <a:lnTo>
                  <a:pt x="6187" y="7829"/>
                </a:lnTo>
                <a:lnTo>
                  <a:pt x="6172" y="7841"/>
                </a:lnTo>
                <a:lnTo>
                  <a:pt x="6158" y="7851"/>
                </a:lnTo>
                <a:lnTo>
                  <a:pt x="6141" y="7861"/>
                </a:lnTo>
                <a:lnTo>
                  <a:pt x="6125" y="7870"/>
                </a:lnTo>
                <a:lnTo>
                  <a:pt x="6108" y="7878"/>
                </a:lnTo>
                <a:lnTo>
                  <a:pt x="6091" y="7886"/>
                </a:lnTo>
                <a:lnTo>
                  <a:pt x="6073" y="7893"/>
                </a:lnTo>
                <a:lnTo>
                  <a:pt x="6055" y="7898"/>
                </a:lnTo>
                <a:lnTo>
                  <a:pt x="6036" y="7904"/>
                </a:lnTo>
                <a:lnTo>
                  <a:pt x="6018" y="7908"/>
                </a:lnTo>
                <a:lnTo>
                  <a:pt x="5999" y="7912"/>
                </a:lnTo>
                <a:lnTo>
                  <a:pt x="5979" y="7914"/>
                </a:lnTo>
                <a:lnTo>
                  <a:pt x="5959" y="7915"/>
                </a:lnTo>
                <a:lnTo>
                  <a:pt x="5939" y="7916"/>
                </a:lnTo>
                <a:lnTo>
                  <a:pt x="1510" y="7916"/>
                </a:lnTo>
                <a:lnTo>
                  <a:pt x="1490" y="7915"/>
                </a:lnTo>
                <a:lnTo>
                  <a:pt x="1470" y="7914"/>
                </a:lnTo>
                <a:lnTo>
                  <a:pt x="1450" y="7912"/>
                </a:lnTo>
                <a:lnTo>
                  <a:pt x="1431" y="7908"/>
                </a:lnTo>
                <a:lnTo>
                  <a:pt x="1413" y="7904"/>
                </a:lnTo>
                <a:lnTo>
                  <a:pt x="1394" y="7898"/>
                </a:lnTo>
                <a:lnTo>
                  <a:pt x="1376" y="7893"/>
                </a:lnTo>
                <a:lnTo>
                  <a:pt x="1358" y="7886"/>
                </a:lnTo>
                <a:lnTo>
                  <a:pt x="1341" y="7878"/>
                </a:lnTo>
                <a:lnTo>
                  <a:pt x="1324" y="7870"/>
                </a:lnTo>
                <a:lnTo>
                  <a:pt x="1307" y="7861"/>
                </a:lnTo>
                <a:lnTo>
                  <a:pt x="1291" y="7851"/>
                </a:lnTo>
                <a:lnTo>
                  <a:pt x="1277" y="7841"/>
                </a:lnTo>
                <a:lnTo>
                  <a:pt x="1262" y="7829"/>
                </a:lnTo>
                <a:lnTo>
                  <a:pt x="1248" y="7817"/>
                </a:lnTo>
                <a:lnTo>
                  <a:pt x="1234" y="7804"/>
                </a:lnTo>
                <a:lnTo>
                  <a:pt x="1221" y="7792"/>
                </a:lnTo>
                <a:lnTo>
                  <a:pt x="1209" y="7778"/>
                </a:lnTo>
                <a:lnTo>
                  <a:pt x="1197" y="7764"/>
                </a:lnTo>
                <a:lnTo>
                  <a:pt x="1186" y="7749"/>
                </a:lnTo>
                <a:lnTo>
                  <a:pt x="1176" y="7733"/>
                </a:lnTo>
                <a:lnTo>
                  <a:pt x="1166" y="7718"/>
                </a:lnTo>
                <a:lnTo>
                  <a:pt x="1158" y="7701"/>
                </a:lnTo>
                <a:lnTo>
                  <a:pt x="1150" y="7684"/>
                </a:lnTo>
                <a:lnTo>
                  <a:pt x="1143" y="7668"/>
                </a:lnTo>
                <a:lnTo>
                  <a:pt x="1137" y="7650"/>
                </a:lnTo>
                <a:lnTo>
                  <a:pt x="1132" y="7632"/>
                </a:lnTo>
                <a:lnTo>
                  <a:pt x="1128" y="7614"/>
                </a:lnTo>
                <a:lnTo>
                  <a:pt x="1123" y="7596"/>
                </a:lnTo>
                <a:lnTo>
                  <a:pt x="1121" y="7577"/>
                </a:lnTo>
                <a:lnTo>
                  <a:pt x="1120" y="7557"/>
                </a:lnTo>
                <a:lnTo>
                  <a:pt x="1119" y="7538"/>
                </a:lnTo>
                <a:lnTo>
                  <a:pt x="1119" y="6518"/>
                </a:lnTo>
                <a:lnTo>
                  <a:pt x="1120" y="6498"/>
                </a:lnTo>
                <a:lnTo>
                  <a:pt x="1121" y="6479"/>
                </a:lnTo>
                <a:lnTo>
                  <a:pt x="1123" y="6461"/>
                </a:lnTo>
                <a:lnTo>
                  <a:pt x="1128" y="6442"/>
                </a:lnTo>
                <a:lnTo>
                  <a:pt x="1132" y="6424"/>
                </a:lnTo>
                <a:lnTo>
                  <a:pt x="1137" y="6405"/>
                </a:lnTo>
                <a:lnTo>
                  <a:pt x="1143" y="6389"/>
                </a:lnTo>
                <a:lnTo>
                  <a:pt x="1150" y="6371"/>
                </a:lnTo>
                <a:lnTo>
                  <a:pt x="1158" y="6354"/>
                </a:lnTo>
                <a:lnTo>
                  <a:pt x="1166" y="6339"/>
                </a:lnTo>
                <a:lnTo>
                  <a:pt x="1176" y="6322"/>
                </a:lnTo>
                <a:lnTo>
                  <a:pt x="1186" y="6307"/>
                </a:lnTo>
                <a:lnTo>
                  <a:pt x="1197" y="6293"/>
                </a:lnTo>
                <a:lnTo>
                  <a:pt x="1209" y="6278"/>
                </a:lnTo>
                <a:lnTo>
                  <a:pt x="1221" y="6264"/>
                </a:lnTo>
                <a:lnTo>
                  <a:pt x="1234" y="6251"/>
                </a:lnTo>
                <a:lnTo>
                  <a:pt x="1248" y="6238"/>
                </a:lnTo>
                <a:lnTo>
                  <a:pt x="1262" y="6227"/>
                </a:lnTo>
                <a:lnTo>
                  <a:pt x="1277" y="6215"/>
                </a:lnTo>
                <a:lnTo>
                  <a:pt x="1291" y="6205"/>
                </a:lnTo>
                <a:lnTo>
                  <a:pt x="1307" y="6194"/>
                </a:lnTo>
                <a:lnTo>
                  <a:pt x="1324" y="6186"/>
                </a:lnTo>
                <a:lnTo>
                  <a:pt x="1341" y="6178"/>
                </a:lnTo>
                <a:lnTo>
                  <a:pt x="1358" y="6169"/>
                </a:lnTo>
                <a:lnTo>
                  <a:pt x="1376" y="6163"/>
                </a:lnTo>
                <a:lnTo>
                  <a:pt x="1394" y="6157"/>
                </a:lnTo>
                <a:lnTo>
                  <a:pt x="1413" y="6152"/>
                </a:lnTo>
                <a:lnTo>
                  <a:pt x="1431" y="6147"/>
                </a:lnTo>
                <a:lnTo>
                  <a:pt x="1450" y="6144"/>
                </a:lnTo>
                <a:lnTo>
                  <a:pt x="1470" y="6142"/>
                </a:lnTo>
                <a:lnTo>
                  <a:pt x="1490" y="6140"/>
                </a:lnTo>
                <a:lnTo>
                  <a:pt x="1510" y="6140"/>
                </a:lnTo>
                <a:close/>
                <a:moveTo>
                  <a:pt x="1510" y="8404"/>
                </a:moveTo>
                <a:lnTo>
                  <a:pt x="5939" y="8404"/>
                </a:lnTo>
                <a:lnTo>
                  <a:pt x="5959" y="8404"/>
                </a:lnTo>
                <a:lnTo>
                  <a:pt x="5979" y="8406"/>
                </a:lnTo>
                <a:lnTo>
                  <a:pt x="5999" y="8408"/>
                </a:lnTo>
                <a:lnTo>
                  <a:pt x="6018" y="8411"/>
                </a:lnTo>
                <a:lnTo>
                  <a:pt x="6036" y="8415"/>
                </a:lnTo>
                <a:lnTo>
                  <a:pt x="6055" y="8420"/>
                </a:lnTo>
                <a:lnTo>
                  <a:pt x="6073" y="8427"/>
                </a:lnTo>
                <a:lnTo>
                  <a:pt x="6091" y="8433"/>
                </a:lnTo>
                <a:lnTo>
                  <a:pt x="6108" y="8441"/>
                </a:lnTo>
                <a:lnTo>
                  <a:pt x="6125" y="8450"/>
                </a:lnTo>
                <a:lnTo>
                  <a:pt x="6141" y="8459"/>
                </a:lnTo>
                <a:lnTo>
                  <a:pt x="6158" y="8468"/>
                </a:lnTo>
                <a:lnTo>
                  <a:pt x="6172" y="8479"/>
                </a:lnTo>
                <a:lnTo>
                  <a:pt x="6187" y="8490"/>
                </a:lnTo>
                <a:lnTo>
                  <a:pt x="6201" y="8502"/>
                </a:lnTo>
                <a:lnTo>
                  <a:pt x="6215" y="8514"/>
                </a:lnTo>
                <a:lnTo>
                  <a:pt x="6228" y="8528"/>
                </a:lnTo>
                <a:lnTo>
                  <a:pt x="6240" y="8541"/>
                </a:lnTo>
                <a:lnTo>
                  <a:pt x="6252" y="8556"/>
                </a:lnTo>
                <a:lnTo>
                  <a:pt x="6263" y="8571"/>
                </a:lnTo>
                <a:lnTo>
                  <a:pt x="6272" y="8586"/>
                </a:lnTo>
                <a:lnTo>
                  <a:pt x="6282" y="8602"/>
                </a:lnTo>
                <a:lnTo>
                  <a:pt x="6291" y="8618"/>
                </a:lnTo>
                <a:lnTo>
                  <a:pt x="6299" y="8634"/>
                </a:lnTo>
                <a:lnTo>
                  <a:pt x="6306" y="8652"/>
                </a:lnTo>
                <a:lnTo>
                  <a:pt x="6312" y="8670"/>
                </a:lnTo>
                <a:lnTo>
                  <a:pt x="6317" y="8688"/>
                </a:lnTo>
                <a:lnTo>
                  <a:pt x="6321" y="8705"/>
                </a:lnTo>
                <a:lnTo>
                  <a:pt x="6325" y="8724"/>
                </a:lnTo>
                <a:lnTo>
                  <a:pt x="6328" y="8743"/>
                </a:lnTo>
                <a:lnTo>
                  <a:pt x="6329" y="8762"/>
                </a:lnTo>
                <a:lnTo>
                  <a:pt x="6330" y="8782"/>
                </a:lnTo>
                <a:lnTo>
                  <a:pt x="6330" y="9802"/>
                </a:lnTo>
                <a:lnTo>
                  <a:pt x="6329" y="9820"/>
                </a:lnTo>
                <a:lnTo>
                  <a:pt x="6328" y="9840"/>
                </a:lnTo>
                <a:lnTo>
                  <a:pt x="6325" y="9859"/>
                </a:lnTo>
                <a:lnTo>
                  <a:pt x="6321" y="9878"/>
                </a:lnTo>
                <a:lnTo>
                  <a:pt x="6317" y="9896"/>
                </a:lnTo>
                <a:lnTo>
                  <a:pt x="6312" y="9913"/>
                </a:lnTo>
                <a:lnTo>
                  <a:pt x="6306" y="9931"/>
                </a:lnTo>
                <a:lnTo>
                  <a:pt x="6299" y="9948"/>
                </a:lnTo>
                <a:lnTo>
                  <a:pt x="6291" y="9965"/>
                </a:lnTo>
                <a:lnTo>
                  <a:pt x="6282" y="9981"/>
                </a:lnTo>
                <a:lnTo>
                  <a:pt x="6272" y="9997"/>
                </a:lnTo>
                <a:lnTo>
                  <a:pt x="6263" y="10013"/>
                </a:lnTo>
                <a:lnTo>
                  <a:pt x="6252" y="10027"/>
                </a:lnTo>
                <a:lnTo>
                  <a:pt x="6240" y="10042"/>
                </a:lnTo>
                <a:lnTo>
                  <a:pt x="6228" y="10055"/>
                </a:lnTo>
                <a:lnTo>
                  <a:pt x="6215" y="10068"/>
                </a:lnTo>
                <a:lnTo>
                  <a:pt x="6201" y="10081"/>
                </a:lnTo>
                <a:lnTo>
                  <a:pt x="6187" y="10093"/>
                </a:lnTo>
                <a:lnTo>
                  <a:pt x="6172" y="10104"/>
                </a:lnTo>
                <a:lnTo>
                  <a:pt x="6158" y="10115"/>
                </a:lnTo>
                <a:lnTo>
                  <a:pt x="6141" y="10124"/>
                </a:lnTo>
                <a:lnTo>
                  <a:pt x="6125" y="10134"/>
                </a:lnTo>
                <a:lnTo>
                  <a:pt x="6108" y="10142"/>
                </a:lnTo>
                <a:lnTo>
                  <a:pt x="6091" y="10149"/>
                </a:lnTo>
                <a:lnTo>
                  <a:pt x="6073" y="10157"/>
                </a:lnTo>
                <a:lnTo>
                  <a:pt x="6055" y="10162"/>
                </a:lnTo>
                <a:lnTo>
                  <a:pt x="6036" y="10167"/>
                </a:lnTo>
                <a:lnTo>
                  <a:pt x="6018" y="10171"/>
                </a:lnTo>
                <a:lnTo>
                  <a:pt x="5999" y="10175"/>
                </a:lnTo>
                <a:lnTo>
                  <a:pt x="5979" y="10178"/>
                </a:lnTo>
                <a:lnTo>
                  <a:pt x="5959" y="10179"/>
                </a:lnTo>
                <a:lnTo>
                  <a:pt x="5939" y="10180"/>
                </a:lnTo>
                <a:lnTo>
                  <a:pt x="1510" y="10180"/>
                </a:lnTo>
                <a:lnTo>
                  <a:pt x="1490" y="10179"/>
                </a:lnTo>
                <a:lnTo>
                  <a:pt x="1470" y="10178"/>
                </a:lnTo>
                <a:lnTo>
                  <a:pt x="1450" y="10175"/>
                </a:lnTo>
                <a:lnTo>
                  <a:pt x="1431" y="10171"/>
                </a:lnTo>
                <a:lnTo>
                  <a:pt x="1413" y="10167"/>
                </a:lnTo>
                <a:lnTo>
                  <a:pt x="1394" y="10162"/>
                </a:lnTo>
                <a:lnTo>
                  <a:pt x="1376" y="10157"/>
                </a:lnTo>
                <a:lnTo>
                  <a:pt x="1358" y="10149"/>
                </a:lnTo>
                <a:lnTo>
                  <a:pt x="1341" y="10142"/>
                </a:lnTo>
                <a:lnTo>
                  <a:pt x="1324" y="10134"/>
                </a:lnTo>
                <a:lnTo>
                  <a:pt x="1307" y="10124"/>
                </a:lnTo>
                <a:lnTo>
                  <a:pt x="1291" y="10115"/>
                </a:lnTo>
                <a:lnTo>
                  <a:pt x="1277" y="10104"/>
                </a:lnTo>
                <a:lnTo>
                  <a:pt x="1262" y="10093"/>
                </a:lnTo>
                <a:lnTo>
                  <a:pt x="1248" y="10081"/>
                </a:lnTo>
                <a:lnTo>
                  <a:pt x="1234" y="10068"/>
                </a:lnTo>
                <a:lnTo>
                  <a:pt x="1221" y="10055"/>
                </a:lnTo>
                <a:lnTo>
                  <a:pt x="1209" y="10042"/>
                </a:lnTo>
                <a:lnTo>
                  <a:pt x="1197" y="10027"/>
                </a:lnTo>
                <a:lnTo>
                  <a:pt x="1186" y="10013"/>
                </a:lnTo>
                <a:lnTo>
                  <a:pt x="1176" y="9997"/>
                </a:lnTo>
                <a:lnTo>
                  <a:pt x="1166" y="9981"/>
                </a:lnTo>
                <a:lnTo>
                  <a:pt x="1158" y="9965"/>
                </a:lnTo>
                <a:lnTo>
                  <a:pt x="1150" y="9948"/>
                </a:lnTo>
                <a:lnTo>
                  <a:pt x="1143" y="9931"/>
                </a:lnTo>
                <a:lnTo>
                  <a:pt x="1137" y="9913"/>
                </a:lnTo>
                <a:lnTo>
                  <a:pt x="1132" y="9896"/>
                </a:lnTo>
                <a:lnTo>
                  <a:pt x="1128" y="9878"/>
                </a:lnTo>
                <a:lnTo>
                  <a:pt x="1123" y="9859"/>
                </a:lnTo>
                <a:lnTo>
                  <a:pt x="1121" y="9840"/>
                </a:lnTo>
                <a:lnTo>
                  <a:pt x="1120" y="9820"/>
                </a:lnTo>
                <a:lnTo>
                  <a:pt x="1119" y="9802"/>
                </a:lnTo>
                <a:lnTo>
                  <a:pt x="1119" y="8782"/>
                </a:lnTo>
                <a:lnTo>
                  <a:pt x="1120" y="8762"/>
                </a:lnTo>
                <a:lnTo>
                  <a:pt x="1121" y="8743"/>
                </a:lnTo>
                <a:lnTo>
                  <a:pt x="1123" y="8724"/>
                </a:lnTo>
                <a:lnTo>
                  <a:pt x="1128" y="8705"/>
                </a:lnTo>
                <a:lnTo>
                  <a:pt x="1132" y="8688"/>
                </a:lnTo>
                <a:lnTo>
                  <a:pt x="1137" y="8670"/>
                </a:lnTo>
                <a:lnTo>
                  <a:pt x="1143" y="8652"/>
                </a:lnTo>
                <a:lnTo>
                  <a:pt x="1150" y="8634"/>
                </a:lnTo>
                <a:lnTo>
                  <a:pt x="1158" y="8618"/>
                </a:lnTo>
                <a:lnTo>
                  <a:pt x="1166" y="8602"/>
                </a:lnTo>
                <a:lnTo>
                  <a:pt x="1176" y="8586"/>
                </a:lnTo>
                <a:lnTo>
                  <a:pt x="1186" y="8571"/>
                </a:lnTo>
                <a:lnTo>
                  <a:pt x="1197" y="8556"/>
                </a:lnTo>
                <a:lnTo>
                  <a:pt x="1209" y="8541"/>
                </a:lnTo>
                <a:lnTo>
                  <a:pt x="1221" y="8528"/>
                </a:lnTo>
                <a:lnTo>
                  <a:pt x="1234" y="8514"/>
                </a:lnTo>
                <a:lnTo>
                  <a:pt x="1248" y="8502"/>
                </a:lnTo>
                <a:lnTo>
                  <a:pt x="1262" y="8490"/>
                </a:lnTo>
                <a:lnTo>
                  <a:pt x="1277" y="8479"/>
                </a:lnTo>
                <a:lnTo>
                  <a:pt x="1291" y="8468"/>
                </a:lnTo>
                <a:lnTo>
                  <a:pt x="1307" y="8459"/>
                </a:lnTo>
                <a:lnTo>
                  <a:pt x="1324" y="8450"/>
                </a:lnTo>
                <a:lnTo>
                  <a:pt x="1341" y="8441"/>
                </a:lnTo>
                <a:lnTo>
                  <a:pt x="1358" y="8433"/>
                </a:lnTo>
                <a:lnTo>
                  <a:pt x="1376" y="8427"/>
                </a:lnTo>
                <a:lnTo>
                  <a:pt x="1394" y="8420"/>
                </a:lnTo>
                <a:lnTo>
                  <a:pt x="1413" y="8415"/>
                </a:lnTo>
                <a:lnTo>
                  <a:pt x="1431" y="8411"/>
                </a:lnTo>
                <a:lnTo>
                  <a:pt x="1450" y="8408"/>
                </a:lnTo>
                <a:lnTo>
                  <a:pt x="1470" y="8406"/>
                </a:lnTo>
                <a:lnTo>
                  <a:pt x="1490" y="8404"/>
                </a:lnTo>
                <a:lnTo>
                  <a:pt x="1510" y="8404"/>
                </a:lnTo>
                <a:close/>
                <a:moveTo>
                  <a:pt x="3725" y="14428"/>
                </a:moveTo>
                <a:lnTo>
                  <a:pt x="3750" y="14428"/>
                </a:lnTo>
                <a:lnTo>
                  <a:pt x="3776" y="14430"/>
                </a:lnTo>
                <a:lnTo>
                  <a:pt x="3801" y="14433"/>
                </a:lnTo>
                <a:lnTo>
                  <a:pt x="3825" y="14438"/>
                </a:lnTo>
                <a:lnTo>
                  <a:pt x="3849" y="14444"/>
                </a:lnTo>
                <a:lnTo>
                  <a:pt x="3873" y="14451"/>
                </a:lnTo>
                <a:lnTo>
                  <a:pt x="3897" y="14458"/>
                </a:lnTo>
                <a:lnTo>
                  <a:pt x="3919" y="14468"/>
                </a:lnTo>
                <a:lnTo>
                  <a:pt x="3942" y="14477"/>
                </a:lnTo>
                <a:lnTo>
                  <a:pt x="3964" y="14488"/>
                </a:lnTo>
                <a:lnTo>
                  <a:pt x="3985" y="14501"/>
                </a:lnTo>
                <a:lnTo>
                  <a:pt x="4005" y="14514"/>
                </a:lnTo>
                <a:lnTo>
                  <a:pt x="4025" y="14528"/>
                </a:lnTo>
                <a:lnTo>
                  <a:pt x="4043" y="14543"/>
                </a:lnTo>
                <a:lnTo>
                  <a:pt x="4062" y="14558"/>
                </a:lnTo>
                <a:lnTo>
                  <a:pt x="4080" y="14575"/>
                </a:lnTo>
                <a:lnTo>
                  <a:pt x="4096" y="14593"/>
                </a:lnTo>
                <a:lnTo>
                  <a:pt x="4112" y="14611"/>
                </a:lnTo>
                <a:lnTo>
                  <a:pt x="4127" y="14630"/>
                </a:lnTo>
                <a:lnTo>
                  <a:pt x="4141" y="14649"/>
                </a:lnTo>
                <a:lnTo>
                  <a:pt x="4154" y="14670"/>
                </a:lnTo>
                <a:lnTo>
                  <a:pt x="4166" y="14691"/>
                </a:lnTo>
                <a:lnTo>
                  <a:pt x="4177" y="14713"/>
                </a:lnTo>
                <a:lnTo>
                  <a:pt x="4188" y="14735"/>
                </a:lnTo>
                <a:lnTo>
                  <a:pt x="4196" y="14758"/>
                </a:lnTo>
                <a:lnTo>
                  <a:pt x="4204" y="14781"/>
                </a:lnTo>
                <a:lnTo>
                  <a:pt x="4212" y="14805"/>
                </a:lnTo>
                <a:lnTo>
                  <a:pt x="4217" y="14829"/>
                </a:lnTo>
                <a:lnTo>
                  <a:pt x="4221" y="14854"/>
                </a:lnTo>
                <a:lnTo>
                  <a:pt x="4224" y="14879"/>
                </a:lnTo>
                <a:lnTo>
                  <a:pt x="4226" y="14904"/>
                </a:lnTo>
                <a:lnTo>
                  <a:pt x="4227" y="14930"/>
                </a:lnTo>
                <a:lnTo>
                  <a:pt x="4226" y="14956"/>
                </a:lnTo>
                <a:lnTo>
                  <a:pt x="4224" y="14981"/>
                </a:lnTo>
                <a:lnTo>
                  <a:pt x="4221" y="15006"/>
                </a:lnTo>
                <a:lnTo>
                  <a:pt x="4217" y="15031"/>
                </a:lnTo>
                <a:lnTo>
                  <a:pt x="4212" y="15055"/>
                </a:lnTo>
                <a:lnTo>
                  <a:pt x="4204" y="15079"/>
                </a:lnTo>
                <a:lnTo>
                  <a:pt x="4196" y="15102"/>
                </a:lnTo>
                <a:lnTo>
                  <a:pt x="4188" y="15125"/>
                </a:lnTo>
                <a:lnTo>
                  <a:pt x="4177" y="15147"/>
                </a:lnTo>
                <a:lnTo>
                  <a:pt x="4166" y="15169"/>
                </a:lnTo>
                <a:lnTo>
                  <a:pt x="4154" y="15190"/>
                </a:lnTo>
                <a:lnTo>
                  <a:pt x="4141" y="15211"/>
                </a:lnTo>
                <a:lnTo>
                  <a:pt x="4127" y="15231"/>
                </a:lnTo>
                <a:lnTo>
                  <a:pt x="4112" y="15250"/>
                </a:lnTo>
                <a:lnTo>
                  <a:pt x="4096" y="15267"/>
                </a:lnTo>
                <a:lnTo>
                  <a:pt x="4080" y="15285"/>
                </a:lnTo>
                <a:lnTo>
                  <a:pt x="4062" y="15302"/>
                </a:lnTo>
                <a:lnTo>
                  <a:pt x="4043" y="15317"/>
                </a:lnTo>
                <a:lnTo>
                  <a:pt x="4025" y="15333"/>
                </a:lnTo>
                <a:lnTo>
                  <a:pt x="4005" y="15347"/>
                </a:lnTo>
                <a:lnTo>
                  <a:pt x="3985" y="15360"/>
                </a:lnTo>
                <a:lnTo>
                  <a:pt x="3964" y="15372"/>
                </a:lnTo>
                <a:lnTo>
                  <a:pt x="3942" y="15383"/>
                </a:lnTo>
                <a:lnTo>
                  <a:pt x="3919" y="15393"/>
                </a:lnTo>
                <a:lnTo>
                  <a:pt x="3897" y="15402"/>
                </a:lnTo>
                <a:lnTo>
                  <a:pt x="3873" y="15410"/>
                </a:lnTo>
                <a:lnTo>
                  <a:pt x="3849" y="15417"/>
                </a:lnTo>
                <a:lnTo>
                  <a:pt x="3825" y="15423"/>
                </a:lnTo>
                <a:lnTo>
                  <a:pt x="3801" y="15427"/>
                </a:lnTo>
                <a:lnTo>
                  <a:pt x="3776" y="15430"/>
                </a:lnTo>
                <a:lnTo>
                  <a:pt x="3750" y="15432"/>
                </a:lnTo>
                <a:lnTo>
                  <a:pt x="3725" y="15432"/>
                </a:lnTo>
                <a:lnTo>
                  <a:pt x="3699" y="15432"/>
                </a:lnTo>
                <a:lnTo>
                  <a:pt x="3673" y="15430"/>
                </a:lnTo>
                <a:lnTo>
                  <a:pt x="3648" y="15427"/>
                </a:lnTo>
                <a:lnTo>
                  <a:pt x="3624" y="15423"/>
                </a:lnTo>
                <a:lnTo>
                  <a:pt x="3599" y="15417"/>
                </a:lnTo>
                <a:lnTo>
                  <a:pt x="3576" y="15410"/>
                </a:lnTo>
                <a:lnTo>
                  <a:pt x="3552" y="15402"/>
                </a:lnTo>
                <a:lnTo>
                  <a:pt x="3529" y="15393"/>
                </a:lnTo>
                <a:lnTo>
                  <a:pt x="3507" y="15383"/>
                </a:lnTo>
                <a:lnTo>
                  <a:pt x="3485" y="15372"/>
                </a:lnTo>
                <a:lnTo>
                  <a:pt x="3464" y="15360"/>
                </a:lnTo>
                <a:lnTo>
                  <a:pt x="3444" y="15347"/>
                </a:lnTo>
                <a:lnTo>
                  <a:pt x="3424" y="15333"/>
                </a:lnTo>
                <a:lnTo>
                  <a:pt x="3406" y="15317"/>
                </a:lnTo>
                <a:lnTo>
                  <a:pt x="3387" y="15302"/>
                </a:lnTo>
                <a:lnTo>
                  <a:pt x="3369" y="15285"/>
                </a:lnTo>
                <a:lnTo>
                  <a:pt x="3352" y="15267"/>
                </a:lnTo>
                <a:lnTo>
                  <a:pt x="3337" y="15250"/>
                </a:lnTo>
                <a:lnTo>
                  <a:pt x="3322" y="15231"/>
                </a:lnTo>
                <a:lnTo>
                  <a:pt x="3308" y="15211"/>
                </a:lnTo>
                <a:lnTo>
                  <a:pt x="3295" y="15190"/>
                </a:lnTo>
                <a:lnTo>
                  <a:pt x="3282" y="15169"/>
                </a:lnTo>
                <a:lnTo>
                  <a:pt x="3272" y="15147"/>
                </a:lnTo>
                <a:lnTo>
                  <a:pt x="3261" y="15125"/>
                </a:lnTo>
                <a:lnTo>
                  <a:pt x="3252" y="15102"/>
                </a:lnTo>
                <a:lnTo>
                  <a:pt x="3245" y="15079"/>
                </a:lnTo>
                <a:lnTo>
                  <a:pt x="3237" y="15055"/>
                </a:lnTo>
                <a:lnTo>
                  <a:pt x="3232" y="15031"/>
                </a:lnTo>
                <a:lnTo>
                  <a:pt x="3228" y="15006"/>
                </a:lnTo>
                <a:lnTo>
                  <a:pt x="3225" y="14981"/>
                </a:lnTo>
                <a:lnTo>
                  <a:pt x="3223" y="14956"/>
                </a:lnTo>
                <a:lnTo>
                  <a:pt x="3222" y="14930"/>
                </a:lnTo>
                <a:lnTo>
                  <a:pt x="3223" y="14904"/>
                </a:lnTo>
                <a:lnTo>
                  <a:pt x="3225" y="14879"/>
                </a:lnTo>
                <a:lnTo>
                  <a:pt x="3228" y="14854"/>
                </a:lnTo>
                <a:lnTo>
                  <a:pt x="3232" y="14829"/>
                </a:lnTo>
                <a:lnTo>
                  <a:pt x="3237" y="14805"/>
                </a:lnTo>
                <a:lnTo>
                  <a:pt x="3245" y="14781"/>
                </a:lnTo>
                <a:lnTo>
                  <a:pt x="3252" y="14758"/>
                </a:lnTo>
                <a:lnTo>
                  <a:pt x="3261" y="14735"/>
                </a:lnTo>
                <a:lnTo>
                  <a:pt x="3272" y="14713"/>
                </a:lnTo>
                <a:lnTo>
                  <a:pt x="3282" y="14691"/>
                </a:lnTo>
                <a:lnTo>
                  <a:pt x="3295" y="14670"/>
                </a:lnTo>
                <a:lnTo>
                  <a:pt x="3308" y="14649"/>
                </a:lnTo>
                <a:lnTo>
                  <a:pt x="3322" y="14630"/>
                </a:lnTo>
                <a:lnTo>
                  <a:pt x="3337" y="14611"/>
                </a:lnTo>
                <a:lnTo>
                  <a:pt x="3352" y="14593"/>
                </a:lnTo>
                <a:lnTo>
                  <a:pt x="3369" y="14575"/>
                </a:lnTo>
                <a:lnTo>
                  <a:pt x="3387" y="14558"/>
                </a:lnTo>
                <a:lnTo>
                  <a:pt x="3406" y="14543"/>
                </a:lnTo>
                <a:lnTo>
                  <a:pt x="3424" y="14528"/>
                </a:lnTo>
                <a:lnTo>
                  <a:pt x="3444" y="14514"/>
                </a:lnTo>
                <a:lnTo>
                  <a:pt x="3464" y="14501"/>
                </a:lnTo>
                <a:lnTo>
                  <a:pt x="3485" y="14488"/>
                </a:lnTo>
                <a:lnTo>
                  <a:pt x="3507" y="14477"/>
                </a:lnTo>
                <a:lnTo>
                  <a:pt x="3529" y="14468"/>
                </a:lnTo>
                <a:lnTo>
                  <a:pt x="3552" y="14458"/>
                </a:lnTo>
                <a:lnTo>
                  <a:pt x="3576" y="14451"/>
                </a:lnTo>
                <a:lnTo>
                  <a:pt x="3599" y="14444"/>
                </a:lnTo>
                <a:lnTo>
                  <a:pt x="3624" y="14438"/>
                </a:lnTo>
                <a:lnTo>
                  <a:pt x="3648" y="14433"/>
                </a:lnTo>
                <a:lnTo>
                  <a:pt x="3673" y="14430"/>
                </a:lnTo>
                <a:lnTo>
                  <a:pt x="3699" y="14428"/>
                </a:lnTo>
                <a:lnTo>
                  <a:pt x="3725" y="14428"/>
                </a:lnTo>
                <a:close/>
                <a:moveTo>
                  <a:pt x="1277" y="12777"/>
                </a:moveTo>
                <a:lnTo>
                  <a:pt x="6172" y="12777"/>
                </a:lnTo>
                <a:lnTo>
                  <a:pt x="6186" y="12777"/>
                </a:lnTo>
                <a:lnTo>
                  <a:pt x="6198" y="12779"/>
                </a:lnTo>
                <a:lnTo>
                  <a:pt x="6211" y="12782"/>
                </a:lnTo>
                <a:lnTo>
                  <a:pt x="6222" y="12787"/>
                </a:lnTo>
                <a:lnTo>
                  <a:pt x="6234" y="12793"/>
                </a:lnTo>
                <a:lnTo>
                  <a:pt x="6244" y="12799"/>
                </a:lnTo>
                <a:lnTo>
                  <a:pt x="6255" y="12806"/>
                </a:lnTo>
                <a:lnTo>
                  <a:pt x="6263" y="12815"/>
                </a:lnTo>
                <a:lnTo>
                  <a:pt x="6271" y="12824"/>
                </a:lnTo>
                <a:lnTo>
                  <a:pt x="6279" y="12834"/>
                </a:lnTo>
                <a:lnTo>
                  <a:pt x="6286" y="12845"/>
                </a:lnTo>
                <a:lnTo>
                  <a:pt x="6291" y="12856"/>
                </a:lnTo>
                <a:lnTo>
                  <a:pt x="6295" y="12868"/>
                </a:lnTo>
                <a:lnTo>
                  <a:pt x="6299" y="12881"/>
                </a:lnTo>
                <a:lnTo>
                  <a:pt x="6301" y="12893"/>
                </a:lnTo>
                <a:lnTo>
                  <a:pt x="6302" y="12906"/>
                </a:lnTo>
                <a:lnTo>
                  <a:pt x="6302" y="13021"/>
                </a:lnTo>
                <a:lnTo>
                  <a:pt x="6301" y="13034"/>
                </a:lnTo>
                <a:lnTo>
                  <a:pt x="6299" y="13047"/>
                </a:lnTo>
                <a:lnTo>
                  <a:pt x="6295" y="13059"/>
                </a:lnTo>
                <a:lnTo>
                  <a:pt x="6291" y="13071"/>
                </a:lnTo>
                <a:lnTo>
                  <a:pt x="6286" y="13082"/>
                </a:lnTo>
                <a:lnTo>
                  <a:pt x="6279" y="13093"/>
                </a:lnTo>
                <a:lnTo>
                  <a:pt x="6271" y="13103"/>
                </a:lnTo>
                <a:lnTo>
                  <a:pt x="6263" y="13112"/>
                </a:lnTo>
                <a:lnTo>
                  <a:pt x="6255" y="13121"/>
                </a:lnTo>
                <a:lnTo>
                  <a:pt x="6244" y="13128"/>
                </a:lnTo>
                <a:lnTo>
                  <a:pt x="6234" y="13134"/>
                </a:lnTo>
                <a:lnTo>
                  <a:pt x="6222" y="13140"/>
                </a:lnTo>
                <a:lnTo>
                  <a:pt x="6211" y="13145"/>
                </a:lnTo>
                <a:lnTo>
                  <a:pt x="6198" y="13148"/>
                </a:lnTo>
                <a:lnTo>
                  <a:pt x="6186" y="13149"/>
                </a:lnTo>
                <a:lnTo>
                  <a:pt x="6172" y="13150"/>
                </a:lnTo>
                <a:lnTo>
                  <a:pt x="1277" y="13150"/>
                </a:lnTo>
                <a:lnTo>
                  <a:pt x="1263" y="13149"/>
                </a:lnTo>
                <a:lnTo>
                  <a:pt x="1251" y="13148"/>
                </a:lnTo>
                <a:lnTo>
                  <a:pt x="1238" y="13145"/>
                </a:lnTo>
                <a:lnTo>
                  <a:pt x="1227" y="13140"/>
                </a:lnTo>
                <a:lnTo>
                  <a:pt x="1215" y="13134"/>
                </a:lnTo>
                <a:lnTo>
                  <a:pt x="1205" y="13128"/>
                </a:lnTo>
                <a:lnTo>
                  <a:pt x="1194" y="13121"/>
                </a:lnTo>
                <a:lnTo>
                  <a:pt x="1186" y="13112"/>
                </a:lnTo>
                <a:lnTo>
                  <a:pt x="1178" y="13103"/>
                </a:lnTo>
                <a:lnTo>
                  <a:pt x="1169" y="13093"/>
                </a:lnTo>
                <a:lnTo>
                  <a:pt x="1163" y="13082"/>
                </a:lnTo>
                <a:lnTo>
                  <a:pt x="1158" y="13071"/>
                </a:lnTo>
                <a:lnTo>
                  <a:pt x="1154" y="13059"/>
                </a:lnTo>
                <a:lnTo>
                  <a:pt x="1150" y="13047"/>
                </a:lnTo>
                <a:lnTo>
                  <a:pt x="1148" y="13034"/>
                </a:lnTo>
                <a:lnTo>
                  <a:pt x="1147" y="13021"/>
                </a:lnTo>
                <a:lnTo>
                  <a:pt x="1147" y="12906"/>
                </a:lnTo>
                <a:lnTo>
                  <a:pt x="1148" y="12893"/>
                </a:lnTo>
                <a:lnTo>
                  <a:pt x="1150" y="12881"/>
                </a:lnTo>
                <a:lnTo>
                  <a:pt x="1154" y="12868"/>
                </a:lnTo>
                <a:lnTo>
                  <a:pt x="1158" y="12856"/>
                </a:lnTo>
                <a:lnTo>
                  <a:pt x="1163" y="12845"/>
                </a:lnTo>
                <a:lnTo>
                  <a:pt x="1169" y="12834"/>
                </a:lnTo>
                <a:lnTo>
                  <a:pt x="1178" y="12824"/>
                </a:lnTo>
                <a:lnTo>
                  <a:pt x="1186" y="12815"/>
                </a:lnTo>
                <a:lnTo>
                  <a:pt x="1194" y="12806"/>
                </a:lnTo>
                <a:lnTo>
                  <a:pt x="1205" y="12799"/>
                </a:lnTo>
                <a:lnTo>
                  <a:pt x="1215" y="12793"/>
                </a:lnTo>
                <a:lnTo>
                  <a:pt x="1227" y="12787"/>
                </a:lnTo>
                <a:lnTo>
                  <a:pt x="1238" y="12782"/>
                </a:lnTo>
                <a:lnTo>
                  <a:pt x="1251" y="12779"/>
                </a:lnTo>
                <a:lnTo>
                  <a:pt x="1263" y="12777"/>
                </a:lnTo>
                <a:lnTo>
                  <a:pt x="1277" y="12777"/>
                </a:lnTo>
                <a:close/>
                <a:moveTo>
                  <a:pt x="1277" y="12217"/>
                </a:moveTo>
                <a:lnTo>
                  <a:pt x="6172" y="12217"/>
                </a:lnTo>
                <a:lnTo>
                  <a:pt x="6186" y="12218"/>
                </a:lnTo>
                <a:lnTo>
                  <a:pt x="6198" y="12220"/>
                </a:lnTo>
                <a:lnTo>
                  <a:pt x="6211" y="12223"/>
                </a:lnTo>
                <a:lnTo>
                  <a:pt x="6222" y="12227"/>
                </a:lnTo>
                <a:lnTo>
                  <a:pt x="6234" y="12232"/>
                </a:lnTo>
                <a:lnTo>
                  <a:pt x="6244" y="12240"/>
                </a:lnTo>
                <a:lnTo>
                  <a:pt x="6255" y="12247"/>
                </a:lnTo>
                <a:lnTo>
                  <a:pt x="6263" y="12255"/>
                </a:lnTo>
                <a:lnTo>
                  <a:pt x="6271" y="12265"/>
                </a:lnTo>
                <a:lnTo>
                  <a:pt x="6279" y="12274"/>
                </a:lnTo>
                <a:lnTo>
                  <a:pt x="6286" y="12284"/>
                </a:lnTo>
                <a:lnTo>
                  <a:pt x="6291" y="12296"/>
                </a:lnTo>
                <a:lnTo>
                  <a:pt x="6295" y="12307"/>
                </a:lnTo>
                <a:lnTo>
                  <a:pt x="6299" y="12320"/>
                </a:lnTo>
                <a:lnTo>
                  <a:pt x="6301" y="12334"/>
                </a:lnTo>
                <a:lnTo>
                  <a:pt x="6302" y="12346"/>
                </a:lnTo>
                <a:lnTo>
                  <a:pt x="6302" y="12461"/>
                </a:lnTo>
                <a:lnTo>
                  <a:pt x="6301" y="12474"/>
                </a:lnTo>
                <a:lnTo>
                  <a:pt x="6299" y="12487"/>
                </a:lnTo>
                <a:lnTo>
                  <a:pt x="6295" y="12500"/>
                </a:lnTo>
                <a:lnTo>
                  <a:pt x="6291" y="12511"/>
                </a:lnTo>
                <a:lnTo>
                  <a:pt x="6286" y="12522"/>
                </a:lnTo>
                <a:lnTo>
                  <a:pt x="6279" y="12533"/>
                </a:lnTo>
                <a:lnTo>
                  <a:pt x="6271" y="12543"/>
                </a:lnTo>
                <a:lnTo>
                  <a:pt x="6263" y="12552"/>
                </a:lnTo>
                <a:lnTo>
                  <a:pt x="6255" y="12561"/>
                </a:lnTo>
                <a:lnTo>
                  <a:pt x="6244" y="12568"/>
                </a:lnTo>
                <a:lnTo>
                  <a:pt x="6234" y="12575"/>
                </a:lnTo>
                <a:lnTo>
                  <a:pt x="6222" y="12580"/>
                </a:lnTo>
                <a:lnTo>
                  <a:pt x="6211" y="12584"/>
                </a:lnTo>
                <a:lnTo>
                  <a:pt x="6198" y="12587"/>
                </a:lnTo>
                <a:lnTo>
                  <a:pt x="6186" y="12589"/>
                </a:lnTo>
                <a:lnTo>
                  <a:pt x="6172" y="12590"/>
                </a:lnTo>
                <a:lnTo>
                  <a:pt x="1277" y="12590"/>
                </a:lnTo>
                <a:lnTo>
                  <a:pt x="1263" y="12589"/>
                </a:lnTo>
                <a:lnTo>
                  <a:pt x="1251" y="12587"/>
                </a:lnTo>
                <a:lnTo>
                  <a:pt x="1238" y="12584"/>
                </a:lnTo>
                <a:lnTo>
                  <a:pt x="1227" y="12580"/>
                </a:lnTo>
                <a:lnTo>
                  <a:pt x="1215" y="12575"/>
                </a:lnTo>
                <a:lnTo>
                  <a:pt x="1205" y="12568"/>
                </a:lnTo>
                <a:lnTo>
                  <a:pt x="1194" y="12561"/>
                </a:lnTo>
                <a:lnTo>
                  <a:pt x="1186" y="12552"/>
                </a:lnTo>
                <a:lnTo>
                  <a:pt x="1178" y="12543"/>
                </a:lnTo>
                <a:lnTo>
                  <a:pt x="1169" y="12533"/>
                </a:lnTo>
                <a:lnTo>
                  <a:pt x="1163" y="12522"/>
                </a:lnTo>
                <a:lnTo>
                  <a:pt x="1158" y="12511"/>
                </a:lnTo>
                <a:lnTo>
                  <a:pt x="1154" y="12500"/>
                </a:lnTo>
                <a:lnTo>
                  <a:pt x="1150" y="12487"/>
                </a:lnTo>
                <a:lnTo>
                  <a:pt x="1148" y="12474"/>
                </a:lnTo>
                <a:lnTo>
                  <a:pt x="1147" y="12461"/>
                </a:lnTo>
                <a:lnTo>
                  <a:pt x="1147" y="12346"/>
                </a:lnTo>
                <a:lnTo>
                  <a:pt x="1148" y="12334"/>
                </a:lnTo>
                <a:lnTo>
                  <a:pt x="1150" y="12320"/>
                </a:lnTo>
                <a:lnTo>
                  <a:pt x="1154" y="12307"/>
                </a:lnTo>
                <a:lnTo>
                  <a:pt x="1158" y="12296"/>
                </a:lnTo>
                <a:lnTo>
                  <a:pt x="1163" y="12284"/>
                </a:lnTo>
                <a:lnTo>
                  <a:pt x="1169" y="12274"/>
                </a:lnTo>
                <a:lnTo>
                  <a:pt x="1178" y="12265"/>
                </a:lnTo>
                <a:lnTo>
                  <a:pt x="1186" y="12255"/>
                </a:lnTo>
                <a:lnTo>
                  <a:pt x="1194" y="12247"/>
                </a:lnTo>
                <a:lnTo>
                  <a:pt x="1205" y="12240"/>
                </a:lnTo>
                <a:lnTo>
                  <a:pt x="1215" y="12232"/>
                </a:lnTo>
                <a:lnTo>
                  <a:pt x="1227" y="12227"/>
                </a:lnTo>
                <a:lnTo>
                  <a:pt x="1238" y="12223"/>
                </a:lnTo>
                <a:lnTo>
                  <a:pt x="1251" y="12220"/>
                </a:lnTo>
                <a:lnTo>
                  <a:pt x="1263" y="12218"/>
                </a:lnTo>
                <a:lnTo>
                  <a:pt x="1277" y="12217"/>
                </a:lnTo>
                <a:close/>
              </a:path>
            </a:pathLst>
          </a:custGeom>
          <a:solidFill>
            <a:schemeClr val="bg1">
              <a:lumMod val="50000"/>
            </a:schemeClr>
          </a:solidFill>
          <a:ln w="9525">
            <a:noFill/>
            <a:round/>
            <a:headEnd/>
            <a:tailEnd/>
          </a:ln>
        </p:spPr>
        <p:txBody>
          <a:bodyPr vert="horz" wrap="square" lIns="182910" tIns="91455" rIns="182910" bIns="91455" numCol="1" anchor="t" anchorCtr="0" compatLnSpc="1">
            <a:prstTxWarp prst="textNoShape">
              <a:avLst/>
            </a:prstTxWarp>
          </a:bodyPr>
          <a:lstStyle/>
          <a:p>
            <a:pPr fontAlgn="ctr"/>
            <a:endParaRPr lang="en-US" altLang="zh-CN" sz="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28" name="文本框 370"/>
          <p:cNvSpPr txBox="1"/>
          <p:nvPr/>
        </p:nvSpPr>
        <p:spPr>
          <a:xfrm>
            <a:off x="2028524" y="4932593"/>
            <a:ext cx="2304886" cy="323155"/>
          </a:xfrm>
          <a:prstGeom prst="rect">
            <a:avLst/>
          </a:prstGeom>
          <a:noFill/>
        </p:spPr>
        <p:txBody>
          <a:bodyPr wrap="square" lIns="137151" tIns="68575" rIns="137151" bIns="68575" rtlCol="0" anchor="ctr">
            <a:spAutoFit/>
          </a:bodyPr>
          <a:lstStyle/>
          <a:p>
            <a:pPr algn="ct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CE switch</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531" name="直接连接符 530"/>
          <p:cNvCxnSpPr/>
          <p:nvPr/>
        </p:nvCxnSpPr>
        <p:spPr>
          <a:xfrm>
            <a:off x="2656171" y="4130045"/>
            <a:ext cx="30645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32" name="直接连接符 531"/>
          <p:cNvCxnSpPr/>
          <p:nvPr/>
        </p:nvCxnSpPr>
        <p:spPr>
          <a:xfrm>
            <a:off x="3252585" y="4130045"/>
            <a:ext cx="30645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33" name="直接连接符 532"/>
          <p:cNvCxnSpPr/>
          <p:nvPr/>
        </p:nvCxnSpPr>
        <p:spPr>
          <a:xfrm>
            <a:off x="3872926" y="4130045"/>
            <a:ext cx="30645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34" name="直接连接符 533"/>
          <p:cNvCxnSpPr/>
          <p:nvPr/>
        </p:nvCxnSpPr>
        <p:spPr>
          <a:xfrm>
            <a:off x="4498423" y="4130045"/>
            <a:ext cx="30645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35" name="直接连接符 534"/>
          <p:cNvCxnSpPr/>
          <p:nvPr/>
        </p:nvCxnSpPr>
        <p:spPr>
          <a:xfrm>
            <a:off x="5137484" y="4130045"/>
            <a:ext cx="306455"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536" name="组合 535"/>
          <p:cNvGrpSpPr/>
          <p:nvPr/>
        </p:nvGrpSpPr>
        <p:grpSpPr>
          <a:xfrm>
            <a:off x="3149729" y="4457265"/>
            <a:ext cx="115467" cy="120626"/>
            <a:chOff x="1819332" y="3834184"/>
            <a:chExt cx="689824" cy="718229"/>
          </a:xfrm>
          <a:solidFill>
            <a:srgbClr val="595959"/>
          </a:solidFill>
        </p:grpSpPr>
        <p:sp>
          <p:nvSpPr>
            <p:cNvPr id="598" name="Freeform 72"/>
            <p:cNvSpPr>
              <a:spLocks noEditPoints="1"/>
            </p:cNvSpPr>
            <p:nvPr/>
          </p:nvSpPr>
          <p:spPr bwMode="auto">
            <a:xfrm>
              <a:off x="1863967" y="3834184"/>
              <a:ext cx="604610" cy="158254"/>
            </a:xfrm>
            <a:custGeom>
              <a:avLst/>
              <a:gdLst/>
              <a:ahLst/>
              <a:cxnLst>
                <a:cxn ang="0">
                  <a:pos x="36" y="0"/>
                </a:cxn>
                <a:cxn ang="0">
                  <a:pos x="28" y="2"/>
                </a:cxn>
                <a:cxn ang="0">
                  <a:pos x="16" y="6"/>
                </a:cxn>
                <a:cxn ang="0">
                  <a:pos x="6" y="14"/>
                </a:cxn>
                <a:cxn ang="0">
                  <a:pos x="0" y="26"/>
                </a:cxn>
                <a:cxn ang="0">
                  <a:pos x="0" y="46"/>
                </a:cxn>
                <a:cxn ang="0">
                  <a:pos x="0" y="52"/>
                </a:cxn>
                <a:cxn ang="0">
                  <a:pos x="6" y="64"/>
                </a:cxn>
                <a:cxn ang="0">
                  <a:pos x="16" y="72"/>
                </a:cxn>
                <a:cxn ang="0">
                  <a:pos x="28" y="78"/>
                </a:cxn>
                <a:cxn ang="0">
                  <a:pos x="262" y="78"/>
                </a:cxn>
                <a:cxn ang="0">
                  <a:pos x="268" y="78"/>
                </a:cxn>
                <a:cxn ang="0">
                  <a:pos x="282" y="72"/>
                </a:cxn>
                <a:cxn ang="0">
                  <a:pos x="292" y="64"/>
                </a:cxn>
                <a:cxn ang="0">
                  <a:pos x="298" y="52"/>
                </a:cxn>
                <a:cxn ang="0">
                  <a:pos x="298" y="32"/>
                </a:cxn>
                <a:cxn ang="0">
                  <a:pos x="298" y="26"/>
                </a:cxn>
                <a:cxn ang="0">
                  <a:pos x="292" y="14"/>
                </a:cxn>
                <a:cxn ang="0">
                  <a:pos x="282" y="6"/>
                </a:cxn>
                <a:cxn ang="0">
                  <a:pos x="268" y="2"/>
                </a:cxn>
                <a:cxn ang="0">
                  <a:pos x="262" y="0"/>
                </a:cxn>
                <a:cxn ang="0">
                  <a:pos x="46" y="52"/>
                </a:cxn>
                <a:cxn ang="0">
                  <a:pos x="36" y="48"/>
                </a:cxn>
                <a:cxn ang="0">
                  <a:pos x="32" y="40"/>
                </a:cxn>
                <a:cxn ang="0">
                  <a:pos x="34" y="34"/>
                </a:cxn>
                <a:cxn ang="0">
                  <a:pos x="40" y="28"/>
                </a:cxn>
                <a:cxn ang="0">
                  <a:pos x="46" y="26"/>
                </a:cxn>
                <a:cxn ang="0">
                  <a:pos x="54" y="30"/>
                </a:cxn>
                <a:cxn ang="0">
                  <a:pos x="58" y="40"/>
                </a:cxn>
                <a:cxn ang="0">
                  <a:pos x="58" y="44"/>
                </a:cxn>
                <a:cxn ang="0">
                  <a:pos x="50" y="50"/>
                </a:cxn>
                <a:cxn ang="0">
                  <a:pos x="46" y="52"/>
                </a:cxn>
              </a:cxnLst>
              <a:rect l="0" t="0" r="r" b="b"/>
              <a:pathLst>
                <a:path w="298" h="78">
                  <a:moveTo>
                    <a:pt x="262" y="0"/>
                  </a:moveTo>
                  <a:lnTo>
                    <a:pt x="36" y="0"/>
                  </a:lnTo>
                  <a:lnTo>
                    <a:pt x="36" y="0"/>
                  </a:lnTo>
                  <a:lnTo>
                    <a:pt x="28" y="2"/>
                  </a:lnTo>
                  <a:lnTo>
                    <a:pt x="22" y="2"/>
                  </a:lnTo>
                  <a:lnTo>
                    <a:pt x="16" y="6"/>
                  </a:lnTo>
                  <a:lnTo>
                    <a:pt x="10" y="10"/>
                  </a:lnTo>
                  <a:lnTo>
                    <a:pt x="6" y="14"/>
                  </a:lnTo>
                  <a:lnTo>
                    <a:pt x="2" y="20"/>
                  </a:lnTo>
                  <a:lnTo>
                    <a:pt x="0" y="26"/>
                  </a:lnTo>
                  <a:lnTo>
                    <a:pt x="0" y="32"/>
                  </a:lnTo>
                  <a:lnTo>
                    <a:pt x="0" y="46"/>
                  </a:lnTo>
                  <a:lnTo>
                    <a:pt x="0" y="46"/>
                  </a:lnTo>
                  <a:lnTo>
                    <a:pt x="0" y="52"/>
                  </a:lnTo>
                  <a:lnTo>
                    <a:pt x="2" y="58"/>
                  </a:lnTo>
                  <a:lnTo>
                    <a:pt x="6" y="64"/>
                  </a:lnTo>
                  <a:lnTo>
                    <a:pt x="10" y="68"/>
                  </a:lnTo>
                  <a:lnTo>
                    <a:pt x="16" y="72"/>
                  </a:lnTo>
                  <a:lnTo>
                    <a:pt x="22" y="76"/>
                  </a:lnTo>
                  <a:lnTo>
                    <a:pt x="28" y="78"/>
                  </a:lnTo>
                  <a:lnTo>
                    <a:pt x="36" y="78"/>
                  </a:lnTo>
                  <a:lnTo>
                    <a:pt x="262" y="78"/>
                  </a:lnTo>
                  <a:lnTo>
                    <a:pt x="262" y="78"/>
                  </a:lnTo>
                  <a:lnTo>
                    <a:pt x="268" y="78"/>
                  </a:lnTo>
                  <a:lnTo>
                    <a:pt x="276" y="76"/>
                  </a:lnTo>
                  <a:lnTo>
                    <a:pt x="282" y="72"/>
                  </a:lnTo>
                  <a:lnTo>
                    <a:pt x="288" y="68"/>
                  </a:lnTo>
                  <a:lnTo>
                    <a:pt x="292" y="64"/>
                  </a:lnTo>
                  <a:lnTo>
                    <a:pt x="296" y="58"/>
                  </a:lnTo>
                  <a:lnTo>
                    <a:pt x="298" y="52"/>
                  </a:lnTo>
                  <a:lnTo>
                    <a:pt x="298" y="46"/>
                  </a:lnTo>
                  <a:lnTo>
                    <a:pt x="298" y="32"/>
                  </a:lnTo>
                  <a:lnTo>
                    <a:pt x="298" y="32"/>
                  </a:lnTo>
                  <a:lnTo>
                    <a:pt x="298" y="26"/>
                  </a:lnTo>
                  <a:lnTo>
                    <a:pt x="296" y="20"/>
                  </a:lnTo>
                  <a:lnTo>
                    <a:pt x="292" y="14"/>
                  </a:lnTo>
                  <a:lnTo>
                    <a:pt x="288" y="10"/>
                  </a:lnTo>
                  <a:lnTo>
                    <a:pt x="282" y="6"/>
                  </a:lnTo>
                  <a:lnTo>
                    <a:pt x="276" y="2"/>
                  </a:lnTo>
                  <a:lnTo>
                    <a:pt x="268" y="2"/>
                  </a:lnTo>
                  <a:lnTo>
                    <a:pt x="262" y="0"/>
                  </a:lnTo>
                  <a:lnTo>
                    <a:pt x="262" y="0"/>
                  </a:lnTo>
                  <a:close/>
                  <a:moveTo>
                    <a:pt x="46" y="52"/>
                  </a:moveTo>
                  <a:lnTo>
                    <a:pt x="46" y="52"/>
                  </a:lnTo>
                  <a:lnTo>
                    <a:pt x="40" y="50"/>
                  </a:lnTo>
                  <a:lnTo>
                    <a:pt x="36" y="48"/>
                  </a:lnTo>
                  <a:lnTo>
                    <a:pt x="34" y="44"/>
                  </a:lnTo>
                  <a:lnTo>
                    <a:pt x="32" y="40"/>
                  </a:lnTo>
                  <a:lnTo>
                    <a:pt x="32" y="40"/>
                  </a:lnTo>
                  <a:lnTo>
                    <a:pt x="34" y="34"/>
                  </a:lnTo>
                  <a:lnTo>
                    <a:pt x="36" y="30"/>
                  </a:lnTo>
                  <a:lnTo>
                    <a:pt x="40" y="28"/>
                  </a:lnTo>
                  <a:lnTo>
                    <a:pt x="46" y="26"/>
                  </a:lnTo>
                  <a:lnTo>
                    <a:pt x="46" y="26"/>
                  </a:lnTo>
                  <a:lnTo>
                    <a:pt x="50" y="28"/>
                  </a:lnTo>
                  <a:lnTo>
                    <a:pt x="54" y="30"/>
                  </a:lnTo>
                  <a:lnTo>
                    <a:pt x="58" y="34"/>
                  </a:lnTo>
                  <a:lnTo>
                    <a:pt x="58" y="40"/>
                  </a:lnTo>
                  <a:lnTo>
                    <a:pt x="58" y="40"/>
                  </a:lnTo>
                  <a:lnTo>
                    <a:pt x="58" y="44"/>
                  </a:lnTo>
                  <a:lnTo>
                    <a:pt x="54" y="48"/>
                  </a:lnTo>
                  <a:lnTo>
                    <a:pt x="50" y="50"/>
                  </a:lnTo>
                  <a:lnTo>
                    <a:pt x="46" y="52"/>
                  </a:lnTo>
                  <a:lnTo>
                    <a:pt x="46" y="5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99" name="Freeform 73"/>
            <p:cNvSpPr>
              <a:spLocks noEditPoints="1"/>
            </p:cNvSpPr>
            <p:nvPr/>
          </p:nvSpPr>
          <p:spPr bwMode="auto">
            <a:xfrm>
              <a:off x="1863967" y="4020842"/>
              <a:ext cx="604610" cy="158254"/>
            </a:xfrm>
            <a:custGeom>
              <a:avLst/>
              <a:gdLst/>
              <a:ahLst/>
              <a:cxnLst>
                <a:cxn ang="0">
                  <a:pos x="36" y="0"/>
                </a:cxn>
                <a:cxn ang="0">
                  <a:pos x="28" y="2"/>
                </a:cxn>
                <a:cxn ang="0">
                  <a:pos x="16" y="6"/>
                </a:cxn>
                <a:cxn ang="0">
                  <a:pos x="6" y="14"/>
                </a:cxn>
                <a:cxn ang="0">
                  <a:pos x="0" y="26"/>
                </a:cxn>
                <a:cxn ang="0">
                  <a:pos x="0" y="46"/>
                </a:cxn>
                <a:cxn ang="0">
                  <a:pos x="0" y="52"/>
                </a:cxn>
                <a:cxn ang="0">
                  <a:pos x="6" y="64"/>
                </a:cxn>
                <a:cxn ang="0">
                  <a:pos x="16" y="72"/>
                </a:cxn>
                <a:cxn ang="0">
                  <a:pos x="28" y="78"/>
                </a:cxn>
                <a:cxn ang="0">
                  <a:pos x="262" y="78"/>
                </a:cxn>
                <a:cxn ang="0">
                  <a:pos x="268" y="78"/>
                </a:cxn>
                <a:cxn ang="0">
                  <a:pos x="282" y="72"/>
                </a:cxn>
                <a:cxn ang="0">
                  <a:pos x="292" y="64"/>
                </a:cxn>
                <a:cxn ang="0">
                  <a:pos x="298" y="52"/>
                </a:cxn>
                <a:cxn ang="0">
                  <a:pos x="298" y="32"/>
                </a:cxn>
                <a:cxn ang="0">
                  <a:pos x="298" y="26"/>
                </a:cxn>
                <a:cxn ang="0">
                  <a:pos x="292" y="14"/>
                </a:cxn>
                <a:cxn ang="0">
                  <a:pos x="282" y="6"/>
                </a:cxn>
                <a:cxn ang="0">
                  <a:pos x="268" y="2"/>
                </a:cxn>
                <a:cxn ang="0">
                  <a:pos x="262" y="0"/>
                </a:cxn>
                <a:cxn ang="0">
                  <a:pos x="46" y="52"/>
                </a:cxn>
                <a:cxn ang="0">
                  <a:pos x="36" y="48"/>
                </a:cxn>
                <a:cxn ang="0">
                  <a:pos x="32" y="40"/>
                </a:cxn>
                <a:cxn ang="0">
                  <a:pos x="34" y="34"/>
                </a:cxn>
                <a:cxn ang="0">
                  <a:pos x="40" y="28"/>
                </a:cxn>
                <a:cxn ang="0">
                  <a:pos x="46" y="26"/>
                </a:cxn>
                <a:cxn ang="0">
                  <a:pos x="54" y="30"/>
                </a:cxn>
                <a:cxn ang="0">
                  <a:pos x="58" y="40"/>
                </a:cxn>
                <a:cxn ang="0">
                  <a:pos x="58" y="44"/>
                </a:cxn>
                <a:cxn ang="0">
                  <a:pos x="50" y="50"/>
                </a:cxn>
                <a:cxn ang="0">
                  <a:pos x="46" y="52"/>
                </a:cxn>
              </a:cxnLst>
              <a:rect l="0" t="0" r="r" b="b"/>
              <a:pathLst>
                <a:path w="298" h="78">
                  <a:moveTo>
                    <a:pt x="262" y="0"/>
                  </a:moveTo>
                  <a:lnTo>
                    <a:pt x="36" y="0"/>
                  </a:lnTo>
                  <a:lnTo>
                    <a:pt x="36" y="0"/>
                  </a:lnTo>
                  <a:lnTo>
                    <a:pt x="28" y="2"/>
                  </a:lnTo>
                  <a:lnTo>
                    <a:pt x="22" y="2"/>
                  </a:lnTo>
                  <a:lnTo>
                    <a:pt x="16" y="6"/>
                  </a:lnTo>
                  <a:lnTo>
                    <a:pt x="10" y="10"/>
                  </a:lnTo>
                  <a:lnTo>
                    <a:pt x="6" y="14"/>
                  </a:lnTo>
                  <a:lnTo>
                    <a:pt x="2" y="20"/>
                  </a:lnTo>
                  <a:lnTo>
                    <a:pt x="0" y="26"/>
                  </a:lnTo>
                  <a:lnTo>
                    <a:pt x="0" y="32"/>
                  </a:lnTo>
                  <a:lnTo>
                    <a:pt x="0" y="46"/>
                  </a:lnTo>
                  <a:lnTo>
                    <a:pt x="0" y="46"/>
                  </a:lnTo>
                  <a:lnTo>
                    <a:pt x="0" y="52"/>
                  </a:lnTo>
                  <a:lnTo>
                    <a:pt x="2" y="58"/>
                  </a:lnTo>
                  <a:lnTo>
                    <a:pt x="6" y="64"/>
                  </a:lnTo>
                  <a:lnTo>
                    <a:pt x="10" y="68"/>
                  </a:lnTo>
                  <a:lnTo>
                    <a:pt x="16" y="72"/>
                  </a:lnTo>
                  <a:lnTo>
                    <a:pt x="22" y="76"/>
                  </a:lnTo>
                  <a:lnTo>
                    <a:pt x="28" y="78"/>
                  </a:lnTo>
                  <a:lnTo>
                    <a:pt x="36" y="78"/>
                  </a:lnTo>
                  <a:lnTo>
                    <a:pt x="262" y="78"/>
                  </a:lnTo>
                  <a:lnTo>
                    <a:pt x="262" y="78"/>
                  </a:lnTo>
                  <a:lnTo>
                    <a:pt x="268" y="78"/>
                  </a:lnTo>
                  <a:lnTo>
                    <a:pt x="276" y="76"/>
                  </a:lnTo>
                  <a:lnTo>
                    <a:pt x="282" y="72"/>
                  </a:lnTo>
                  <a:lnTo>
                    <a:pt x="288" y="68"/>
                  </a:lnTo>
                  <a:lnTo>
                    <a:pt x="292" y="64"/>
                  </a:lnTo>
                  <a:lnTo>
                    <a:pt x="296" y="58"/>
                  </a:lnTo>
                  <a:lnTo>
                    <a:pt x="298" y="52"/>
                  </a:lnTo>
                  <a:lnTo>
                    <a:pt x="298" y="46"/>
                  </a:lnTo>
                  <a:lnTo>
                    <a:pt x="298" y="32"/>
                  </a:lnTo>
                  <a:lnTo>
                    <a:pt x="298" y="32"/>
                  </a:lnTo>
                  <a:lnTo>
                    <a:pt x="298" y="26"/>
                  </a:lnTo>
                  <a:lnTo>
                    <a:pt x="296" y="20"/>
                  </a:lnTo>
                  <a:lnTo>
                    <a:pt x="292" y="14"/>
                  </a:lnTo>
                  <a:lnTo>
                    <a:pt x="288" y="10"/>
                  </a:lnTo>
                  <a:lnTo>
                    <a:pt x="282" y="6"/>
                  </a:lnTo>
                  <a:lnTo>
                    <a:pt x="276" y="2"/>
                  </a:lnTo>
                  <a:lnTo>
                    <a:pt x="268" y="2"/>
                  </a:lnTo>
                  <a:lnTo>
                    <a:pt x="262" y="0"/>
                  </a:lnTo>
                  <a:lnTo>
                    <a:pt x="262" y="0"/>
                  </a:lnTo>
                  <a:close/>
                  <a:moveTo>
                    <a:pt x="46" y="52"/>
                  </a:moveTo>
                  <a:lnTo>
                    <a:pt x="46" y="52"/>
                  </a:lnTo>
                  <a:lnTo>
                    <a:pt x="40" y="50"/>
                  </a:lnTo>
                  <a:lnTo>
                    <a:pt x="36" y="48"/>
                  </a:lnTo>
                  <a:lnTo>
                    <a:pt x="34" y="44"/>
                  </a:lnTo>
                  <a:lnTo>
                    <a:pt x="32" y="40"/>
                  </a:lnTo>
                  <a:lnTo>
                    <a:pt x="32" y="40"/>
                  </a:lnTo>
                  <a:lnTo>
                    <a:pt x="34" y="34"/>
                  </a:lnTo>
                  <a:lnTo>
                    <a:pt x="36" y="30"/>
                  </a:lnTo>
                  <a:lnTo>
                    <a:pt x="40" y="28"/>
                  </a:lnTo>
                  <a:lnTo>
                    <a:pt x="46" y="26"/>
                  </a:lnTo>
                  <a:lnTo>
                    <a:pt x="46" y="26"/>
                  </a:lnTo>
                  <a:lnTo>
                    <a:pt x="50" y="28"/>
                  </a:lnTo>
                  <a:lnTo>
                    <a:pt x="54" y="30"/>
                  </a:lnTo>
                  <a:lnTo>
                    <a:pt x="58" y="34"/>
                  </a:lnTo>
                  <a:lnTo>
                    <a:pt x="58" y="40"/>
                  </a:lnTo>
                  <a:lnTo>
                    <a:pt x="58" y="40"/>
                  </a:lnTo>
                  <a:lnTo>
                    <a:pt x="58" y="44"/>
                  </a:lnTo>
                  <a:lnTo>
                    <a:pt x="54" y="48"/>
                  </a:lnTo>
                  <a:lnTo>
                    <a:pt x="50" y="50"/>
                  </a:lnTo>
                  <a:lnTo>
                    <a:pt x="46" y="52"/>
                  </a:lnTo>
                  <a:lnTo>
                    <a:pt x="46" y="5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00" name="Freeform 74"/>
            <p:cNvSpPr>
              <a:spLocks noEditPoints="1"/>
            </p:cNvSpPr>
            <p:nvPr/>
          </p:nvSpPr>
          <p:spPr bwMode="auto">
            <a:xfrm>
              <a:off x="1863967" y="4207501"/>
              <a:ext cx="604610" cy="158254"/>
            </a:xfrm>
            <a:custGeom>
              <a:avLst/>
              <a:gdLst/>
              <a:ahLst/>
              <a:cxnLst>
                <a:cxn ang="0">
                  <a:pos x="36" y="0"/>
                </a:cxn>
                <a:cxn ang="0">
                  <a:pos x="28" y="2"/>
                </a:cxn>
                <a:cxn ang="0">
                  <a:pos x="16" y="6"/>
                </a:cxn>
                <a:cxn ang="0">
                  <a:pos x="6" y="14"/>
                </a:cxn>
                <a:cxn ang="0">
                  <a:pos x="0" y="26"/>
                </a:cxn>
                <a:cxn ang="0">
                  <a:pos x="0" y="46"/>
                </a:cxn>
                <a:cxn ang="0">
                  <a:pos x="0" y="52"/>
                </a:cxn>
                <a:cxn ang="0">
                  <a:pos x="6" y="64"/>
                </a:cxn>
                <a:cxn ang="0">
                  <a:pos x="16" y="72"/>
                </a:cxn>
                <a:cxn ang="0">
                  <a:pos x="28" y="78"/>
                </a:cxn>
                <a:cxn ang="0">
                  <a:pos x="262" y="78"/>
                </a:cxn>
                <a:cxn ang="0">
                  <a:pos x="268" y="78"/>
                </a:cxn>
                <a:cxn ang="0">
                  <a:pos x="282" y="72"/>
                </a:cxn>
                <a:cxn ang="0">
                  <a:pos x="292" y="64"/>
                </a:cxn>
                <a:cxn ang="0">
                  <a:pos x="298" y="52"/>
                </a:cxn>
                <a:cxn ang="0">
                  <a:pos x="298" y="32"/>
                </a:cxn>
                <a:cxn ang="0">
                  <a:pos x="298" y="26"/>
                </a:cxn>
                <a:cxn ang="0">
                  <a:pos x="292" y="14"/>
                </a:cxn>
                <a:cxn ang="0">
                  <a:pos x="282" y="6"/>
                </a:cxn>
                <a:cxn ang="0">
                  <a:pos x="268" y="2"/>
                </a:cxn>
                <a:cxn ang="0">
                  <a:pos x="262" y="0"/>
                </a:cxn>
                <a:cxn ang="0">
                  <a:pos x="46" y="52"/>
                </a:cxn>
                <a:cxn ang="0">
                  <a:pos x="36" y="48"/>
                </a:cxn>
                <a:cxn ang="0">
                  <a:pos x="32" y="40"/>
                </a:cxn>
                <a:cxn ang="0">
                  <a:pos x="34" y="34"/>
                </a:cxn>
                <a:cxn ang="0">
                  <a:pos x="40" y="28"/>
                </a:cxn>
                <a:cxn ang="0">
                  <a:pos x="46" y="26"/>
                </a:cxn>
                <a:cxn ang="0">
                  <a:pos x="54" y="30"/>
                </a:cxn>
                <a:cxn ang="0">
                  <a:pos x="58" y="40"/>
                </a:cxn>
                <a:cxn ang="0">
                  <a:pos x="58" y="44"/>
                </a:cxn>
                <a:cxn ang="0">
                  <a:pos x="50" y="50"/>
                </a:cxn>
                <a:cxn ang="0">
                  <a:pos x="46" y="52"/>
                </a:cxn>
              </a:cxnLst>
              <a:rect l="0" t="0" r="r" b="b"/>
              <a:pathLst>
                <a:path w="298" h="78">
                  <a:moveTo>
                    <a:pt x="262" y="0"/>
                  </a:moveTo>
                  <a:lnTo>
                    <a:pt x="36" y="0"/>
                  </a:lnTo>
                  <a:lnTo>
                    <a:pt x="36" y="0"/>
                  </a:lnTo>
                  <a:lnTo>
                    <a:pt x="28" y="2"/>
                  </a:lnTo>
                  <a:lnTo>
                    <a:pt x="22" y="2"/>
                  </a:lnTo>
                  <a:lnTo>
                    <a:pt x="16" y="6"/>
                  </a:lnTo>
                  <a:lnTo>
                    <a:pt x="10" y="10"/>
                  </a:lnTo>
                  <a:lnTo>
                    <a:pt x="6" y="14"/>
                  </a:lnTo>
                  <a:lnTo>
                    <a:pt x="2" y="20"/>
                  </a:lnTo>
                  <a:lnTo>
                    <a:pt x="0" y="26"/>
                  </a:lnTo>
                  <a:lnTo>
                    <a:pt x="0" y="32"/>
                  </a:lnTo>
                  <a:lnTo>
                    <a:pt x="0" y="46"/>
                  </a:lnTo>
                  <a:lnTo>
                    <a:pt x="0" y="46"/>
                  </a:lnTo>
                  <a:lnTo>
                    <a:pt x="0" y="52"/>
                  </a:lnTo>
                  <a:lnTo>
                    <a:pt x="2" y="58"/>
                  </a:lnTo>
                  <a:lnTo>
                    <a:pt x="6" y="64"/>
                  </a:lnTo>
                  <a:lnTo>
                    <a:pt x="10" y="68"/>
                  </a:lnTo>
                  <a:lnTo>
                    <a:pt x="16" y="72"/>
                  </a:lnTo>
                  <a:lnTo>
                    <a:pt x="22" y="76"/>
                  </a:lnTo>
                  <a:lnTo>
                    <a:pt x="28" y="78"/>
                  </a:lnTo>
                  <a:lnTo>
                    <a:pt x="36" y="78"/>
                  </a:lnTo>
                  <a:lnTo>
                    <a:pt x="262" y="78"/>
                  </a:lnTo>
                  <a:lnTo>
                    <a:pt x="262" y="78"/>
                  </a:lnTo>
                  <a:lnTo>
                    <a:pt x="268" y="78"/>
                  </a:lnTo>
                  <a:lnTo>
                    <a:pt x="276" y="76"/>
                  </a:lnTo>
                  <a:lnTo>
                    <a:pt x="282" y="72"/>
                  </a:lnTo>
                  <a:lnTo>
                    <a:pt x="288" y="68"/>
                  </a:lnTo>
                  <a:lnTo>
                    <a:pt x="292" y="64"/>
                  </a:lnTo>
                  <a:lnTo>
                    <a:pt x="296" y="58"/>
                  </a:lnTo>
                  <a:lnTo>
                    <a:pt x="298" y="52"/>
                  </a:lnTo>
                  <a:lnTo>
                    <a:pt x="298" y="46"/>
                  </a:lnTo>
                  <a:lnTo>
                    <a:pt x="298" y="32"/>
                  </a:lnTo>
                  <a:lnTo>
                    <a:pt x="298" y="32"/>
                  </a:lnTo>
                  <a:lnTo>
                    <a:pt x="298" y="26"/>
                  </a:lnTo>
                  <a:lnTo>
                    <a:pt x="296" y="20"/>
                  </a:lnTo>
                  <a:lnTo>
                    <a:pt x="292" y="14"/>
                  </a:lnTo>
                  <a:lnTo>
                    <a:pt x="288" y="10"/>
                  </a:lnTo>
                  <a:lnTo>
                    <a:pt x="282" y="6"/>
                  </a:lnTo>
                  <a:lnTo>
                    <a:pt x="276" y="2"/>
                  </a:lnTo>
                  <a:lnTo>
                    <a:pt x="268" y="2"/>
                  </a:lnTo>
                  <a:lnTo>
                    <a:pt x="262" y="0"/>
                  </a:lnTo>
                  <a:lnTo>
                    <a:pt x="262" y="0"/>
                  </a:lnTo>
                  <a:close/>
                  <a:moveTo>
                    <a:pt x="46" y="52"/>
                  </a:moveTo>
                  <a:lnTo>
                    <a:pt x="46" y="52"/>
                  </a:lnTo>
                  <a:lnTo>
                    <a:pt x="40" y="50"/>
                  </a:lnTo>
                  <a:lnTo>
                    <a:pt x="36" y="48"/>
                  </a:lnTo>
                  <a:lnTo>
                    <a:pt x="34" y="44"/>
                  </a:lnTo>
                  <a:lnTo>
                    <a:pt x="32" y="40"/>
                  </a:lnTo>
                  <a:lnTo>
                    <a:pt x="32" y="40"/>
                  </a:lnTo>
                  <a:lnTo>
                    <a:pt x="34" y="34"/>
                  </a:lnTo>
                  <a:lnTo>
                    <a:pt x="36" y="30"/>
                  </a:lnTo>
                  <a:lnTo>
                    <a:pt x="40" y="28"/>
                  </a:lnTo>
                  <a:lnTo>
                    <a:pt x="46" y="26"/>
                  </a:lnTo>
                  <a:lnTo>
                    <a:pt x="46" y="26"/>
                  </a:lnTo>
                  <a:lnTo>
                    <a:pt x="50" y="28"/>
                  </a:lnTo>
                  <a:lnTo>
                    <a:pt x="54" y="30"/>
                  </a:lnTo>
                  <a:lnTo>
                    <a:pt x="58" y="34"/>
                  </a:lnTo>
                  <a:lnTo>
                    <a:pt x="58" y="40"/>
                  </a:lnTo>
                  <a:lnTo>
                    <a:pt x="58" y="40"/>
                  </a:lnTo>
                  <a:lnTo>
                    <a:pt x="58" y="44"/>
                  </a:lnTo>
                  <a:lnTo>
                    <a:pt x="54" y="48"/>
                  </a:lnTo>
                  <a:lnTo>
                    <a:pt x="50" y="50"/>
                  </a:lnTo>
                  <a:lnTo>
                    <a:pt x="46" y="52"/>
                  </a:lnTo>
                  <a:lnTo>
                    <a:pt x="46" y="5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01" name="Freeform 75"/>
            <p:cNvSpPr>
              <a:spLocks/>
            </p:cNvSpPr>
            <p:nvPr/>
          </p:nvSpPr>
          <p:spPr bwMode="auto">
            <a:xfrm>
              <a:off x="2070914" y="4394159"/>
              <a:ext cx="186658" cy="158254"/>
            </a:xfrm>
            <a:custGeom>
              <a:avLst/>
              <a:gdLst/>
              <a:ahLst/>
              <a:cxnLst>
                <a:cxn ang="0">
                  <a:pos x="84" y="36"/>
                </a:cxn>
                <a:cxn ang="0">
                  <a:pos x="56" y="36"/>
                </a:cxn>
                <a:cxn ang="0">
                  <a:pos x="56" y="0"/>
                </a:cxn>
                <a:cxn ang="0">
                  <a:pos x="36" y="0"/>
                </a:cxn>
                <a:cxn ang="0">
                  <a:pos x="36" y="36"/>
                </a:cxn>
                <a:cxn ang="0">
                  <a:pos x="8" y="36"/>
                </a:cxn>
                <a:cxn ang="0">
                  <a:pos x="8" y="36"/>
                </a:cxn>
                <a:cxn ang="0">
                  <a:pos x="4" y="38"/>
                </a:cxn>
                <a:cxn ang="0">
                  <a:pos x="2" y="38"/>
                </a:cxn>
                <a:cxn ang="0">
                  <a:pos x="0" y="42"/>
                </a:cxn>
                <a:cxn ang="0">
                  <a:pos x="0" y="44"/>
                </a:cxn>
                <a:cxn ang="0">
                  <a:pos x="0" y="70"/>
                </a:cxn>
                <a:cxn ang="0">
                  <a:pos x="0" y="70"/>
                </a:cxn>
                <a:cxn ang="0">
                  <a:pos x="0" y="72"/>
                </a:cxn>
                <a:cxn ang="0">
                  <a:pos x="2" y="76"/>
                </a:cxn>
                <a:cxn ang="0">
                  <a:pos x="4" y="78"/>
                </a:cxn>
                <a:cxn ang="0">
                  <a:pos x="8" y="78"/>
                </a:cxn>
                <a:cxn ang="0">
                  <a:pos x="84" y="78"/>
                </a:cxn>
                <a:cxn ang="0">
                  <a:pos x="84" y="78"/>
                </a:cxn>
                <a:cxn ang="0">
                  <a:pos x="88" y="78"/>
                </a:cxn>
                <a:cxn ang="0">
                  <a:pos x="90" y="76"/>
                </a:cxn>
                <a:cxn ang="0">
                  <a:pos x="92" y="72"/>
                </a:cxn>
                <a:cxn ang="0">
                  <a:pos x="92" y="70"/>
                </a:cxn>
                <a:cxn ang="0">
                  <a:pos x="92" y="44"/>
                </a:cxn>
                <a:cxn ang="0">
                  <a:pos x="92" y="44"/>
                </a:cxn>
                <a:cxn ang="0">
                  <a:pos x="92" y="42"/>
                </a:cxn>
                <a:cxn ang="0">
                  <a:pos x="90" y="38"/>
                </a:cxn>
                <a:cxn ang="0">
                  <a:pos x="88" y="38"/>
                </a:cxn>
                <a:cxn ang="0">
                  <a:pos x="84" y="36"/>
                </a:cxn>
                <a:cxn ang="0">
                  <a:pos x="84" y="36"/>
                </a:cxn>
              </a:cxnLst>
              <a:rect l="0" t="0" r="r" b="b"/>
              <a:pathLst>
                <a:path w="92" h="78">
                  <a:moveTo>
                    <a:pt x="84" y="36"/>
                  </a:moveTo>
                  <a:lnTo>
                    <a:pt x="56" y="36"/>
                  </a:lnTo>
                  <a:lnTo>
                    <a:pt x="56" y="0"/>
                  </a:lnTo>
                  <a:lnTo>
                    <a:pt x="36" y="0"/>
                  </a:lnTo>
                  <a:lnTo>
                    <a:pt x="36" y="36"/>
                  </a:lnTo>
                  <a:lnTo>
                    <a:pt x="8" y="36"/>
                  </a:lnTo>
                  <a:lnTo>
                    <a:pt x="8" y="36"/>
                  </a:lnTo>
                  <a:lnTo>
                    <a:pt x="4" y="38"/>
                  </a:lnTo>
                  <a:lnTo>
                    <a:pt x="2" y="38"/>
                  </a:lnTo>
                  <a:lnTo>
                    <a:pt x="0" y="42"/>
                  </a:lnTo>
                  <a:lnTo>
                    <a:pt x="0" y="44"/>
                  </a:lnTo>
                  <a:lnTo>
                    <a:pt x="0" y="70"/>
                  </a:lnTo>
                  <a:lnTo>
                    <a:pt x="0" y="70"/>
                  </a:lnTo>
                  <a:lnTo>
                    <a:pt x="0" y="72"/>
                  </a:lnTo>
                  <a:lnTo>
                    <a:pt x="2" y="76"/>
                  </a:lnTo>
                  <a:lnTo>
                    <a:pt x="4" y="78"/>
                  </a:lnTo>
                  <a:lnTo>
                    <a:pt x="8" y="78"/>
                  </a:lnTo>
                  <a:lnTo>
                    <a:pt x="84" y="78"/>
                  </a:lnTo>
                  <a:lnTo>
                    <a:pt x="84" y="78"/>
                  </a:lnTo>
                  <a:lnTo>
                    <a:pt x="88" y="78"/>
                  </a:lnTo>
                  <a:lnTo>
                    <a:pt x="90" y="76"/>
                  </a:lnTo>
                  <a:lnTo>
                    <a:pt x="92" y="72"/>
                  </a:lnTo>
                  <a:lnTo>
                    <a:pt x="92" y="70"/>
                  </a:lnTo>
                  <a:lnTo>
                    <a:pt x="92" y="44"/>
                  </a:lnTo>
                  <a:lnTo>
                    <a:pt x="92" y="44"/>
                  </a:lnTo>
                  <a:lnTo>
                    <a:pt x="92" y="42"/>
                  </a:lnTo>
                  <a:lnTo>
                    <a:pt x="90" y="38"/>
                  </a:lnTo>
                  <a:lnTo>
                    <a:pt x="88" y="38"/>
                  </a:lnTo>
                  <a:lnTo>
                    <a:pt x="84" y="36"/>
                  </a:lnTo>
                  <a:lnTo>
                    <a:pt x="84" y="3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02" name="Freeform 76"/>
            <p:cNvSpPr>
              <a:spLocks noEditPoints="1"/>
            </p:cNvSpPr>
            <p:nvPr/>
          </p:nvSpPr>
          <p:spPr bwMode="auto">
            <a:xfrm>
              <a:off x="1819332" y="4491546"/>
              <a:ext cx="689824" cy="36520"/>
            </a:xfrm>
            <a:custGeom>
              <a:avLst/>
              <a:gdLst/>
              <a:ahLst/>
              <a:cxnLst>
                <a:cxn ang="0">
                  <a:pos x="0" y="10"/>
                </a:cxn>
                <a:cxn ang="0">
                  <a:pos x="0" y="10"/>
                </a:cxn>
                <a:cxn ang="0">
                  <a:pos x="0" y="12"/>
                </a:cxn>
                <a:cxn ang="0">
                  <a:pos x="2" y="16"/>
                </a:cxn>
                <a:cxn ang="0">
                  <a:pos x="6" y="18"/>
                </a:cxn>
                <a:cxn ang="0">
                  <a:pos x="10" y="18"/>
                </a:cxn>
                <a:cxn ang="0">
                  <a:pos x="110" y="18"/>
                </a:cxn>
                <a:cxn ang="0">
                  <a:pos x="110" y="0"/>
                </a:cxn>
                <a:cxn ang="0">
                  <a:pos x="10" y="0"/>
                </a:cxn>
                <a:cxn ang="0">
                  <a:pos x="10" y="0"/>
                </a:cxn>
                <a:cxn ang="0">
                  <a:pos x="6" y="0"/>
                </a:cxn>
                <a:cxn ang="0">
                  <a:pos x="2" y="2"/>
                </a:cxn>
                <a:cxn ang="0">
                  <a:pos x="0" y="6"/>
                </a:cxn>
                <a:cxn ang="0">
                  <a:pos x="0" y="10"/>
                </a:cxn>
                <a:cxn ang="0">
                  <a:pos x="0" y="10"/>
                </a:cxn>
                <a:cxn ang="0">
                  <a:pos x="330" y="0"/>
                </a:cxn>
                <a:cxn ang="0">
                  <a:pos x="230" y="0"/>
                </a:cxn>
                <a:cxn ang="0">
                  <a:pos x="230" y="18"/>
                </a:cxn>
                <a:cxn ang="0">
                  <a:pos x="330" y="18"/>
                </a:cxn>
                <a:cxn ang="0">
                  <a:pos x="330" y="18"/>
                </a:cxn>
                <a:cxn ang="0">
                  <a:pos x="334" y="18"/>
                </a:cxn>
                <a:cxn ang="0">
                  <a:pos x="338" y="16"/>
                </a:cxn>
                <a:cxn ang="0">
                  <a:pos x="340" y="12"/>
                </a:cxn>
                <a:cxn ang="0">
                  <a:pos x="340" y="10"/>
                </a:cxn>
                <a:cxn ang="0">
                  <a:pos x="340" y="10"/>
                </a:cxn>
                <a:cxn ang="0">
                  <a:pos x="340" y="6"/>
                </a:cxn>
                <a:cxn ang="0">
                  <a:pos x="338" y="2"/>
                </a:cxn>
                <a:cxn ang="0">
                  <a:pos x="334" y="0"/>
                </a:cxn>
                <a:cxn ang="0">
                  <a:pos x="330" y="0"/>
                </a:cxn>
                <a:cxn ang="0">
                  <a:pos x="330" y="0"/>
                </a:cxn>
              </a:cxnLst>
              <a:rect l="0" t="0" r="r" b="b"/>
              <a:pathLst>
                <a:path w="340" h="18">
                  <a:moveTo>
                    <a:pt x="0" y="10"/>
                  </a:moveTo>
                  <a:lnTo>
                    <a:pt x="0" y="10"/>
                  </a:lnTo>
                  <a:lnTo>
                    <a:pt x="0" y="12"/>
                  </a:lnTo>
                  <a:lnTo>
                    <a:pt x="2" y="16"/>
                  </a:lnTo>
                  <a:lnTo>
                    <a:pt x="6" y="18"/>
                  </a:lnTo>
                  <a:lnTo>
                    <a:pt x="10" y="18"/>
                  </a:lnTo>
                  <a:lnTo>
                    <a:pt x="110" y="18"/>
                  </a:lnTo>
                  <a:lnTo>
                    <a:pt x="110" y="0"/>
                  </a:lnTo>
                  <a:lnTo>
                    <a:pt x="10" y="0"/>
                  </a:lnTo>
                  <a:lnTo>
                    <a:pt x="10" y="0"/>
                  </a:lnTo>
                  <a:lnTo>
                    <a:pt x="6" y="0"/>
                  </a:lnTo>
                  <a:lnTo>
                    <a:pt x="2" y="2"/>
                  </a:lnTo>
                  <a:lnTo>
                    <a:pt x="0" y="6"/>
                  </a:lnTo>
                  <a:lnTo>
                    <a:pt x="0" y="10"/>
                  </a:lnTo>
                  <a:lnTo>
                    <a:pt x="0" y="10"/>
                  </a:lnTo>
                  <a:close/>
                  <a:moveTo>
                    <a:pt x="330" y="0"/>
                  </a:moveTo>
                  <a:lnTo>
                    <a:pt x="230" y="0"/>
                  </a:lnTo>
                  <a:lnTo>
                    <a:pt x="230" y="18"/>
                  </a:lnTo>
                  <a:lnTo>
                    <a:pt x="330" y="18"/>
                  </a:lnTo>
                  <a:lnTo>
                    <a:pt x="330" y="18"/>
                  </a:lnTo>
                  <a:lnTo>
                    <a:pt x="334" y="18"/>
                  </a:lnTo>
                  <a:lnTo>
                    <a:pt x="338" y="16"/>
                  </a:lnTo>
                  <a:lnTo>
                    <a:pt x="340" y="12"/>
                  </a:lnTo>
                  <a:lnTo>
                    <a:pt x="340" y="10"/>
                  </a:lnTo>
                  <a:lnTo>
                    <a:pt x="340" y="10"/>
                  </a:lnTo>
                  <a:lnTo>
                    <a:pt x="340" y="6"/>
                  </a:lnTo>
                  <a:lnTo>
                    <a:pt x="338" y="2"/>
                  </a:lnTo>
                  <a:lnTo>
                    <a:pt x="334" y="0"/>
                  </a:lnTo>
                  <a:lnTo>
                    <a:pt x="330" y="0"/>
                  </a:lnTo>
                  <a:lnTo>
                    <a:pt x="33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537" name="组合 536"/>
          <p:cNvGrpSpPr/>
          <p:nvPr/>
        </p:nvGrpSpPr>
        <p:grpSpPr>
          <a:xfrm>
            <a:off x="2742472" y="4599149"/>
            <a:ext cx="115467" cy="120626"/>
            <a:chOff x="1819332" y="3834184"/>
            <a:chExt cx="689824" cy="718229"/>
          </a:xfrm>
          <a:solidFill>
            <a:srgbClr val="595959"/>
          </a:solidFill>
        </p:grpSpPr>
        <p:sp>
          <p:nvSpPr>
            <p:cNvPr id="593" name="Freeform 72"/>
            <p:cNvSpPr>
              <a:spLocks noEditPoints="1"/>
            </p:cNvSpPr>
            <p:nvPr/>
          </p:nvSpPr>
          <p:spPr bwMode="auto">
            <a:xfrm>
              <a:off x="1863967" y="3834184"/>
              <a:ext cx="604610" cy="158254"/>
            </a:xfrm>
            <a:custGeom>
              <a:avLst/>
              <a:gdLst/>
              <a:ahLst/>
              <a:cxnLst>
                <a:cxn ang="0">
                  <a:pos x="36" y="0"/>
                </a:cxn>
                <a:cxn ang="0">
                  <a:pos x="28" y="2"/>
                </a:cxn>
                <a:cxn ang="0">
                  <a:pos x="16" y="6"/>
                </a:cxn>
                <a:cxn ang="0">
                  <a:pos x="6" y="14"/>
                </a:cxn>
                <a:cxn ang="0">
                  <a:pos x="0" y="26"/>
                </a:cxn>
                <a:cxn ang="0">
                  <a:pos x="0" y="46"/>
                </a:cxn>
                <a:cxn ang="0">
                  <a:pos x="0" y="52"/>
                </a:cxn>
                <a:cxn ang="0">
                  <a:pos x="6" y="64"/>
                </a:cxn>
                <a:cxn ang="0">
                  <a:pos x="16" y="72"/>
                </a:cxn>
                <a:cxn ang="0">
                  <a:pos x="28" y="78"/>
                </a:cxn>
                <a:cxn ang="0">
                  <a:pos x="262" y="78"/>
                </a:cxn>
                <a:cxn ang="0">
                  <a:pos x="268" y="78"/>
                </a:cxn>
                <a:cxn ang="0">
                  <a:pos x="282" y="72"/>
                </a:cxn>
                <a:cxn ang="0">
                  <a:pos x="292" y="64"/>
                </a:cxn>
                <a:cxn ang="0">
                  <a:pos x="298" y="52"/>
                </a:cxn>
                <a:cxn ang="0">
                  <a:pos x="298" y="32"/>
                </a:cxn>
                <a:cxn ang="0">
                  <a:pos x="298" y="26"/>
                </a:cxn>
                <a:cxn ang="0">
                  <a:pos x="292" y="14"/>
                </a:cxn>
                <a:cxn ang="0">
                  <a:pos x="282" y="6"/>
                </a:cxn>
                <a:cxn ang="0">
                  <a:pos x="268" y="2"/>
                </a:cxn>
                <a:cxn ang="0">
                  <a:pos x="262" y="0"/>
                </a:cxn>
                <a:cxn ang="0">
                  <a:pos x="46" y="52"/>
                </a:cxn>
                <a:cxn ang="0">
                  <a:pos x="36" y="48"/>
                </a:cxn>
                <a:cxn ang="0">
                  <a:pos x="32" y="40"/>
                </a:cxn>
                <a:cxn ang="0">
                  <a:pos x="34" y="34"/>
                </a:cxn>
                <a:cxn ang="0">
                  <a:pos x="40" y="28"/>
                </a:cxn>
                <a:cxn ang="0">
                  <a:pos x="46" y="26"/>
                </a:cxn>
                <a:cxn ang="0">
                  <a:pos x="54" y="30"/>
                </a:cxn>
                <a:cxn ang="0">
                  <a:pos x="58" y="40"/>
                </a:cxn>
                <a:cxn ang="0">
                  <a:pos x="58" y="44"/>
                </a:cxn>
                <a:cxn ang="0">
                  <a:pos x="50" y="50"/>
                </a:cxn>
                <a:cxn ang="0">
                  <a:pos x="46" y="52"/>
                </a:cxn>
              </a:cxnLst>
              <a:rect l="0" t="0" r="r" b="b"/>
              <a:pathLst>
                <a:path w="298" h="78">
                  <a:moveTo>
                    <a:pt x="262" y="0"/>
                  </a:moveTo>
                  <a:lnTo>
                    <a:pt x="36" y="0"/>
                  </a:lnTo>
                  <a:lnTo>
                    <a:pt x="36" y="0"/>
                  </a:lnTo>
                  <a:lnTo>
                    <a:pt x="28" y="2"/>
                  </a:lnTo>
                  <a:lnTo>
                    <a:pt x="22" y="2"/>
                  </a:lnTo>
                  <a:lnTo>
                    <a:pt x="16" y="6"/>
                  </a:lnTo>
                  <a:lnTo>
                    <a:pt x="10" y="10"/>
                  </a:lnTo>
                  <a:lnTo>
                    <a:pt x="6" y="14"/>
                  </a:lnTo>
                  <a:lnTo>
                    <a:pt x="2" y="20"/>
                  </a:lnTo>
                  <a:lnTo>
                    <a:pt x="0" y="26"/>
                  </a:lnTo>
                  <a:lnTo>
                    <a:pt x="0" y="32"/>
                  </a:lnTo>
                  <a:lnTo>
                    <a:pt x="0" y="46"/>
                  </a:lnTo>
                  <a:lnTo>
                    <a:pt x="0" y="46"/>
                  </a:lnTo>
                  <a:lnTo>
                    <a:pt x="0" y="52"/>
                  </a:lnTo>
                  <a:lnTo>
                    <a:pt x="2" y="58"/>
                  </a:lnTo>
                  <a:lnTo>
                    <a:pt x="6" y="64"/>
                  </a:lnTo>
                  <a:lnTo>
                    <a:pt x="10" y="68"/>
                  </a:lnTo>
                  <a:lnTo>
                    <a:pt x="16" y="72"/>
                  </a:lnTo>
                  <a:lnTo>
                    <a:pt x="22" y="76"/>
                  </a:lnTo>
                  <a:lnTo>
                    <a:pt x="28" y="78"/>
                  </a:lnTo>
                  <a:lnTo>
                    <a:pt x="36" y="78"/>
                  </a:lnTo>
                  <a:lnTo>
                    <a:pt x="262" y="78"/>
                  </a:lnTo>
                  <a:lnTo>
                    <a:pt x="262" y="78"/>
                  </a:lnTo>
                  <a:lnTo>
                    <a:pt x="268" y="78"/>
                  </a:lnTo>
                  <a:lnTo>
                    <a:pt x="276" y="76"/>
                  </a:lnTo>
                  <a:lnTo>
                    <a:pt x="282" y="72"/>
                  </a:lnTo>
                  <a:lnTo>
                    <a:pt x="288" y="68"/>
                  </a:lnTo>
                  <a:lnTo>
                    <a:pt x="292" y="64"/>
                  </a:lnTo>
                  <a:lnTo>
                    <a:pt x="296" y="58"/>
                  </a:lnTo>
                  <a:lnTo>
                    <a:pt x="298" y="52"/>
                  </a:lnTo>
                  <a:lnTo>
                    <a:pt x="298" y="46"/>
                  </a:lnTo>
                  <a:lnTo>
                    <a:pt x="298" y="32"/>
                  </a:lnTo>
                  <a:lnTo>
                    <a:pt x="298" y="32"/>
                  </a:lnTo>
                  <a:lnTo>
                    <a:pt x="298" y="26"/>
                  </a:lnTo>
                  <a:lnTo>
                    <a:pt x="296" y="20"/>
                  </a:lnTo>
                  <a:lnTo>
                    <a:pt x="292" y="14"/>
                  </a:lnTo>
                  <a:lnTo>
                    <a:pt x="288" y="10"/>
                  </a:lnTo>
                  <a:lnTo>
                    <a:pt x="282" y="6"/>
                  </a:lnTo>
                  <a:lnTo>
                    <a:pt x="276" y="2"/>
                  </a:lnTo>
                  <a:lnTo>
                    <a:pt x="268" y="2"/>
                  </a:lnTo>
                  <a:lnTo>
                    <a:pt x="262" y="0"/>
                  </a:lnTo>
                  <a:lnTo>
                    <a:pt x="262" y="0"/>
                  </a:lnTo>
                  <a:close/>
                  <a:moveTo>
                    <a:pt x="46" y="52"/>
                  </a:moveTo>
                  <a:lnTo>
                    <a:pt x="46" y="52"/>
                  </a:lnTo>
                  <a:lnTo>
                    <a:pt x="40" y="50"/>
                  </a:lnTo>
                  <a:lnTo>
                    <a:pt x="36" y="48"/>
                  </a:lnTo>
                  <a:lnTo>
                    <a:pt x="34" y="44"/>
                  </a:lnTo>
                  <a:lnTo>
                    <a:pt x="32" y="40"/>
                  </a:lnTo>
                  <a:lnTo>
                    <a:pt x="32" y="40"/>
                  </a:lnTo>
                  <a:lnTo>
                    <a:pt x="34" y="34"/>
                  </a:lnTo>
                  <a:lnTo>
                    <a:pt x="36" y="30"/>
                  </a:lnTo>
                  <a:lnTo>
                    <a:pt x="40" y="28"/>
                  </a:lnTo>
                  <a:lnTo>
                    <a:pt x="46" y="26"/>
                  </a:lnTo>
                  <a:lnTo>
                    <a:pt x="46" y="26"/>
                  </a:lnTo>
                  <a:lnTo>
                    <a:pt x="50" y="28"/>
                  </a:lnTo>
                  <a:lnTo>
                    <a:pt x="54" y="30"/>
                  </a:lnTo>
                  <a:lnTo>
                    <a:pt x="58" y="34"/>
                  </a:lnTo>
                  <a:lnTo>
                    <a:pt x="58" y="40"/>
                  </a:lnTo>
                  <a:lnTo>
                    <a:pt x="58" y="40"/>
                  </a:lnTo>
                  <a:lnTo>
                    <a:pt x="58" y="44"/>
                  </a:lnTo>
                  <a:lnTo>
                    <a:pt x="54" y="48"/>
                  </a:lnTo>
                  <a:lnTo>
                    <a:pt x="50" y="50"/>
                  </a:lnTo>
                  <a:lnTo>
                    <a:pt x="46" y="52"/>
                  </a:lnTo>
                  <a:lnTo>
                    <a:pt x="46" y="5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94" name="Freeform 73"/>
            <p:cNvSpPr>
              <a:spLocks noEditPoints="1"/>
            </p:cNvSpPr>
            <p:nvPr/>
          </p:nvSpPr>
          <p:spPr bwMode="auto">
            <a:xfrm>
              <a:off x="1863967" y="4020842"/>
              <a:ext cx="604610" cy="158254"/>
            </a:xfrm>
            <a:custGeom>
              <a:avLst/>
              <a:gdLst/>
              <a:ahLst/>
              <a:cxnLst>
                <a:cxn ang="0">
                  <a:pos x="36" y="0"/>
                </a:cxn>
                <a:cxn ang="0">
                  <a:pos x="28" y="2"/>
                </a:cxn>
                <a:cxn ang="0">
                  <a:pos x="16" y="6"/>
                </a:cxn>
                <a:cxn ang="0">
                  <a:pos x="6" y="14"/>
                </a:cxn>
                <a:cxn ang="0">
                  <a:pos x="0" y="26"/>
                </a:cxn>
                <a:cxn ang="0">
                  <a:pos x="0" y="46"/>
                </a:cxn>
                <a:cxn ang="0">
                  <a:pos x="0" y="52"/>
                </a:cxn>
                <a:cxn ang="0">
                  <a:pos x="6" y="64"/>
                </a:cxn>
                <a:cxn ang="0">
                  <a:pos x="16" y="72"/>
                </a:cxn>
                <a:cxn ang="0">
                  <a:pos x="28" y="78"/>
                </a:cxn>
                <a:cxn ang="0">
                  <a:pos x="262" y="78"/>
                </a:cxn>
                <a:cxn ang="0">
                  <a:pos x="268" y="78"/>
                </a:cxn>
                <a:cxn ang="0">
                  <a:pos x="282" y="72"/>
                </a:cxn>
                <a:cxn ang="0">
                  <a:pos x="292" y="64"/>
                </a:cxn>
                <a:cxn ang="0">
                  <a:pos x="298" y="52"/>
                </a:cxn>
                <a:cxn ang="0">
                  <a:pos x="298" y="32"/>
                </a:cxn>
                <a:cxn ang="0">
                  <a:pos x="298" y="26"/>
                </a:cxn>
                <a:cxn ang="0">
                  <a:pos x="292" y="14"/>
                </a:cxn>
                <a:cxn ang="0">
                  <a:pos x="282" y="6"/>
                </a:cxn>
                <a:cxn ang="0">
                  <a:pos x="268" y="2"/>
                </a:cxn>
                <a:cxn ang="0">
                  <a:pos x="262" y="0"/>
                </a:cxn>
                <a:cxn ang="0">
                  <a:pos x="46" y="52"/>
                </a:cxn>
                <a:cxn ang="0">
                  <a:pos x="36" y="48"/>
                </a:cxn>
                <a:cxn ang="0">
                  <a:pos x="32" y="40"/>
                </a:cxn>
                <a:cxn ang="0">
                  <a:pos x="34" y="34"/>
                </a:cxn>
                <a:cxn ang="0">
                  <a:pos x="40" y="28"/>
                </a:cxn>
                <a:cxn ang="0">
                  <a:pos x="46" y="26"/>
                </a:cxn>
                <a:cxn ang="0">
                  <a:pos x="54" y="30"/>
                </a:cxn>
                <a:cxn ang="0">
                  <a:pos x="58" y="40"/>
                </a:cxn>
                <a:cxn ang="0">
                  <a:pos x="58" y="44"/>
                </a:cxn>
                <a:cxn ang="0">
                  <a:pos x="50" y="50"/>
                </a:cxn>
                <a:cxn ang="0">
                  <a:pos x="46" y="52"/>
                </a:cxn>
              </a:cxnLst>
              <a:rect l="0" t="0" r="r" b="b"/>
              <a:pathLst>
                <a:path w="298" h="78">
                  <a:moveTo>
                    <a:pt x="262" y="0"/>
                  </a:moveTo>
                  <a:lnTo>
                    <a:pt x="36" y="0"/>
                  </a:lnTo>
                  <a:lnTo>
                    <a:pt x="36" y="0"/>
                  </a:lnTo>
                  <a:lnTo>
                    <a:pt x="28" y="2"/>
                  </a:lnTo>
                  <a:lnTo>
                    <a:pt x="22" y="2"/>
                  </a:lnTo>
                  <a:lnTo>
                    <a:pt x="16" y="6"/>
                  </a:lnTo>
                  <a:lnTo>
                    <a:pt x="10" y="10"/>
                  </a:lnTo>
                  <a:lnTo>
                    <a:pt x="6" y="14"/>
                  </a:lnTo>
                  <a:lnTo>
                    <a:pt x="2" y="20"/>
                  </a:lnTo>
                  <a:lnTo>
                    <a:pt x="0" y="26"/>
                  </a:lnTo>
                  <a:lnTo>
                    <a:pt x="0" y="32"/>
                  </a:lnTo>
                  <a:lnTo>
                    <a:pt x="0" y="46"/>
                  </a:lnTo>
                  <a:lnTo>
                    <a:pt x="0" y="46"/>
                  </a:lnTo>
                  <a:lnTo>
                    <a:pt x="0" y="52"/>
                  </a:lnTo>
                  <a:lnTo>
                    <a:pt x="2" y="58"/>
                  </a:lnTo>
                  <a:lnTo>
                    <a:pt x="6" y="64"/>
                  </a:lnTo>
                  <a:lnTo>
                    <a:pt x="10" y="68"/>
                  </a:lnTo>
                  <a:lnTo>
                    <a:pt x="16" y="72"/>
                  </a:lnTo>
                  <a:lnTo>
                    <a:pt x="22" y="76"/>
                  </a:lnTo>
                  <a:lnTo>
                    <a:pt x="28" y="78"/>
                  </a:lnTo>
                  <a:lnTo>
                    <a:pt x="36" y="78"/>
                  </a:lnTo>
                  <a:lnTo>
                    <a:pt x="262" y="78"/>
                  </a:lnTo>
                  <a:lnTo>
                    <a:pt x="262" y="78"/>
                  </a:lnTo>
                  <a:lnTo>
                    <a:pt x="268" y="78"/>
                  </a:lnTo>
                  <a:lnTo>
                    <a:pt x="276" y="76"/>
                  </a:lnTo>
                  <a:lnTo>
                    <a:pt x="282" y="72"/>
                  </a:lnTo>
                  <a:lnTo>
                    <a:pt x="288" y="68"/>
                  </a:lnTo>
                  <a:lnTo>
                    <a:pt x="292" y="64"/>
                  </a:lnTo>
                  <a:lnTo>
                    <a:pt x="296" y="58"/>
                  </a:lnTo>
                  <a:lnTo>
                    <a:pt x="298" y="52"/>
                  </a:lnTo>
                  <a:lnTo>
                    <a:pt x="298" y="46"/>
                  </a:lnTo>
                  <a:lnTo>
                    <a:pt x="298" y="32"/>
                  </a:lnTo>
                  <a:lnTo>
                    <a:pt x="298" y="32"/>
                  </a:lnTo>
                  <a:lnTo>
                    <a:pt x="298" y="26"/>
                  </a:lnTo>
                  <a:lnTo>
                    <a:pt x="296" y="20"/>
                  </a:lnTo>
                  <a:lnTo>
                    <a:pt x="292" y="14"/>
                  </a:lnTo>
                  <a:lnTo>
                    <a:pt x="288" y="10"/>
                  </a:lnTo>
                  <a:lnTo>
                    <a:pt x="282" y="6"/>
                  </a:lnTo>
                  <a:lnTo>
                    <a:pt x="276" y="2"/>
                  </a:lnTo>
                  <a:lnTo>
                    <a:pt x="268" y="2"/>
                  </a:lnTo>
                  <a:lnTo>
                    <a:pt x="262" y="0"/>
                  </a:lnTo>
                  <a:lnTo>
                    <a:pt x="262" y="0"/>
                  </a:lnTo>
                  <a:close/>
                  <a:moveTo>
                    <a:pt x="46" y="52"/>
                  </a:moveTo>
                  <a:lnTo>
                    <a:pt x="46" y="52"/>
                  </a:lnTo>
                  <a:lnTo>
                    <a:pt x="40" y="50"/>
                  </a:lnTo>
                  <a:lnTo>
                    <a:pt x="36" y="48"/>
                  </a:lnTo>
                  <a:lnTo>
                    <a:pt x="34" y="44"/>
                  </a:lnTo>
                  <a:lnTo>
                    <a:pt x="32" y="40"/>
                  </a:lnTo>
                  <a:lnTo>
                    <a:pt x="32" y="40"/>
                  </a:lnTo>
                  <a:lnTo>
                    <a:pt x="34" y="34"/>
                  </a:lnTo>
                  <a:lnTo>
                    <a:pt x="36" y="30"/>
                  </a:lnTo>
                  <a:lnTo>
                    <a:pt x="40" y="28"/>
                  </a:lnTo>
                  <a:lnTo>
                    <a:pt x="46" y="26"/>
                  </a:lnTo>
                  <a:lnTo>
                    <a:pt x="46" y="26"/>
                  </a:lnTo>
                  <a:lnTo>
                    <a:pt x="50" y="28"/>
                  </a:lnTo>
                  <a:lnTo>
                    <a:pt x="54" y="30"/>
                  </a:lnTo>
                  <a:lnTo>
                    <a:pt x="58" y="34"/>
                  </a:lnTo>
                  <a:lnTo>
                    <a:pt x="58" y="40"/>
                  </a:lnTo>
                  <a:lnTo>
                    <a:pt x="58" y="40"/>
                  </a:lnTo>
                  <a:lnTo>
                    <a:pt x="58" y="44"/>
                  </a:lnTo>
                  <a:lnTo>
                    <a:pt x="54" y="48"/>
                  </a:lnTo>
                  <a:lnTo>
                    <a:pt x="50" y="50"/>
                  </a:lnTo>
                  <a:lnTo>
                    <a:pt x="46" y="52"/>
                  </a:lnTo>
                  <a:lnTo>
                    <a:pt x="46" y="5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95" name="Freeform 74"/>
            <p:cNvSpPr>
              <a:spLocks noEditPoints="1"/>
            </p:cNvSpPr>
            <p:nvPr/>
          </p:nvSpPr>
          <p:spPr bwMode="auto">
            <a:xfrm>
              <a:off x="1863967" y="4207501"/>
              <a:ext cx="604610" cy="158254"/>
            </a:xfrm>
            <a:custGeom>
              <a:avLst/>
              <a:gdLst/>
              <a:ahLst/>
              <a:cxnLst>
                <a:cxn ang="0">
                  <a:pos x="36" y="0"/>
                </a:cxn>
                <a:cxn ang="0">
                  <a:pos x="28" y="2"/>
                </a:cxn>
                <a:cxn ang="0">
                  <a:pos x="16" y="6"/>
                </a:cxn>
                <a:cxn ang="0">
                  <a:pos x="6" y="14"/>
                </a:cxn>
                <a:cxn ang="0">
                  <a:pos x="0" y="26"/>
                </a:cxn>
                <a:cxn ang="0">
                  <a:pos x="0" y="46"/>
                </a:cxn>
                <a:cxn ang="0">
                  <a:pos x="0" y="52"/>
                </a:cxn>
                <a:cxn ang="0">
                  <a:pos x="6" y="64"/>
                </a:cxn>
                <a:cxn ang="0">
                  <a:pos x="16" y="72"/>
                </a:cxn>
                <a:cxn ang="0">
                  <a:pos x="28" y="78"/>
                </a:cxn>
                <a:cxn ang="0">
                  <a:pos x="262" y="78"/>
                </a:cxn>
                <a:cxn ang="0">
                  <a:pos x="268" y="78"/>
                </a:cxn>
                <a:cxn ang="0">
                  <a:pos x="282" y="72"/>
                </a:cxn>
                <a:cxn ang="0">
                  <a:pos x="292" y="64"/>
                </a:cxn>
                <a:cxn ang="0">
                  <a:pos x="298" y="52"/>
                </a:cxn>
                <a:cxn ang="0">
                  <a:pos x="298" y="32"/>
                </a:cxn>
                <a:cxn ang="0">
                  <a:pos x="298" y="26"/>
                </a:cxn>
                <a:cxn ang="0">
                  <a:pos x="292" y="14"/>
                </a:cxn>
                <a:cxn ang="0">
                  <a:pos x="282" y="6"/>
                </a:cxn>
                <a:cxn ang="0">
                  <a:pos x="268" y="2"/>
                </a:cxn>
                <a:cxn ang="0">
                  <a:pos x="262" y="0"/>
                </a:cxn>
                <a:cxn ang="0">
                  <a:pos x="46" y="52"/>
                </a:cxn>
                <a:cxn ang="0">
                  <a:pos x="36" y="48"/>
                </a:cxn>
                <a:cxn ang="0">
                  <a:pos x="32" y="40"/>
                </a:cxn>
                <a:cxn ang="0">
                  <a:pos x="34" y="34"/>
                </a:cxn>
                <a:cxn ang="0">
                  <a:pos x="40" y="28"/>
                </a:cxn>
                <a:cxn ang="0">
                  <a:pos x="46" y="26"/>
                </a:cxn>
                <a:cxn ang="0">
                  <a:pos x="54" y="30"/>
                </a:cxn>
                <a:cxn ang="0">
                  <a:pos x="58" y="40"/>
                </a:cxn>
                <a:cxn ang="0">
                  <a:pos x="58" y="44"/>
                </a:cxn>
                <a:cxn ang="0">
                  <a:pos x="50" y="50"/>
                </a:cxn>
                <a:cxn ang="0">
                  <a:pos x="46" y="52"/>
                </a:cxn>
              </a:cxnLst>
              <a:rect l="0" t="0" r="r" b="b"/>
              <a:pathLst>
                <a:path w="298" h="78">
                  <a:moveTo>
                    <a:pt x="262" y="0"/>
                  </a:moveTo>
                  <a:lnTo>
                    <a:pt x="36" y="0"/>
                  </a:lnTo>
                  <a:lnTo>
                    <a:pt x="36" y="0"/>
                  </a:lnTo>
                  <a:lnTo>
                    <a:pt x="28" y="2"/>
                  </a:lnTo>
                  <a:lnTo>
                    <a:pt x="22" y="2"/>
                  </a:lnTo>
                  <a:lnTo>
                    <a:pt x="16" y="6"/>
                  </a:lnTo>
                  <a:lnTo>
                    <a:pt x="10" y="10"/>
                  </a:lnTo>
                  <a:lnTo>
                    <a:pt x="6" y="14"/>
                  </a:lnTo>
                  <a:lnTo>
                    <a:pt x="2" y="20"/>
                  </a:lnTo>
                  <a:lnTo>
                    <a:pt x="0" y="26"/>
                  </a:lnTo>
                  <a:lnTo>
                    <a:pt x="0" y="32"/>
                  </a:lnTo>
                  <a:lnTo>
                    <a:pt x="0" y="46"/>
                  </a:lnTo>
                  <a:lnTo>
                    <a:pt x="0" y="46"/>
                  </a:lnTo>
                  <a:lnTo>
                    <a:pt x="0" y="52"/>
                  </a:lnTo>
                  <a:lnTo>
                    <a:pt x="2" y="58"/>
                  </a:lnTo>
                  <a:lnTo>
                    <a:pt x="6" y="64"/>
                  </a:lnTo>
                  <a:lnTo>
                    <a:pt x="10" y="68"/>
                  </a:lnTo>
                  <a:lnTo>
                    <a:pt x="16" y="72"/>
                  </a:lnTo>
                  <a:lnTo>
                    <a:pt x="22" y="76"/>
                  </a:lnTo>
                  <a:lnTo>
                    <a:pt x="28" y="78"/>
                  </a:lnTo>
                  <a:lnTo>
                    <a:pt x="36" y="78"/>
                  </a:lnTo>
                  <a:lnTo>
                    <a:pt x="262" y="78"/>
                  </a:lnTo>
                  <a:lnTo>
                    <a:pt x="262" y="78"/>
                  </a:lnTo>
                  <a:lnTo>
                    <a:pt x="268" y="78"/>
                  </a:lnTo>
                  <a:lnTo>
                    <a:pt x="276" y="76"/>
                  </a:lnTo>
                  <a:lnTo>
                    <a:pt x="282" y="72"/>
                  </a:lnTo>
                  <a:lnTo>
                    <a:pt x="288" y="68"/>
                  </a:lnTo>
                  <a:lnTo>
                    <a:pt x="292" y="64"/>
                  </a:lnTo>
                  <a:lnTo>
                    <a:pt x="296" y="58"/>
                  </a:lnTo>
                  <a:lnTo>
                    <a:pt x="298" y="52"/>
                  </a:lnTo>
                  <a:lnTo>
                    <a:pt x="298" y="46"/>
                  </a:lnTo>
                  <a:lnTo>
                    <a:pt x="298" y="32"/>
                  </a:lnTo>
                  <a:lnTo>
                    <a:pt x="298" y="32"/>
                  </a:lnTo>
                  <a:lnTo>
                    <a:pt x="298" y="26"/>
                  </a:lnTo>
                  <a:lnTo>
                    <a:pt x="296" y="20"/>
                  </a:lnTo>
                  <a:lnTo>
                    <a:pt x="292" y="14"/>
                  </a:lnTo>
                  <a:lnTo>
                    <a:pt x="288" y="10"/>
                  </a:lnTo>
                  <a:lnTo>
                    <a:pt x="282" y="6"/>
                  </a:lnTo>
                  <a:lnTo>
                    <a:pt x="276" y="2"/>
                  </a:lnTo>
                  <a:lnTo>
                    <a:pt x="268" y="2"/>
                  </a:lnTo>
                  <a:lnTo>
                    <a:pt x="262" y="0"/>
                  </a:lnTo>
                  <a:lnTo>
                    <a:pt x="262" y="0"/>
                  </a:lnTo>
                  <a:close/>
                  <a:moveTo>
                    <a:pt x="46" y="52"/>
                  </a:moveTo>
                  <a:lnTo>
                    <a:pt x="46" y="52"/>
                  </a:lnTo>
                  <a:lnTo>
                    <a:pt x="40" y="50"/>
                  </a:lnTo>
                  <a:lnTo>
                    <a:pt x="36" y="48"/>
                  </a:lnTo>
                  <a:lnTo>
                    <a:pt x="34" y="44"/>
                  </a:lnTo>
                  <a:lnTo>
                    <a:pt x="32" y="40"/>
                  </a:lnTo>
                  <a:lnTo>
                    <a:pt x="32" y="40"/>
                  </a:lnTo>
                  <a:lnTo>
                    <a:pt x="34" y="34"/>
                  </a:lnTo>
                  <a:lnTo>
                    <a:pt x="36" y="30"/>
                  </a:lnTo>
                  <a:lnTo>
                    <a:pt x="40" y="28"/>
                  </a:lnTo>
                  <a:lnTo>
                    <a:pt x="46" y="26"/>
                  </a:lnTo>
                  <a:lnTo>
                    <a:pt x="46" y="26"/>
                  </a:lnTo>
                  <a:lnTo>
                    <a:pt x="50" y="28"/>
                  </a:lnTo>
                  <a:lnTo>
                    <a:pt x="54" y="30"/>
                  </a:lnTo>
                  <a:lnTo>
                    <a:pt x="58" y="34"/>
                  </a:lnTo>
                  <a:lnTo>
                    <a:pt x="58" y="40"/>
                  </a:lnTo>
                  <a:lnTo>
                    <a:pt x="58" y="40"/>
                  </a:lnTo>
                  <a:lnTo>
                    <a:pt x="58" y="44"/>
                  </a:lnTo>
                  <a:lnTo>
                    <a:pt x="54" y="48"/>
                  </a:lnTo>
                  <a:lnTo>
                    <a:pt x="50" y="50"/>
                  </a:lnTo>
                  <a:lnTo>
                    <a:pt x="46" y="52"/>
                  </a:lnTo>
                  <a:lnTo>
                    <a:pt x="46" y="5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96" name="Freeform 75"/>
            <p:cNvSpPr>
              <a:spLocks/>
            </p:cNvSpPr>
            <p:nvPr/>
          </p:nvSpPr>
          <p:spPr bwMode="auto">
            <a:xfrm>
              <a:off x="2070914" y="4394159"/>
              <a:ext cx="186658" cy="158254"/>
            </a:xfrm>
            <a:custGeom>
              <a:avLst/>
              <a:gdLst/>
              <a:ahLst/>
              <a:cxnLst>
                <a:cxn ang="0">
                  <a:pos x="84" y="36"/>
                </a:cxn>
                <a:cxn ang="0">
                  <a:pos x="56" y="36"/>
                </a:cxn>
                <a:cxn ang="0">
                  <a:pos x="56" y="0"/>
                </a:cxn>
                <a:cxn ang="0">
                  <a:pos x="36" y="0"/>
                </a:cxn>
                <a:cxn ang="0">
                  <a:pos x="36" y="36"/>
                </a:cxn>
                <a:cxn ang="0">
                  <a:pos x="8" y="36"/>
                </a:cxn>
                <a:cxn ang="0">
                  <a:pos x="8" y="36"/>
                </a:cxn>
                <a:cxn ang="0">
                  <a:pos x="4" y="38"/>
                </a:cxn>
                <a:cxn ang="0">
                  <a:pos x="2" y="38"/>
                </a:cxn>
                <a:cxn ang="0">
                  <a:pos x="0" y="42"/>
                </a:cxn>
                <a:cxn ang="0">
                  <a:pos x="0" y="44"/>
                </a:cxn>
                <a:cxn ang="0">
                  <a:pos x="0" y="70"/>
                </a:cxn>
                <a:cxn ang="0">
                  <a:pos x="0" y="70"/>
                </a:cxn>
                <a:cxn ang="0">
                  <a:pos x="0" y="72"/>
                </a:cxn>
                <a:cxn ang="0">
                  <a:pos x="2" y="76"/>
                </a:cxn>
                <a:cxn ang="0">
                  <a:pos x="4" y="78"/>
                </a:cxn>
                <a:cxn ang="0">
                  <a:pos x="8" y="78"/>
                </a:cxn>
                <a:cxn ang="0">
                  <a:pos x="84" y="78"/>
                </a:cxn>
                <a:cxn ang="0">
                  <a:pos x="84" y="78"/>
                </a:cxn>
                <a:cxn ang="0">
                  <a:pos x="88" y="78"/>
                </a:cxn>
                <a:cxn ang="0">
                  <a:pos x="90" y="76"/>
                </a:cxn>
                <a:cxn ang="0">
                  <a:pos x="92" y="72"/>
                </a:cxn>
                <a:cxn ang="0">
                  <a:pos x="92" y="70"/>
                </a:cxn>
                <a:cxn ang="0">
                  <a:pos x="92" y="44"/>
                </a:cxn>
                <a:cxn ang="0">
                  <a:pos x="92" y="44"/>
                </a:cxn>
                <a:cxn ang="0">
                  <a:pos x="92" y="42"/>
                </a:cxn>
                <a:cxn ang="0">
                  <a:pos x="90" y="38"/>
                </a:cxn>
                <a:cxn ang="0">
                  <a:pos x="88" y="38"/>
                </a:cxn>
                <a:cxn ang="0">
                  <a:pos x="84" y="36"/>
                </a:cxn>
                <a:cxn ang="0">
                  <a:pos x="84" y="36"/>
                </a:cxn>
              </a:cxnLst>
              <a:rect l="0" t="0" r="r" b="b"/>
              <a:pathLst>
                <a:path w="92" h="78">
                  <a:moveTo>
                    <a:pt x="84" y="36"/>
                  </a:moveTo>
                  <a:lnTo>
                    <a:pt x="56" y="36"/>
                  </a:lnTo>
                  <a:lnTo>
                    <a:pt x="56" y="0"/>
                  </a:lnTo>
                  <a:lnTo>
                    <a:pt x="36" y="0"/>
                  </a:lnTo>
                  <a:lnTo>
                    <a:pt x="36" y="36"/>
                  </a:lnTo>
                  <a:lnTo>
                    <a:pt x="8" y="36"/>
                  </a:lnTo>
                  <a:lnTo>
                    <a:pt x="8" y="36"/>
                  </a:lnTo>
                  <a:lnTo>
                    <a:pt x="4" y="38"/>
                  </a:lnTo>
                  <a:lnTo>
                    <a:pt x="2" y="38"/>
                  </a:lnTo>
                  <a:lnTo>
                    <a:pt x="0" y="42"/>
                  </a:lnTo>
                  <a:lnTo>
                    <a:pt x="0" y="44"/>
                  </a:lnTo>
                  <a:lnTo>
                    <a:pt x="0" y="70"/>
                  </a:lnTo>
                  <a:lnTo>
                    <a:pt x="0" y="70"/>
                  </a:lnTo>
                  <a:lnTo>
                    <a:pt x="0" y="72"/>
                  </a:lnTo>
                  <a:lnTo>
                    <a:pt x="2" y="76"/>
                  </a:lnTo>
                  <a:lnTo>
                    <a:pt x="4" y="78"/>
                  </a:lnTo>
                  <a:lnTo>
                    <a:pt x="8" y="78"/>
                  </a:lnTo>
                  <a:lnTo>
                    <a:pt x="84" y="78"/>
                  </a:lnTo>
                  <a:lnTo>
                    <a:pt x="84" y="78"/>
                  </a:lnTo>
                  <a:lnTo>
                    <a:pt x="88" y="78"/>
                  </a:lnTo>
                  <a:lnTo>
                    <a:pt x="90" y="76"/>
                  </a:lnTo>
                  <a:lnTo>
                    <a:pt x="92" y="72"/>
                  </a:lnTo>
                  <a:lnTo>
                    <a:pt x="92" y="70"/>
                  </a:lnTo>
                  <a:lnTo>
                    <a:pt x="92" y="44"/>
                  </a:lnTo>
                  <a:lnTo>
                    <a:pt x="92" y="44"/>
                  </a:lnTo>
                  <a:lnTo>
                    <a:pt x="92" y="42"/>
                  </a:lnTo>
                  <a:lnTo>
                    <a:pt x="90" y="38"/>
                  </a:lnTo>
                  <a:lnTo>
                    <a:pt x="88" y="38"/>
                  </a:lnTo>
                  <a:lnTo>
                    <a:pt x="84" y="36"/>
                  </a:lnTo>
                  <a:lnTo>
                    <a:pt x="84" y="3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97" name="Freeform 76"/>
            <p:cNvSpPr>
              <a:spLocks noEditPoints="1"/>
            </p:cNvSpPr>
            <p:nvPr/>
          </p:nvSpPr>
          <p:spPr bwMode="auto">
            <a:xfrm>
              <a:off x="1819332" y="4491546"/>
              <a:ext cx="689824" cy="36520"/>
            </a:xfrm>
            <a:custGeom>
              <a:avLst/>
              <a:gdLst/>
              <a:ahLst/>
              <a:cxnLst>
                <a:cxn ang="0">
                  <a:pos x="0" y="10"/>
                </a:cxn>
                <a:cxn ang="0">
                  <a:pos x="0" y="10"/>
                </a:cxn>
                <a:cxn ang="0">
                  <a:pos x="0" y="12"/>
                </a:cxn>
                <a:cxn ang="0">
                  <a:pos x="2" y="16"/>
                </a:cxn>
                <a:cxn ang="0">
                  <a:pos x="6" y="18"/>
                </a:cxn>
                <a:cxn ang="0">
                  <a:pos x="10" y="18"/>
                </a:cxn>
                <a:cxn ang="0">
                  <a:pos x="110" y="18"/>
                </a:cxn>
                <a:cxn ang="0">
                  <a:pos x="110" y="0"/>
                </a:cxn>
                <a:cxn ang="0">
                  <a:pos x="10" y="0"/>
                </a:cxn>
                <a:cxn ang="0">
                  <a:pos x="10" y="0"/>
                </a:cxn>
                <a:cxn ang="0">
                  <a:pos x="6" y="0"/>
                </a:cxn>
                <a:cxn ang="0">
                  <a:pos x="2" y="2"/>
                </a:cxn>
                <a:cxn ang="0">
                  <a:pos x="0" y="6"/>
                </a:cxn>
                <a:cxn ang="0">
                  <a:pos x="0" y="10"/>
                </a:cxn>
                <a:cxn ang="0">
                  <a:pos x="0" y="10"/>
                </a:cxn>
                <a:cxn ang="0">
                  <a:pos x="330" y="0"/>
                </a:cxn>
                <a:cxn ang="0">
                  <a:pos x="230" y="0"/>
                </a:cxn>
                <a:cxn ang="0">
                  <a:pos x="230" y="18"/>
                </a:cxn>
                <a:cxn ang="0">
                  <a:pos x="330" y="18"/>
                </a:cxn>
                <a:cxn ang="0">
                  <a:pos x="330" y="18"/>
                </a:cxn>
                <a:cxn ang="0">
                  <a:pos x="334" y="18"/>
                </a:cxn>
                <a:cxn ang="0">
                  <a:pos x="338" y="16"/>
                </a:cxn>
                <a:cxn ang="0">
                  <a:pos x="340" y="12"/>
                </a:cxn>
                <a:cxn ang="0">
                  <a:pos x="340" y="10"/>
                </a:cxn>
                <a:cxn ang="0">
                  <a:pos x="340" y="10"/>
                </a:cxn>
                <a:cxn ang="0">
                  <a:pos x="340" y="6"/>
                </a:cxn>
                <a:cxn ang="0">
                  <a:pos x="338" y="2"/>
                </a:cxn>
                <a:cxn ang="0">
                  <a:pos x="334" y="0"/>
                </a:cxn>
                <a:cxn ang="0">
                  <a:pos x="330" y="0"/>
                </a:cxn>
                <a:cxn ang="0">
                  <a:pos x="330" y="0"/>
                </a:cxn>
              </a:cxnLst>
              <a:rect l="0" t="0" r="r" b="b"/>
              <a:pathLst>
                <a:path w="340" h="18">
                  <a:moveTo>
                    <a:pt x="0" y="10"/>
                  </a:moveTo>
                  <a:lnTo>
                    <a:pt x="0" y="10"/>
                  </a:lnTo>
                  <a:lnTo>
                    <a:pt x="0" y="12"/>
                  </a:lnTo>
                  <a:lnTo>
                    <a:pt x="2" y="16"/>
                  </a:lnTo>
                  <a:lnTo>
                    <a:pt x="6" y="18"/>
                  </a:lnTo>
                  <a:lnTo>
                    <a:pt x="10" y="18"/>
                  </a:lnTo>
                  <a:lnTo>
                    <a:pt x="110" y="18"/>
                  </a:lnTo>
                  <a:lnTo>
                    <a:pt x="110" y="0"/>
                  </a:lnTo>
                  <a:lnTo>
                    <a:pt x="10" y="0"/>
                  </a:lnTo>
                  <a:lnTo>
                    <a:pt x="10" y="0"/>
                  </a:lnTo>
                  <a:lnTo>
                    <a:pt x="6" y="0"/>
                  </a:lnTo>
                  <a:lnTo>
                    <a:pt x="2" y="2"/>
                  </a:lnTo>
                  <a:lnTo>
                    <a:pt x="0" y="6"/>
                  </a:lnTo>
                  <a:lnTo>
                    <a:pt x="0" y="10"/>
                  </a:lnTo>
                  <a:lnTo>
                    <a:pt x="0" y="10"/>
                  </a:lnTo>
                  <a:close/>
                  <a:moveTo>
                    <a:pt x="330" y="0"/>
                  </a:moveTo>
                  <a:lnTo>
                    <a:pt x="230" y="0"/>
                  </a:lnTo>
                  <a:lnTo>
                    <a:pt x="230" y="18"/>
                  </a:lnTo>
                  <a:lnTo>
                    <a:pt x="330" y="18"/>
                  </a:lnTo>
                  <a:lnTo>
                    <a:pt x="330" y="18"/>
                  </a:lnTo>
                  <a:lnTo>
                    <a:pt x="334" y="18"/>
                  </a:lnTo>
                  <a:lnTo>
                    <a:pt x="338" y="16"/>
                  </a:lnTo>
                  <a:lnTo>
                    <a:pt x="340" y="12"/>
                  </a:lnTo>
                  <a:lnTo>
                    <a:pt x="340" y="10"/>
                  </a:lnTo>
                  <a:lnTo>
                    <a:pt x="340" y="10"/>
                  </a:lnTo>
                  <a:lnTo>
                    <a:pt x="340" y="6"/>
                  </a:lnTo>
                  <a:lnTo>
                    <a:pt x="338" y="2"/>
                  </a:lnTo>
                  <a:lnTo>
                    <a:pt x="334" y="0"/>
                  </a:lnTo>
                  <a:lnTo>
                    <a:pt x="330" y="0"/>
                  </a:lnTo>
                  <a:lnTo>
                    <a:pt x="33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538" name="组合 537"/>
          <p:cNvGrpSpPr/>
          <p:nvPr/>
        </p:nvGrpSpPr>
        <p:grpSpPr>
          <a:xfrm>
            <a:off x="4014827" y="4671237"/>
            <a:ext cx="115467" cy="89277"/>
            <a:chOff x="1819332" y="4020842"/>
            <a:chExt cx="689824" cy="531571"/>
          </a:xfrm>
          <a:solidFill>
            <a:srgbClr val="595959"/>
          </a:solidFill>
        </p:grpSpPr>
        <p:sp>
          <p:nvSpPr>
            <p:cNvPr id="589" name="Freeform 73"/>
            <p:cNvSpPr>
              <a:spLocks noEditPoints="1"/>
            </p:cNvSpPr>
            <p:nvPr/>
          </p:nvSpPr>
          <p:spPr bwMode="auto">
            <a:xfrm>
              <a:off x="1863967" y="4020842"/>
              <a:ext cx="604610" cy="158254"/>
            </a:xfrm>
            <a:custGeom>
              <a:avLst/>
              <a:gdLst/>
              <a:ahLst/>
              <a:cxnLst>
                <a:cxn ang="0">
                  <a:pos x="36" y="0"/>
                </a:cxn>
                <a:cxn ang="0">
                  <a:pos x="28" y="2"/>
                </a:cxn>
                <a:cxn ang="0">
                  <a:pos x="16" y="6"/>
                </a:cxn>
                <a:cxn ang="0">
                  <a:pos x="6" y="14"/>
                </a:cxn>
                <a:cxn ang="0">
                  <a:pos x="0" y="26"/>
                </a:cxn>
                <a:cxn ang="0">
                  <a:pos x="0" y="46"/>
                </a:cxn>
                <a:cxn ang="0">
                  <a:pos x="0" y="52"/>
                </a:cxn>
                <a:cxn ang="0">
                  <a:pos x="6" y="64"/>
                </a:cxn>
                <a:cxn ang="0">
                  <a:pos x="16" y="72"/>
                </a:cxn>
                <a:cxn ang="0">
                  <a:pos x="28" y="78"/>
                </a:cxn>
                <a:cxn ang="0">
                  <a:pos x="262" y="78"/>
                </a:cxn>
                <a:cxn ang="0">
                  <a:pos x="268" y="78"/>
                </a:cxn>
                <a:cxn ang="0">
                  <a:pos x="282" y="72"/>
                </a:cxn>
                <a:cxn ang="0">
                  <a:pos x="292" y="64"/>
                </a:cxn>
                <a:cxn ang="0">
                  <a:pos x="298" y="52"/>
                </a:cxn>
                <a:cxn ang="0">
                  <a:pos x="298" y="32"/>
                </a:cxn>
                <a:cxn ang="0">
                  <a:pos x="298" y="26"/>
                </a:cxn>
                <a:cxn ang="0">
                  <a:pos x="292" y="14"/>
                </a:cxn>
                <a:cxn ang="0">
                  <a:pos x="282" y="6"/>
                </a:cxn>
                <a:cxn ang="0">
                  <a:pos x="268" y="2"/>
                </a:cxn>
                <a:cxn ang="0">
                  <a:pos x="262" y="0"/>
                </a:cxn>
                <a:cxn ang="0">
                  <a:pos x="46" y="52"/>
                </a:cxn>
                <a:cxn ang="0">
                  <a:pos x="36" y="48"/>
                </a:cxn>
                <a:cxn ang="0">
                  <a:pos x="32" y="40"/>
                </a:cxn>
                <a:cxn ang="0">
                  <a:pos x="34" y="34"/>
                </a:cxn>
                <a:cxn ang="0">
                  <a:pos x="40" y="28"/>
                </a:cxn>
                <a:cxn ang="0">
                  <a:pos x="46" y="26"/>
                </a:cxn>
                <a:cxn ang="0">
                  <a:pos x="54" y="30"/>
                </a:cxn>
                <a:cxn ang="0">
                  <a:pos x="58" y="40"/>
                </a:cxn>
                <a:cxn ang="0">
                  <a:pos x="58" y="44"/>
                </a:cxn>
                <a:cxn ang="0">
                  <a:pos x="50" y="50"/>
                </a:cxn>
                <a:cxn ang="0">
                  <a:pos x="46" y="52"/>
                </a:cxn>
              </a:cxnLst>
              <a:rect l="0" t="0" r="r" b="b"/>
              <a:pathLst>
                <a:path w="298" h="78">
                  <a:moveTo>
                    <a:pt x="262" y="0"/>
                  </a:moveTo>
                  <a:lnTo>
                    <a:pt x="36" y="0"/>
                  </a:lnTo>
                  <a:lnTo>
                    <a:pt x="36" y="0"/>
                  </a:lnTo>
                  <a:lnTo>
                    <a:pt x="28" y="2"/>
                  </a:lnTo>
                  <a:lnTo>
                    <a:pt x="22" y="2"/>
                  </a:lnTo>
                  <a:lnTo>
                    <a:pt x="16" y="6"/>
                  </a:lnTo>
                  <a:lnTo>
                    <a:pt x="10" y="10"/>
                  </a:lnTo>
                  <a:lnTo>
                    <a:pt x="6" y="14"/>
                  </a:lnTo>
                  <a:lnTo>
                    <a:pt x="2" y="20"/>
                  </a:lnTo>
                  <a:lnTo>
                    <a:pt x="0" y="26"/>
                  </a:lnTo>
                  <a:lnTo>
                    <a:pt x="0" y="32"/>
                  </a:lnTo>
                  <a:lnTo>
                    <a:pt x="0" y="46"/>
                  </a:lnTo>
                  <a:lnTo>
                    <a:pt x="0" y="46"/>
                  </a:lnTo>
                  <a:lnTo>
                    <a:pt x="0" y="52"/>
                  </a:lnTo>
                  <a:lnTo>
                    <a:pt x="2" y="58"/>
                  </a:lnTo>
                  <a:lnTo>
                    <a:pt x="6" y="64"/>
                  </a:lnTo>
                  <a:lnTo>
                    <a:pt x="10" y="68"/>
                  </a:lnTo>
                  <a:lnTo>
                    <a:pt x="16" y="72"/>
                  </a:lnTo>
                  <a:lnTo>
                    <a:pt x="22" y="76"/>
                  </a:lnTo>
                  <a:lnTo>
                    <a:pt x="28" y="78"/>
                  </a:lnTo>
                  <a:lnTo>
                    <a:pt x="36" y="78"/>
                  </a:lnTo>
                  <a:lnTo>
                    <a:pt x="262" y="78"/>
                  </a:lnTo>
                  <a:lnTo>
                    <a:pt x="262" y="78"/>
                  </a:lnTo>
                  <a:lnTo>
                    <a:pt x="268" y="78"/>
                  </a:lnTo>
                  <a:lnTo>
                    <a:pt x="276" y="76"/>
                  </a:lnTo>
                  <a:lnTo>
                    <a:pt x="282" y="72"/>
                  </a:lnTo>
                  <a:lnTo>
                    <a:pt x="288" y="68"/>
                  </a:lnTo>
                  <a:lnTo>
                    <a:pt x="292" y="64"/>
                  </a:lnTo>
                  <a:lnTo>
                    <a:pt x="296" y="58"/>
                  </a:lnTo>
                  <a:lnTo>
                    <a:pt x="298" y="52"/>
                  </a:lnTo>
                  <a:lnTo>
                    <a:pt x="298" y="46"/>
                  </a:lnTo>
                  <a:lnTo>
                    <a:pt x="298" y="32"/>
                  </a:lnTo>
                  <a:lnTo>
                    <a:pt x="298" y="32"/>
                  </a:lnTo>
                  <a:lnTo>
                    <a:pt x="298" y="26"/>
                  </a:lnTo>
                  <a:lnTo>
                    <a:pt x="296" y="20"/>
                  </a:lnTo>
                  <a:lnTo>
                    <a:pt x="292" y="14"/>
                  </a:lnTo>
                  <a:lnTo>
                    <a:pt x="288" y="10"/>
                  </a:lnTo>
                  <a:lnTo>
                    <a:pt x="282" y="6"/>
                  </a:lnTo>
                  <a:lnTo>
                    <a:pt x="276" y="2"/>
                  </a:lnTo>
                  <a:lnTo>
                    <a:pt x="268" y="2"/>
                  </a:lnTo>
                  <a:lnTo>
                    <a:pt x="262" y="0"/>
                  </a:lnTo>
                  <a:lnTo>
                    <a:pt x="262" y="0"/>
                  </a:lnTo>
                  <a:close/>
                  <a:moveTo>
                    <a:pt x="46" y="52"/>
                  </a:moveTo>
                  <a:lnTo>
                    <a:pt x="46" y="52"/>
                  </a:lnTo>
                  <a:lnTo>
                    <a:pt x="40" y="50"/>
                  </a:lnTo>
                  <a:lnTo>
                    <a:pt x="36" y="48"/>
                  </a:lnTo>
                  <a:lnTo>
                    <a:pt x="34" y="44"/>
                  </a:lnTo>
                  <a:lnTo>
                    <a:pt x="32" y="40"/>
                  </a:lnTo>
                  <a:lnTo>
                    <a:pt x="32" y="40"/>
                  </a:lnTo>
                  <a:lnTo>
                    <a:pt x="34" y="34"/>
                  </a:lnTo>
                  <a:lnTo>
                    <a:pt x="36" y="30"/>
                  </a:lnTo>
                  <a:lnTo>
                    <a:pt x="40" y="28"/>
                  </a:lnTo>
                  <a:lnTo>
                    <a:pt x="46" y="26"/>
                  </a:lnTo>
                  <a:lnTo>
                    <a:pt x="46" y="26"/>
                  </a:lnTo>
                  <a:lnTo>
                    <a:pt x="50" y="28"/>
                  </a:lnTo>
                  <a:lnTo>
                    <a:pt x="54" y="30"/>
                  </a:lnTo>
                  <a:lnTo>
                    <a:pt x="58" y="34"/>
                  </a:lnTo>
                  <a:lnTo>
                    <a:pt x="58" y="40"/>
                  </a:lnTo>
                  <a:lnTo>
                    <a:pt x="58" y="40"/>
                  </a:lnTo>
                  <a:lnTo>
                    <a:pt x="58" y="44"/>
                  </a:lnTo>
                  <a:lnTo>
                    <a:pt x="54" y="48"/>
                  </a:lnTo>
                  <a:lnTo>
                    <a:pt x="50" y="50"/>
                  </a:lnTo>
                  <a:lnTo>
                    <a:pt x="46" y="52"/>
                  </a:lnTo>
                  <a:lnTo>
                    <a:pt x="46" y="5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90" name="Freeform 74"/>
            <p:cNvSpPr>
              <a:spLocks noEditPoints="1"/>
            </p:cNvSpPr>
            <p:nvPr/>
          </p:nvSpPr>
          <p:spPr bwMode="auto">
            <a:xfrm>
              <a:off x="1863968" y="4207500"/>
              <a:ext cx="604612" cy="158256"/>
            </a:xfrm>
            <a:custGeom>
              <a:avLst/>
              <a:gdLst/>
              <a:ahLst/>
              <a:cxnLst>
                <a:cxn ang="0">
                  <a:pos x="36" y="0"/>
                </a:cxn>
                <a:cxn ang="0">
                  <a:pos x="28" y="2"/>
                </a:cxn>
                <a:cxn ang="0">
                  <a:pos x="16" y="6"/>
                </a:cxn>
                <a:cxn ang="0">
                  <a:pos x="6" y="14"/>
                </a:cxn>
                <a:cxn ang="0">
                  <a:pos x="0" y="26"/>
                </a:cxn>
                <a:cxn ang="0">
                  <a:pos x="0" y="46"/>
                </a:cxn>
                <a:cxn ang="0">
                  <a:pos x="0" y="52"/>
                </a:cxn>
                <a:cxn ang="0">
                  <a:pos x="6" y="64"/>
                </a:cxn>
                <a:cxn ang="0">
                  <a:pos x="16" y="72"/>
                </a:cxn>
                <a:cxn ang="0">
                  <a:pos x="28" y="78"/>
                </a:cxn>
                <a:cxn ang="0">
                  <a:pos x="262" y="78"/>
                </a:cxn>
                <a:cxn ang="0">
                  <a:pos x="268" y="78"/>
                </a:cxn>
                <a:cxn ang="0">
                  <a:pos x="282" y="72"/>
                </a:cxn>
                <a:cxn ang="0">
                  <a:pos x="292" y="64"/>
                </a:cxn>
                <a:cxn ang="0">
                  <a:pos x="298" y="52"/>
                </a:cxn>
                <a:cxn ang="0">
                  <a:pos x="298" y="32"/>
                </a:cxn>
                <a:cxn ang="0">
                  <a:pos x="298" y="26"/>
                </a:cxn>
                <a:cxn ang="0">
                  <a:pos x="292" y="14"/>
                </a:cxn>
                <a:cxn ang="0">
                  <a:pos x="282" y="6"/>
                </a:cxn>
                <a:cxn ang="0">
                  <a:pos x="268" y="2"/>
                </a:cxn>
                <a:cxn ang="0">
                  <a:pos x="262" y="0"/>
                </a:cxn>
                <a:cxn ang="0">
                  <a:pos x="46" y="52"/>
                </a:cxn>
                <a:cxn ang="0">
                  <a:pos x="36" y="48"/>
                </a:cxn>
                <a:cxn ang="0">
                  <a:pos x="32" y="40"/>
                </a:cxn>
                <a:cxn ang="0">
                  <a:pos x="34" y="34"/>
                </a:cxn>
                <a:cxn ang="0">
                  <a:pos x="40" y="28"/>
                </a:cxn>
                <a:cxn ang="0">
                  <a:pos x="46" y="26"/>
                </a:cxn>
                <a:cxn ang="0">
                  <a:pos x="54" y="30"/>
                </a:cxn>
                <a:cxn ang="0">
                  <a:pos x="58" y="40"/>
                </a:cxn>
                <a:cxn ang="0">
                  <a:pos x="58" y="44"/>
                </a:cxn>
                <a:cxn ang="0">
                  <a:pos x="50" y="50"/>
                </a:cxn>
                <a:cxn ang="0">
                  <a:pos x="46" y="52"/>
                </a:cxn>
              </a:cxnLst>
              <a:rect l="0" t="0" r="r" b="b"/>
              <a:pathLst>
                <a:path w="298" h="78">
                  <a:moveTo>
                    <a:pt x="262" y="0"/>
                  </a:moveTo>
                  <a:lnTo>
                    <a:pt x="36" y="0"/>
                  </a:lnTo>
                  <a:lnTo>
                    <a:pt x="36" y="0"/>
                  </a:lnTo>
                  <a:lnTo>
                    <a:pt x="28" y="2"/>
                  </a:lnTo>
                  <a:lnTo>
                    <a:pt x="22" y="2"/>
                  </a:lnTo>
                  <a:lnTo>
                    <a:pt x="16" y="6"/>
                  </a:lnTo>
                  <a:lnTo>
                    <a:pt x="10" y="10"/>
                  </a:lnTo>
                  <a:lnTo>
                    <a:pt x="6" y="14"/>
                  </a:lnTo>
                  <a:lnTo>
                    <a:pt x="2" y="20"/>
                  </a:lnTo>
                  <a:lnTo>
                    <a:pt x="0" y="26"/>
                  </a:lnTo>
                  <a:lnTo>
                    <a:pt x="0" y="32"/>
                  </a:lnTo>
                  <a:lnTo>
                    <a:pt x="0" y="46"/>
                  </a:lnTo>
                  <a:lnTo>
                    <a:pt x="0" y="46"/>
                  </a:lnTo>
                  <a:lnTo>
                    <a:pt x="0" y="52"/>
                  </a:lnTo>
                  <a:lnTo>
                    <a:pt x="2" y="58"/>
                  </a:lnTo>
                  <a:lnTo>
                    <a:pt x="6" y="64"/>
                  </a:lnTo>
                  <a:lnTo>
                    <a:pt x="10" y="68"/>
                  </a:lnTo>
                  <a:lnTo>
                    <a:pt x="16" y="72"/>
                  </a:lnTo>
                  <a:lnTo>
                    <a:pt x="22" y="76"/>
                  </a:lnTo>
                  <a:lnTo>
                    <a:pt x="28" y="78"/>
                  </a:lnTo>
                  <a:lnTo>
                    <a:pt x="36" y="78"/>
                  </a:lnTo>
                  <a:lnTo>
                    <a:pt x="262" y="78"/>
                  </a:lnTo>
                  <a:lnTo>
                    <a:pt x="262" y="78"/>
                  </a:lnTo>
                  <a:lnTo>
                    <a:pt x="268" y="78"/>
                  </a:lnTo>
                  <a:lnTo>
                    <a:pt x="276" y="76"/>
                  </a:lnTo>
                  <a:lnTo>
                    <a:pt x="282" y="72"/>
                  </a:lnTo>
                  <a:lnTo>
                    <a:pt x="288" y="68"/>
                  </a:lnTo>
                  <a:lnTo>
                    <a:pt x="292" y="64"/>
                  </a:lnTo>
                  <a:lnTo>
                    <a:pt x="296" y="58"/>
                  </a:lnTo>
                  <a:lnTo>
                    <a:pt x="298" y="52"/>
                  </a:lnTo>
                  <a:lnTo>
                    <a:pt x="298" y="46"/>
                  </a:lnTo>
                  <a:lnTo>
                    <a:pt x="298" y="32"/>
                  </a:lnTo>
                  <a:lnTo>
                    <a:pt x="298" y="32"/>
                  </a:lnTo>
                  <a:lnTo>
                    <a:pt x="298" y="26"/>
                  </a:lnTo>
                  <a:lnTo>
                    <a:pt x="296" y="20"/>
                  </a:lnTo>
                  <a:lnTo>
                    <a:pt x="292" y="14"/>
                  </a:lnTo>
                  <a:lnTo>
                    <a:pt x="288" y="10"/>
                  </a:lnTo>
                  <a:lnTo>
                    <a:pt x="282" y="6"/>
                  </a:lnTo>
                  <a:lnTo>
                    <a:pt x="276" y="2"/>
                  </a:lnTo>
                  <a:lnTo>
                    <a:pt x="268" y="2"/>
                  </a:lnTo>
                  <a:lnTo>
                    <a:pt x="262" y="0"/>
                  </a:lnTo>
                  <a:lnTo>
                    <a:pt x="262" y="0"/>
                  </a:lnTo>
                  <a:close/>
                  <a:moveTo>
                    <a:pt x="46" y="52"/>
                  </a:moveTo>
                  <a:lnTo>
                    <a:pt x="46" y="52"/>
                  </a:lnTo>
                  <a:lnTo>
                    <a:pt x="40" y="50"/>
                  </a:lnTo>
                  <a:lnTo>
                    <a:pt x="36" y="48"/>
                  </a:lnTo>
                  <a:lnTo>
                    <a:pt x="34" y="44"/>
                  </a:lnTo>
                  <a:lnTo>
                    <a:pt x="32" y="40"/>
                  </a:lnTo>
                  <a:lnTo>
                    <a:pt x="32" y="40"/>
                  </a:lnTo>
                  <a:lnTo>
                    <a:pt x="34" y="34"/>
                  </a:lnTo>
                  <a:lnTo>
                    <a:pt x="36" y="30"/>
                  </a:lnTo>
                  <a:lnTo>
                    <a:pt x="40" y="28"/>
                  </a:lnTo>
                  <a:lnTo>
                    <a:pt x="46" y="26"/>
                  </a:lnTo>
                  <a:lnTo>
                    <a:pt x="46" y="26"/>
                  </a:lnTo>
                  <a:lnTo>
                    <a:pt x="50" y="28"/>
                  </a:lnTo>
                  <a:lnTo>
                    <a:pt x="54" y="30"/>
                  </a:lnTo>
                  <a:lnTo>
                    <a:pt x="58" y="34"/>
                  </a:lnTo>
                  <a:lnTo>
                    <a:pt x="58" y="40"/>
                  </a:lnTo>
                  <a:lnTo>
                    <a:pt x="58" y="40"/>
                  </a:lnTo>
                  <a:lnTo>
                    <a:pt x="58" y="44"/>
                  </a:lnTo>
                  <a:lnTo>
                    <a:pt x="54" y="48"/>
                  </a:lnTo>
                  <a:lnTo>
                    <a:pt x="50" y="50"/>
                  </a:lnTo>
                  <a:lnTo>
                    <a:pt x="46" y="52"/>
                  </a:lnTo>
                  <a:lnTo>
                    <a:pt x="46" y="5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91" name="Freeform 75"/>
            <p:cNvSpPr>
              <a:spLocks/>
            </p:cNvSpPr>
            <p:nvPr/>
          </p:nvSpPr>
          <p:spPr bwMode="auto">
            <a:xfrm>
              <a:off x="2070914" y="4394159"/>
              <a:ext cx="186658" cy="158254"/>
            </a:xfrm>
            <a:custGeom>
              <a:avLst/>
              <a:gdLst/>
              <a:ahLst/>
              <a:cxnLst>
                <a:cxn ang="0">
                  <a:pos x="84" y="36"/>
                </a:cxn>
                <a:cxn ang="0">
                  <a:pos x="56" y="36"/>
                </a:cxn>
                <a:cxn ang="0">
                  <a:pos x="56" y="0"/>
                </a:cxn>
                <a:cxn ang="0">
                  <a:pos x="36" y="0"/>
                </a:cxn>
                <a:cxn ang="0">
                  <a:pos x="36" y="36"/>
                </a:cxn>
                <a:cxn ang="0">
                  <a:pos x="8" y="36"/>
                </a:cxn>
                <a:cxn ang="0">
                  <a:pos x="8" y="36"/>
                </a:cxn>
                <a:cxn ang="0">
                  <a:pos x="4" y="38"/>
                </a:cxn>
                <a:cxn ang="0">
                  <a:pos x="2" y="38"/>
                </a:cxn>
                <a:cxn ang="0">
                  <a:pos x="0" y="42"/>
                </a:cxn>
                <a:cxn ang="0">
                  <a:pos x="0" y="44"/>
                </a:cxn>
                <a:cxn ang="0">
                  <a:pos x="0" y="70"/>
                </a:cxn>
                <a:cxn ang="0">
                  <a:pos x="0" y="70"/>
                </a:cxn>
                <a:cxn ang="0">
                  <a:pos x="0" y="72"/>
                </a:cxn>
                <a:cxn ang="0">
                  <a:pos x="2" y="76"/>
                </a:cxn>
                <a:cxn ang="0">
                  <a:pos x="4" y="78"/>
                </a:cxn>
                <a:cxn ang="0">
                  <a:pos x="8" y="78"/>
                </a:cxn>
                <a:cxn ang="0">
                  <a:pos x="84" y="78"/>
                </a:cxn>
                <a:cxn ang="0">
                  <a:pos x="84" y="78"/>
                </a:cxn>
                <a:cxn ang="0">
                  <a:pos x="88" y="78"/>
                </a:cxn>
                <a:cxn ang="0">
                  <a:pos x="90" y="76"/>
                </a:cxn>
                <a:cxn ang="0">
                  <a:pos x="92" y="72"/>
                </a:cxn>
                <a:cxn ang="0">
                  <a:pos x="92" y="70"/>
                </a:cxn>
                <a:cxn ang="0">
                  <a:pos x="92" y="44"/>
                </a:cxn>
                <a:cxn ang="0">
                  <a:pos x="92" y="44"/>
                </a:cxn>
                <a:cxn ang="0">
                  <a:pos x="92" y="42"/>
                </a:cxn>
                <a:cxn ang="0">
                  <a:pos x="90" y="38"/>
                </a:cxn>
                <a:cxn ang="0">
                  <a:pos x="88" y="38"/>
                </a:cxn>
                <a:cxn ang="0">
                  <a:pos x="84" y="36"/>
                </a:cxn>
                <a:cxn ang="0">
                  <a:pos x="84" y="36"/>
                </a:cxn>
              </a:cxnLst>
              <a:rect l="0" t="0" r="r" b="b"/>
              <a:pathLst>
                <a:path w="92" h="78">
                  <a:moveTo>
                    <a:pt x="84" y="36"/>
                  </a:moveTo>
                  <a:lnTo>
                    <a:pt x="56" y="36"/>
                  </a:lnTo>
                  <a:lnTo>
                    <a:pt x="56" y="0"/>
                  </a:lnTo>
                  <a:lnTo>
                    <a:pt x="36" y="0"/>
                  </a:lnTo>
                  <a:lnTo>
                    <a:pt x="36" y="36"/>
                  </a:lnTo>
                  <a:lnTo>
                    <a:pt x="8" y="36"/>
                  </a:lnTo>
                  <a:lnTo>
                    <a:pt x="8" y="36"/>
                  </a:lnTo>
                  <a:lnTo>
                    <a:pt x="4" y="38"/>
                  </a:lnTo>
                  <a:lnTo>
                    <a:pt x="2" y="38"/>
                  </a:lnTo>
                  <a:lnTo>
                    <a:pt x="0" y="42"/>
                  </a:lnTo>
                  <a:lnTo>
                    <a:pt x="0" y="44"/>
                  </a:lnTo>
                  <a:lnTo>
                    <a:pt x="0" y="70"/>
                  </a:lnTo>
                  <a:lnTo>
                    <a:pt x="0" y="70"/>
                  </a:lnTo>
                  <a:lnTo>
                    <a:pt x="0" y="72"/>
                  </a:lnTo>
                  <a:lnTo>
                    <a:pt x="2" y="76"/>
                  </a:lnTo>
                  <a:lnTo>
                    <a:pt x="4" y="78"/>
                  </a:lnTo>
                  <a:lnTo>
                    <a:pt x="8" y="78"/>
                  </a:lnTo>
                  <a:lnTo>
                    <a:pt x="84" y="78"/>
                  </a:lnTo>
                  <a:lnTo>
                    <a:pt x="84" y="78"/>
                  </a:lnTo>
                  <a:lnTo>
                    <a:pt x="88" y="78"/>
                  </a:lnTo>
                  <a:lnTo>
                    <a:pt x="90" y="76"/>
                  </a:lnTo>
                  <a:lnTo>
                    <a:pt x="92" y="72"/>
                  </a:lnTo>
                  <a:lnTo>
                    <a:pt x="92" y="70"/>
                  </a:lnTo>
                  <a:lnTo>
                    <a:pt x="92" y="44"/>
                  </a:lnTo>
                  <a:lnTo>
                    <a:pt x="92" y="44"/>
                  </a:lnTo>
                  <a:lnTo>
                    <a:pt x="92" y="42"/>
                  </a:lnTo>
                  <a:lnTo>
                    <a:pt x="90" y="38"/>
                  </a:lnTo>
                  <a:lnTo>
                    <a:pt x="88" y="38"/>
                  </a:lnTo>
                  <a:lnTo>
                    <a:pt x="84" y="36"/>
                  </a:lnTo>
                  <a:lnTo>
                    <a:pt x="84" y="3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92" name="Freeform 76"/>
            <p:cNvSpPr>
              <a:spLocks noEditPoints="1"/>
            </p:cNvSpPr>
            <p:nvPr/>
          </p:nvSpPr>
          <p:spPr bwMode="auto">
            <a:xfrm>
              <a:off x="1819332" y="4491546"/>
              <a:ext cx="689824" cy="36520"/>
            </a:xfrm>
            <a:custGeom>
              <a:avLst/>
              <a:gdLst/>
              <a:ahLst/>
              <a:cxnLst>
                <a:cxn ang="0">
                  <a:pos x="0" y="10"/>
                </a:cxn>
                <a:cxn ang="0">
                  <a:pos x="0" y="10"/>
                </a:cxn>
                <a:cxn ang="0">
                  <a:pos x="0" y="12"/>
                </a:cxn>
                <a:cxn ang="0">
                  <a:pos x="2" y="16"/>
                </a:cxn>
                <a:cxn ang="0">
                  <a:pos x="6" y="18"/>
                </a:cxn>
                <a:cxn ang="0">
                  <a:pos x="10" y="18"/>
                </a:cxn>
                <a:cxn ang="0">
                  <a:pos x="110" y="18"/>
                </a:cxn>
                <a:cxn ang="0">
                  <a:pos x="110" y="0"/>
                </a:cxn>
                <a:cxn ang="0">
                  <a:pos x="10" y="0"/>
                </a:cxn>
                <a:cxn ang="0">
                  <a:pos x="10" y="0"/>
                </a:cxn>
                <a:cxn ang="0">
                  <a:pos x="6" y="0"/>
                </a:cxn>
                <a:cxn ang="0">
                  <a:pos x="2" y="2"/>
                </a:cxn>
                <a:cxn ang="0">
                  <a:pos x="0" y="6"/>
                </a:cxn>
                <a:cxn ang="0">
                  <a:pos x="0" y="10"/>
                </a:cxn>
                <a:cxn ang="0">
                  <a:pos x="0" y="10"/>
                </a:cxn>
                <a:cxn ang="0">
                  <a:pos x="330" y="0"/>
                </a:cxn>
                <a:cxn ang="0">
                  <a:pos x="230" y="0"/>
                </a:cxn>
                <a:cxn ang="0">
                  <a:pos x="230" y="18"/>
                </a:cxn>
                <a:cxn ang="0">
                  <a:pos x="330" y="18"/>
                </a:cxn>
                <a:cxn ang="0">
                  <a:pos x="330" y="18"/>
                </a:cxn>
                <a:cxn ang="0">
                  <a:pos x="334" y="18"/>
                </a:cxn>
                <a:cxn ang="0">
                  <a:pos x="338" y="16"/>
                </a:cxn>
                <a:cxn ang="0">
                  <a:pos x="340" y="12"/>
                </a:cxn>
                <a:cxn ang="0">
                  <a:pos x="340" y="10"/>
                </a:cxn>
                <a:cxn ang="0">
                  <a:pos x="340" y="10"/>
                </a:cxn>
                <a:cxn ang="0">
                  <a:pos x="340" y="6"/>
                </a:cxn>
                <a:cxn ang="0">
                  <a:pos x="338" y="2"/>
                </a:cxn>
                <a:cxn ang="0">
                  <a:pos x="334" y="0"/>
                </a:cxn>
                <a:cxn ang="0">
                  <a:pos x="330" y="0"/>
                </a:cxn>
                <a:cxn ang="0">
                  <a:pos x="330" y="0"/>
                </a:cxn>
              </a:cxnLst>
              <a:rect l="0" t="0" r="r" b="b"/>
              <a:pathLst>
                <a:path w="340" h="18">
                  <a:moveTo>
                    <a:pt x="0" y="10"/>
                  </a:moveTo>
                  <a:lnTo>
                    <a:pt x="0" y="10"/>
                  </a:lnTo>
                  <a:lnTo>
                    <a:pt x="0" y="12"/>
                  </a:lnTo>
                  <a:lnTo>
                    <a:pt x="2" y="16"/>
                  </a:lnTo>
                  <a:lnTo>
                    <a:pt x="6" y="18"/>
                  </a:lnTo>
                  <a:lnTo>
                    <a:pt x="10" y="18"/>
                  </a:lnTo>
                  <a:lnTo>
                    <a:pt x="110" y="18"/>
                  </a:lnTo>
                  <a:lnTo>
                    <a:pt x="110" y="0"/>
                  </a:lnTo>
                  <a:lnTo>
                    <a:pt x="10" y="0"/>
                  </a:lnTo>
                  <a:lnTo>
                    <a:pt x="10" y="0"/>
                  </a:lnTo>
                  <a:lnTo>
                    <a:pt x="6" y="0"/>
                  </a:lnTo>
                  <a:lnTo>
                    <a:pt x="2" y="2"/>
                  </a:lnTo>
                  <a:lnTo>
                    <a:pt x="0" y="6"/>
                  </a:lnTo>
                  <a:lnTo>
                    <a:pt x="0" y="10"/>
                  </a:lnTo>
                  <a:lnTo>
                    <a:pt x="0" y="10"/>
                  </a:lnTo>
                  <a:close/>
                  <a:moveTo>
                    <a:pt x="330" y="0"/>
                  </a:moveTo>
                  <a:lnTo>
                    <a:pt x="230" y="0"/>
                  </a:lnTo>
                  <a:lnTo>
                    <a:pt x="230" y="18"/>
                  </a:lnTo>
                  <a:lnTo>
                    <a:pt x="330" y="18"/>
                  </a:lnTo>
                  <a:lnTo>
                    <a:pt x="330" y="18"/>
                  </a:lnTo>
                  <a:lnTo>
                    <a:pt x="334" y="18"/>
                  </a:lnTo>
                  <a:lnTo>
                    <a:pt x="338" y="16"/>
                  </a:lnTo>
                  <a:lnTo>
                    <a:pt x="340" y="12"/>
                  </a:lnTo>
                  <a:lnTo>
                    <a:pt x="340" y="10"/>
                  </a:lnTo>
                  <a:lnTo>
                    <a:pt x="340" y="10"/>
                  </a:lnTo>
                  <a:lnTo>
                    <a:pt x="340" y="6"/>
                  </a:lnTo>
                  <a:lnTo>
                    <a:pt x="338" y="2"/>
                  </a:lnTo>
                  <a:lnTo>
                    <a:pt x="334" y="0"/>
                  </a:lnTo>
                  <a:lnTo>
                    <a:pt x="330" y="0"/>
                  </a:lnTo>
                  <a:lnTo>
                    <a:pt x="33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539" name="组合 538"/>
          <p:cNvGrpSpPr/>
          <p:nvPr/>
        </p:nvGrpSpPr>
        <p:grpSpPr>
          <a:xfrm>
            <a:off x="4014827" y="4513657"/>
            <a:ext cx="115467" cy="89277"/>
            <a:chOff x="1819332" y="4020842"/>
            <a:chExt cx="689824" cy="531571"/>
          </a:xfrm>
          <a:solidFill>
            <a:srgbClr val="595959"/>
          </a:solidFill>
        </p:grpSpPr>
        <p:sp>
          <p:nvSpPr>
            <p:cNvPr id="585" name="Freeform 73"/>
            <p:cNvSpPr>
              <a:spLocks noEditPoints="1"/>
            </p:cNvSpPr>
            <p:nvPr/>
          </p:nvSpPr>
          <p:spPr bwMode="auto">
            <a:xfrm>
              <a:off x="1863967" y="4020842"/>
              <a:ext cx="604610" cy="158254"/>
            </a:xfrm>
            <a:custGeom>
              <a:avLst/>
              <a:gdLst/>
              <a:ahLst/>
              <a:cxnLst>
                <a:cxn ang="0">
                  <a:pos x="36" y="0"/>
                </a:cxn>
                <a:cxn ang="0">
                  <a:pos x="28" y="2"/>
                </a:cxn>
                <a:cxn ang="0">
                  <a:pos x="16" y="6"/>
                </a:cxn>
                <a:cxn ang="0">
                  <a:pos x="6" y="14"/>
                </a:cxn>
                <a:cxn ang="0">
                  <a:pos x="0" y="26"/>
                </a:cxn>
                <a:cxn ang="0">
                  <a:pos x="0" y="46"/>
                </a:cxn>
                <a:cxn ang="0">
                  <a:pos x="0" y="52"/>
                </a:cxn>
                <a:cxn ang="0">
                  <a:pos x="6" y="64"/>
                </a:cxn>
                <a:cxn ang="0">
                  <a:pos x="16" y="72"/>
                </a:cxn>
                <a:cxn ang="0">
                  <a:pos x="28" y="78"/>
                </a:cxn>
                <a:cxn ang="0">
                  <a:pos x="262" y="78"/>
                </a:cxn>
                <a:cxn ang="0">
                  <a:pos x="268" y="78"/>
                </a:cxn>
                <a:cxn ang="0">
                  <a:pos x="282" y="72"/>
                </a:cxn>
                <a:cxn ang="0">
                  <a:pos x="292" y="64"/>
                </a:cxn>
                <a:cxn ang="0">
                  <a:pos x="298" y="52"/>
                </a:cxn>
                <a:cxn ang="0">
                  <a:pos x="298" y="32"/>
                </a:cxn>
                <a:cxn ang="0">
                  <a:pos x="298" y="26"/>
                </a:cxn>
                <a:cxn ang="0">
                  <a:pos x="292" y="14"/>
                </a:cxn>
                <a:cxn ang="0">
                  <a:pos x="282" y="6"/>
                </a:cxn>
                <a:cxn ang="0">
                  <a:pos x="268" y="2"/>
                </a:cxn>
                <a:cxn ang="0">
                  <a:pos x="262" y="0"/>
                </a:cxn>
                <a:cxn ang="0">
                  <a:pos x="46" y="52"/>
                </a:cxn>
                <a:cxn ang="0">
                  <a:pos x="36" y="48"/>
                </a:cxn>
                <a:cxn ang="0">
                  <a:pos x="32" y="40"/>
                </a:cxn>
                <a:cxn ang="0">
                  <a:pos x="34" y="34"/>
                </a:cxn>
                <a:cxn ang="0">
                  <a:pos x="40" y="28"/>
                </a:cxn>
                <a:cxn ang="0">
                  <a:pos x="46" y="26"/>
                </a:cxn>
                <a:cxn ang="0">
                  <a:pos x="54" y="30"/>
                </a:cxn>
                <a:cxn ang="0">
                  <a:pos x="58" y="40"/>
                </a:cxn>
                <a:cxn ang="0">
                  <a:pos x="58" y="44"/>
                </a:cxn>
                <a:cxn ang="0">
                  <a:pos x="50" y="50"/>
                </a:cxn>
                <a:cxn ang="0">
                  <a:pos x="46" y="52"/>
                </a:cxn>
              </a:cxnLst>
              <a:rect l="0" t="0" r="r" b="b"/>
              <a:pathLst>
                <a:path w="298" h="78">
                  <a:moveTo>
                    <a:pt x="262" y="0"/>
                  </a:moveTo>
                  <a:lnTo>
                    <a:pt x="36" y="0"/>
                  </a:lnTo>
                  <a:lnTo>
                    <a:pt x="36" y="0"/>
                  </a:lnTo>
                  <a:lnTo>
                    <a:pt x="28" y="2"/>
                  </a:lnTo>
                  <a:lnTo>
                    <a:pt x="22" y="2"/>
                  </a:lnTo>
                  <a:lnTo>
                    <a:pt x="16" y="6"/>
                  </a:lnTo>
                  <a:lnTo>
                    <a:pt x="10" y="10"/>
                  </a:lnTo>
                  <a:lnTo>
                    <a:pt x="6" y="14"/>
                  </a:lnTo>
                  <a:lnTo>
                    <a:pt x="2" y="20"/>
                  </a:lnTo>
                  <a:lnTo>
                    <a:pt x="0" y="26"/>
                  </a:lnTo>
                  <a:lnTo>
                    <a:pt x="0" y="32"/>
                  </a:lnTo>
                  <a:lnTo>
                    <a:pt x="0" y="46"/>
                  </a:lnTo>
                  <a:lnTo>
                    <a:pt x="0" y="46"/>
                  </a:lnTo>
                  <a:lnTo>
                    <a:pt x="0" y="52"/>
                  </a:lnTo>
                  <a:lnTo>
                    <a:pt x="2" y="58"/>
                  </a:lnTo>
                  <a:lnTo>
                    <a:pt x="6" y="64"/>
                  </a:lnTo>
                  <a:lnTo>
                    <a:pt x="10" y="68"/>
                  </a:lnTo>
                  <a:lnTo>
                    <a:pt x="16" y="72"/>
                  </a:lnTo>
                  <a:lnTo>
                    <a:pt x="22" y="76"/>
                  </a:lnTo>
                  <a:lnTo>
                    <a:pt x="28" y="78"/>
                  </a:lnTo>
                  <a:lnTo>
                    <a:pt x="36" y="78"/>
                  </a:lnTo>
                  <a:lnTo>
                    <a:pt x="262" y="78"/>
                  </a:lnTo>
                  <a:lnTo>
                    <a:pt x="262" y="78"/>
                  </a:lnTo>
                  <a:lnTo>
                    <a:pt x="268" y="78"/>
                  </a:lnTo>
                  <a:lnTo>
                    <a:pt x="276" y="76"/>
                  </a:lnTo>
                  <a:lnTo>
                    <a:pt x="282" y="72"/>
                  </a:lnTo>
                  <a:lnTo>
                    <a:pt x="288" y="68"/>
                  </a:lnTo>
                  <a:lnTo>
                    <a:pt x="292" y="64"/>
                  </a:lnTo>
                  <a:lnTo>
                    <a:pt x="296" y="58"/>
                  </a:lnTo>
                  <a:lnTo>
                    <a:pt x="298" y="52"/>
                  </a:lnTo>
                  <a:lnTo>
                    <a:pt x="298" y="46"/>
                  </a:lnTo>
                  <a:lnTo>
                    <a:pt x="298" y="32"/>
                  </a:lnTo>
                  <a:lnTo>
                    <a:pt x="298" y="32"/>
                  </a:lnTo>
                  <a:lnTo>
                    <a:pt x="298" y="26"/>
                  </a:lnTo>
                  <a:lnTo>
                    <a:pt x="296" y="20"/>
                  </a:lnTo>
                  <a:lnTo>
                    <a:pt x="292" y="14"/>
                  </a:lnTo>
                  <a:lnTo>
                    <a:pt x="288" y="10"/>
                  </a:lnTo>
                  <a:lnTo>
                    <a:pt x="282" y="6"/>
                  </a:lnTo>
                  <a:lnTo>
                    <a:pt x="276" y="2"/>
                  </a:lnTo>
                  <a:lnTo>
                    <a:pt x="268" y="2"/>
                  </a:lnTo>
                  <a:lnTo>
                    <a:pt x="262" y="0"/>
                  </a:lnTo>
                  <a:lnTo>
                    <a:pt x="262" y="0"/>
                  </a:lnTo>
                  <a:close/>
                  <a:moveTo>
                    <a:pt x="46" y="52"/>
                  </a:moveTo>
                  <a:lnTo>
                    <a:pt x="46" y="52"/>
                  </a:lnTo>
                  <a:lnTo>
                    <a:pt x="40" y="50"/>
                  </a:lnTo>
                  <a:lnTo>
                    <a:pt x="36" y="48"/>
                  </a:lnTo>
                  <a:lnTo>
                    <a:pt x="34" y="44"/>
                  </a:lnTo>
                  <a:lnTo>
                    <a:pt x="32" y="40"/>
                  </a:lnTo>
                  <a:lnTo>
                    <a:pt x="32" y="40"/>
                  </a:lnTo>
                  <a:lnTo>
                    <a:pt x="34" y="34"/>
                  </a:lnTo>
                  <a:lnTo>
                    <a:pt x="36" y="30"/>
                  </a:lnTo>
                  <a:lnTo>
                    <a:pt x="40" y="28"/>
                  </a:lnTo>
                  <a:lnTo>
                    <a:pt x="46" y="26"/>
                  </a:lnTo>
                  <a:lnTo>
                    <a:pt x="46" y="26"/>
                  </a:lnTo>
                  <a:lnTo>
                    <a:pt x="50" y="28"/>
                  </a:lnTo>
                  <a:lnTo>
                    <a:pt x="54" y="30"/>
                  </a:lnTo>
                  <a:lnTo>
                    <a:pt x="58" y="34"/>
                  </a:lnTo>
                  <a:lnTo>
                    <a:pt x="58" y="40"/>
                  </a:lnTo>
                  <a:lnTo>
                    <a:pt x="58" y="40"/>
                  </a:lnTo>
                  <a:lnTo>
                    <a:pt x="58" y="44"/>
                  </a:lnTo>
                  <a:lnTo>
                    <a:pt x="54" y="48"/>
                  </a:lnTo>
                  <a:lnTo>
                    <a:pt x="50" y="50"/>
                  </a:lnTo>
                  <a:lnTo>
                    <a:pt x="46" y="52"/>
                  </a:lnTo>
                  <a:lnTo>
                    <a:pt x="46" y="5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86" name="Freeform 74"/>
            <p:cNvSpPr>
              <a:spLocks noEditPoints="1"/>
            </p:cNvSpPr>
            <p:nvPr/>
          </p:nvSpPr>
          <p:spPr bwMode="auto">
            <a:xfrm>
              <a:off x="1863968" y="4207500"/>
              <a:ext cx="604612" cy="158256"/>
            </a:xfrm>
            <a:custGeom>
              <a:avLst/>
              <a:gdLst/>
              <a:ahLst/>
              <a:cxnLst>
                <a:cxn ang="0">
                  <a:pos x="36" y="0"/>
                </a:cxn>
                <a:cxn ang="0">
                  <a:pos x="28" y="2"/>
                </a:cxn>
                <a:cxn ang="0">
                  <a:pos x="16" y="6"/>
                </a:cxn>
                <a:cxn ang="0">
                  <a:pos x="6" y="14"/>
                </a:cxn>
                <a:cxn ang="0">
                  <a:pos x="0" y="26"/>
                </a:cxn>
                <a:cxn ang="0">
                  <a:pos x="0" y="46"/>
                </a:cxn>
                <a:cxn ang="0">
                  <a:pos x="0" y="52"/>
                </a:cxn>
                <a:cxn ang="0">
                  <a:pos x="6" y="64"/>
                </a:cxn>
                <a:cxn ang="0">
                  <a:pos x="16" y="72"/>
                </a:cxn>
                <a:cxn ang="0">
                  <a:pos x="28" y="78"/>
                </a:cxn>
                <a:cxn ang="0">
                  <a:pos x="262" y="78"/>
                </a:cxn>
                <a:cxn ang="0">
                  <a:pos x="268" y="78"/>
                </a:cxn>
                <a:cxn ang="0">
                  <a:pos x="282" y="72"/>
                </a:cxn>
                <a:cxn ang="0">
                  <a:pos x="292" y="64"/>
                </a:cxn>
                <a:cxn ang="0">
                  <a:pos x="298" y="52"/>
                </a:cxn>
                <a:cxn ang="0">
                  <a:pos x="298" y="32"/>
                </a:cxn>
                <a:cxn ang="0">
                  <a:pos x="298" y="26"/>
                </a:cxn>
                <a:cxn ang="0">
                  <a:pos x="292" y="14"/>
                </a:cxn>
                <a:cxn ang="0">
                  <a:pos x="282" y="6"/>
                </a:cxn>
                <a:cxn ang="0">
                  <a:pos x="268" y="2"/>
                </a:cxn>
                <a:cxn ang="0">
                  <a:pos x="262" y="0"/>
                </a:cxn>
                <a:cxn ang="0">
                  <a:pos x="46" y="52"/>
                </a:cxn>
                <a:cxn ang="0">
                  <a:pos x="36" y="48"/>
                </a:cxn>
                <a:cxn ang="0">
                  <a:pos x="32" y="40"/>
                </a:cxn>
                <a:cxn ang="0">
                  <a:pos x="34" y="34"/>
                </a:cxn>
                <a:cxn ang="0">
                  <a:pos x="40" y="28"/>
                </a:cxn>
                <a:cxn ang="0">
                  <a:pos x="46" y="26"/>
                </a:cxn>
                <a:cxn ang="0">
                  <a:pos x="54" y="30"/>
                </a:cxn>
                <a:cxn ang="0">
                  <a:pos x="58" y="40"/>
                </a:cxn>
                <a:cxn ang="0">
                  <a:pos x="58" y="44"/>
                </a:cxn>
                <a:cxn ang="0">
                  <a:pos x="50" y="50"/>
                </a:cxn>
                <a:cxn ang="0">
                  <a:pos x="46" y="52"/>
                </a:cxn>
              </a:cxnLst>
              <a:rect l="0" t="0" r="r" b="b"/>
              <a:pathLst>
                <a:path w="298" h="78">
                  <a:moveTo>
                    <a:pt x="262" y="0"/>
                  </a:moveTo>
                  <a:lnTo>
                    <a:pt x="36" y="0"/>
                  </a:lnTo>
                  <a:lnTo>
                    <a:pt x="36" y="0"/>
                  </a:lnTo>
                  <a:lnTo>
                    <a:pt x="28" y="2"/>
                  </a:lnTo>
                  <a:lnTo>
                    <a:pt x="22" y="2"/>
                  </a:lnTo>
                  <a:lnTo>
                    <a:pt x="16" y="6"/>
                  </a:lnTo>
                  <a:lnTo>
                    <a:pt x="10" y="10"/>
                  </a:lnTo>
                  <a:lnTo>
                    <a:pt x="6" y="14"/>
                  </a:lnTo>
                  <a:lnTo>
                    <a:pt x="2" y="20"/>
                  </a:lnTo>
                  <a:lnTo>
                    <a:pt x="0" y="26"/>
                  </a:lnTo>
                  <a:lnTo>
                    <a:pt x="0" y="32"/>
                  </a:lnTo>
                  <a:lnTo>
                    <a:pt x="0" y="46"/>
                  </a:lnTo>
                  <a:lnTo>
                    <a:pt x="0" y="46"/>
                  </a:lnTo>
                  <a:lnTo>
                    <a:pt x="0" y="52"/>
                  </a:lnTo>
                  <a:lnTo>
                    <a:pt x="2" y="58"/>
                  </a:lnTo>
                  <a:lnTo>
                    <a:pt x="6" y="64"/>
                  </a:lnTo>
                  <a:lnTo>
                    <a:pt x="10" y="68"/>
                  </a:lnTo>
                  <a:lnTo>
                    <a:pt x="16" y="72"/>
                  </a:lnTo>
                  <a:lnTo>
                    <a:pt x="22" y="76"/>
                  </a:lnTo>
                  <a:lnTo>
                    <a:pt x="28" y="78"/>
                  </a:lnTo>
                  <a:lnTo>
                    <a:pt x="36" y="78"/>
                  </a:lnTo>
                  <a:lnTo>
                    <a:pt x="262" y="78"/>
                  </a:lnTo>
                  <a:lnTo>
                    <a:pt x="262" y="78"/>
                  </a:lnTo>
                  <a:lnTo>
                    <a:pt x="268" y="78"/>
                  </a:lnTo>
                  <a:lnTo>
                    <a:pt x="276" y="76"/>
                  </a:lnTo>
                  <a:lnTo>
                    <a:pt x="282" y="72"/>
                  </a:lnTo>
                  <a:lnTo>
                    <a:pt x="288" y="68"/>
                  </a:lnTo>
                  <a:lnTo>
                    <a:pt x="292" y="64"/>
                  </a:lnTo>
                  <a:lnTo>
                    <a:pt x="296" y="58"/>
                  </a:lnTo>
                  <a:lnTo>
                    <a:pt x="298" y="52"/>
                  </a:lnTo>
                  <a:lnTo>
                    <a:pt x="298" y="46"/>
                  </a:lnTo>
                  <a:lnTo>
                    <a:pt x="298" y="32"/>
                  </a:lnTo>
                  <a:lnTo>
                    <a:pt x="298" y="32"/>
                  </a:lnTo>
                  <a:lnTo>
                    <a:pt x="298" y="26"/>
                  </a:lnTo>
                  <a:lnTo>
                    <a:pt x="296" y="20"/>
                  </a:lnTo>
                  <a:lnTo>
                    <a:pt x="292" y="14"/>
                  </a:lnTo>
                  <a:lnTo>
                    <a:pt x="288" y="10"/>
                  </a:lnTo>
                  <a:lnTo>
                    <a:pt x="282" y="6"/>
                  </a:lnTo>
                  <a:lnTo>
                    <a:pt x="276" y="2"/>
                  </a:lnTo>
                  <a:lnTo>
                    <a:pt x="268" y="2"/>
                  </a:lnTo>
                  <a:lnTo>
                    <a:pt x="262" y="0"/>
                  </a:lnTo>
                  <a:lnTo>
                    <a:pt x="262" y="0"/>
                  </a:lnTo>
                  <a:close/>
                  <a:moveTo>
                    <a:pt x="46" y="52"/>
                  </a:moveTo>
                  <a:lnTo>
                    <a:pt x="46" y="52"/>
                  </a:lnTo>
                  <a:lnTo>
                    <a:pt x="40" y="50"/>
                  </a:lnTo>
                  <a:lnTo>
                    <a:pt x="36" y="48"/>
                  </a:lnTo>
                  <a:lnTo>
                    <a:pt x="34" y="44"/>
                  </a:lnTo>
                  <a:lnTo>
                    <a:pt x="32" y="40"/>
                  </a:lnTo>
                  <a:lnTo>
                    <a:pt x="32" y="40"/>
                  </a:lnTo>
                  <a:lnTo>
                    <a:pt x="34" y="34"/>
                  </a:lnTo>
                  <a:lnTo>
                    <a:pt x="36" y="30"/>
                  </a:lnTo>
                  <a:lnTo>
                    <a:pt x="40" y="28"/>
                  </a:lnTo>
                  <a:lnTo>
                    <a:pt x="46" y="26"/>
                  </a:lnTo>
                  <a:lnTo>
                    <a:pt x="46" y="26"/>
                  </a:lnTo>
                  <a:lnTo>
                    <a:pt x="50" y="28"/>
                  </a:lnTo>
                  <a:lnTo>
                    <a:pt x="54" y="30"/>
                  </a:lnTo>
                  <a:lnTo>
                    <a:pt x="58" y="34"/>
                  </a:lnTo>
                  <a:lnTo>
                    <a:pt x="58" y="40"/>
                  </a:lnTo>
                  <a:lnTo>
                    <a:pt x="58" y="40"/>
                  </a:lnTo>
                  <a:lnTo>
                    <a:pt x="58" y="44"/>
                  </a:lnTo>
                  <a:lnTo>
                    <a:pt x="54" y="48"/>
                  </a:lnTo>
                  <a:lnTo>
                    <a:pt x="50" y="50"/>
                  </a:lnTo>
                  <a:lnTo>
                    <a:pt x="46" y="52"/>
                  </a:lnTo>
                  <a:lnTo>
                    <a:pt x="46" y="5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87" name="Freeform 75"/>
            <p:cNvSpPr>
              <a:spLocks/>
            </p:cNvSpPr>
            <p:nvPr/>
          </p:nvSpPr>
          <p:spPr bwMode="auto">
            <a:xfrm>
              <a:off x="2070914" y="4394159"/>
              <a:ext cx="186658" cy="158254"/>
            </a:xfrm>
            <a:custGeom>
              <a:avLst/>
              <a:gdLst/>
              <a:ahLst/>
              <a:cxnLst>
                <a:cxn ang="0">
                  <a:pos x="84" y="36"/>
                </a:cxn>
                <a:cxn ang="0">
                  <a:pos x="56" y="36"/>
                </a:cxn>
                <a:cxn ang="0">
                  <a:pos x="56" y="0"/>
                </a:cxn>
                <a:cxn ang="0">
                  <a:pos x="36" y="0"/>
                </a:cxn>
                <a:cxn ang="0">
                  <a:pos x="36" y="36"/>
                </a:cxn>
                <a:cxn ang="0">
                  <a:pos x="8" y="36"/>
                </a:cxn>
                <a:cxn ang="0">
                  <a:pos x="8" y="36"/>
                </a:cxn>
                <a:cxn ang="0">
                  <a:pos x="4" y="38"/>
                </a:cxn>
                <a:cxn ang="0">
                  <a:pos x="2" y="38"/>
                </a:cxn>
                <a:cxn ang="0">
                  <a:pos x="0" y="42"/>
                </a:cxn>
                <a:cxn ang="0">
                  <a:pos x="0" y="44"/>
                </a:cxn>
                <a:cxn ang="0">
                  <a:pos x="0" y="70"/>
                </a:cxn>
                <a:cxn ang="0">
                  <a:pos x="0" y="70"/>
                </a:cxn>
                <a:cxn ang="0">
                  <a:pos x="0" y="72"/>
                </a:cxn>
                <a:cxn ang="0">
                  <a:pos x="2" y="76"/>
                </a:cxn>
                <a:cxn ang="0">
                  <a:pos x="4" y="78"/>
                </a:cxn>
                <a:cxn ang="0">
                  <a:pos x="8" y="78"/>
                </a:cxn>
                <a:cxn ang="0">
                  <a:pos x="84" y="78"/>
                </a:cxn>
                <a:cxn ang="0">
                  <a:pos x="84" y="78"/>
                </a:cxn>
                <a:cxn ang="0">
                  <a:pos x="88" y="78"/>
                </a:cxn>
                <a:cxn ang="0">
                  <a:pos x="90" y="76"/>
                </a:cxn>
                <a:cxn ang="0">
                  <a:pos x="92" y="72"/>
                </a:cxn>
                <a:cxn ang="0">
                  <a:pos x="92" y="70"/>
                </a:cxn>
                <a:cxn ang="0">
                  <a:pos x="92" y="44"/>
                </a:cxn>
                <a:cxn ang="0">
                  <a:pos x="92" y="44"/>
                </a:cxn>
                <a:cxn ang="0">
                  <a:pos x="92" y="42"/>
                </a:cxn>
                <a:cxn ang="0">
                  <a:pos x="90" y="38"/>
                </a:cxn>
                <a:cxn ang="0">
                  <a:pos x="88" y="38"/>
                </a:cxn>
                <a:cxn ang="0">
                  <a:pos x="84" y="36"/>
                </a:cxn>
                <a:cxn ang="0">
                  <a:pos x="84" y="36"/>
                </a:cxn>
              </a:cxnLst>
              <a:rect l="0" t="0" r="r" b="b"/>
              <a:pathLst>
                <a:path w="92" h="78">
                  <a:moveTo>
                    <a:pt x="84" y="36"/>
                  </a:moveTo>
                  <a:lnTo>
                    <a:pt x="56" y="36"/>
                  </a:lnTo>
                  <a:lnTo>
                    <a:pt x="56" y="0"/>
                  </a:lnTo>
                  <a:lnTo>
                    <a:pt x="36" y="0"/>
                  </a:lnTo>
                  <a:lnTo>
                    <a:pt x="36" y="36"/>
                  </a:lnTo>
                  <a:lnTo>
                    <a:pt x="8" y="36"/>
                  </a:lnTo>
                  <a:lnTo>
                    <a:pt x="8" y="36"/>
                  </a:lnTo>
                  <a:lnTo>
                    <a:pt x="4" y="38"/>
                  </a:lnTo>
                  <a:lnTo>
                    <a:pt x="2" y="38"/>
                  </a:lnTo>
                  <a:lnTo>
                    <a:pt x="0" y="42"/>
                  </a:lnTo>
                  <a:lnTo>
                    <a:pt x="0" y="44"/>
                  </a:lnTo>
                  <a:lnTo>
                    <a:pt x="0" y="70"/>
                  </a:lnTo>
                  <a:lnTo>
                    <a:pt x="0" y="70"/>
                  </a:lnTo>
                  <a:lnTo>
                    <a:pt x="0" y="72"/>
                  </a:lnTo>
                  <a:lnTo>
                    <a:pt x="2" y="76"/>
                  </a:lnTo>
                  <a:lnTo>
                    <a:pt x="4" y="78"/>
                  </a:lnTo>
                  <a:lnTo>
                    <a:pt x="8" y="78"/>
                  </a:lnTo>
                  <a:lnTo>
                    <a:pt x="84" y="78"/>
                  </a:lnTo>
                  <a:lnTo>
                    <a:pt x="84" y="78"/>
                  </a:lnTo>
                  <a:lnTo>
                    <a:pt x="88" y="78"/>
                  </a:lnTo>
                  <a:lnTo>
                    <a:pt x="90" y="76"/>
                  </a:lnTo>
                  <a:lnTo>
                    <a:pt x="92" y="72"/>
                  </a:lnTo>
                  <a:lnTo>
                    <a:pt x="92" y="70"/>
                  </a:lnTo>
                  <a:lnTo>
                    <a:pt x="92" y="44"/>
                  </a:lnTo>
                  <a:lnTo>
                    <a:pt x="92" y="44"/>
                  </a:lnTo>
                  <a:lnTo>
                    <a:pt x="92" y="42"/>
                  </a:lnTo>
                  <a:lnTo>
                    <a:pt x="90" y="38"/>
                  </a:lnTo>
                  <a:lnTo>
                    <a:pt x="88" y="38"/>
                  </a:lnTo>
                  <a:lnTo>
                    <a:pt x="84" y="36"/>
                  </a:lnTo>
                  <a:lnTo>
                    <a:pt x="84" y="3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88" name="Freeform 76"/>
            <p:cNvSpPr>
              <a:spLocks noEditPoints="1"/>
            </p:cNvSpPr>
            <p:nvPr/>
          </p:nvSpPr>
          <p:spPr bwMode="auto">
            <a:xfrm>
              <a:off x="1819332" y="4491546"/>
              <a:ext cx="689824" cy="36520"/>
            </a:xfrm>
            <a:custGeom>
              <a:avLst/>
              <a:gdLst/>
              <a:ahLst/>
              <a:cxnLst>
                <a:cxn ang="0">
                  <a:pos x="0" y="10"/>
                </a:cxn>
                <a:cxn ang="0">
                  <a:pos x="0" y="10"/>
                </a:cxn>
                <a:cxn ang="0">
                  <a:pos x="0" y="12"/>
                </a:cxn>
                <a:cxn ang="0">
                  <a:pos x="2" y="16"/>
                </a:cxn>
                <a:cxn ang="0">
                  <a:pos x="6" y="18"/>
                </a:cxn>
                <a:cxn ang="0">
                  <a:pos x="10" y="18"/>
                </a:cxn>
                <a:cxn ang="0">
                  <a:pos x="110" y="18"/>
                </a:cxn>
                <a:cxn ang="0">
                  <a:pos x="110" y="0"/>
                </a:cxn>
                <a:cxn ang="0">
                  <a:pos x="10" y="0"/>
                </a:cxn>
                <a:cxn ang="0">
                  <a:pos x="10" y="0"/>
                </a:cxn>
                <a:cxn ang="0">
                  <a:pos x="6" y="0"/>
                </a:cxn>
                <a:cxn ang="0">
                  <a:pos x="2" y="2"/>
                </a:cxn>
                <a:cxn ang="0">
                  <a:pos x="0" y="6"/>
                </a:cxn>
                <a:cxn ang="0">
                  <a:pos x="0" y="10"/>
                </a:cxn>
                <a:cxn ang="0">
                  <a:pos x="0" y="10"/>
                </a:cxn>
                <a:cxn ang="0">
                  <a:pos x="330" y="0"/>
                </a:cxn>
                <a:cxn ang="0">
                  <a:pos x="230" y="0"/>
                </a:cxn>
                <a:cxn ang="0">
                  <a:pos x="230" y="18"/>
                </a:cxn>
                <a:cxn ang="0">
                  <a:pos x="330" y="18"/>
                </a:cxn>
                <a:cxn ang="0">
                  <a:pos x="330" y="18"/>
                </a:cxn>
                <a:cxn ang="0">
                  <a:pos x="334" y="18"/>
                </a:cxn>
                <a:cxn ang="0">
                  <a:pos x="338" y="16"/>
                </a:cxn>
                <a:cxn ang="0">
                  <a:pos x="340" y="12"/>
                </a:cxn>
                <a:cxn ang="0">
                  <a:pos x="340" y="10"/>
                </a:cxn>
                <a:cxn ang="0">
                  <a:pos x="340" y="10"/>
                </a:cxn>
                <a:cxn ang="0">
                  <a:pos x="340" y="6"/>
                </a:cxn>
                <a:cxn ang="0">
                  <a:pos x="338" y="2"/>
                </a:cxn>
                <a:cxn ang="0">
                  <a:pos x="334" y="0"/>
                </a:cxn>
                <a:cxn ang="0">
                  <a:pos x="330" y="0"/>
                </a:cxn>
                <a:cxn ang="0">
                  <a:pos x="330" y="0"/>
                </a:cxn>
              </a:cxnLst>
              <a:rect l="0" t="0" r="r" b="b"/>
              <a:pathLst>
                <a:path w="340" h="18">
                  <a:moveTo>
                    <a:pt x="0" y="10"/>
                  </a:moveTo>
                  <a:lnTo>
                    <a:pt x="0" y="10"/>
                  </a:lnTo>
                  <a:lnTo>
                    <a:pt x="0" y="12"/>
                  </a:lnTo>
                  <a:lnTo>
                    <a:pt x="2" y="16"/>
                  </a:lnTo>
                  <a:lnTo>
                    <a:pt x="6" y="18"/>
                  </a:lnTo>
                  <a:lnTo>
                    <a:pt x="10" y="18"/>
                  </a:lnTo>
                  <a:lnTo>
                    <a:pt x="110" y="18"/>
                  </a:lnTo>
                  <a:lnTo>
                    <a:pt x="110" y="0"/>
                  </a:lnTo>
                  <a:lnTo>
                    <a:pt x="10" y="0"/>
                  </a:lnTo>
                  <a:lnTo>
                    <a:pt x="10" y="0"/>
                  </a:lnTo>
                  <a:lnTo>
                    <a:pt x="6" y="0"/>
                  </a:lnTo>
                  <a:lnTo>
                    <a:pt x="2" y="2"/>
                  </a:lnTo>
                  <a:lnTo>
                    <a:pt x="0" y="6"/>
                  </a:lnTo>
                  <a:lnTo>
                    <a:pt x="0" y="10"/>
                  </a:lnTo>
                  <a:lnTo>
                    <a:pt x="0" y="10"/>
                  </a:lnTo>
                  <a:close/>
                  <a:moveTo>
                    <a:pt x="330" y="0"/>
                  </a:moveTo>
                  <a:lnTo>
                    <a:pt x="230" y="0"/>
                  </a:lnTo>
                  <a:lnTo>
                    <a:pt x="230" y="18"/>
                  </a:lnTo>
                  <a:lnTo>
                    <a:pt x="330" y="18"/>
                  </a:lnTo>
                  <a:lnTo>
                    <a:pt x="330" y="18"/>
                  </a:lnTo>
                  <a:lnTo>
                    <a:pt x="334" y="18"/>
                  </a:lnTo>
                  <a:lnTo>
                    <a:pt x="338" y="16"/>
                  </a:lnTo>
                  <a:lnTo>
                    <a:pt x="340" y="12"/>
                  </a:lnTo>
                  <a:lnTo>
                    <a:pt x="340" y="10"/>
                  </a:lnTo>
                  <a:lnTo>
                    <a:pt x="340" y="10"/>
                  </a:lnTo>
                  <a:lnTo>
                    <a:pt x="340" y="6"/>
                  </a:lnTo>
                  <a:lnTo>
                    <a:pt x="338" y="2"/>
                  </a:lnTo>
                  <a:lnTo>
                    <a:pt x="334" y="0"/>
                  </a:lnTo>
                  <a:lnTo>
                    <a:pt x="330" y="0"/>
                  </a:lnTo>
                  <a:lnTo>
                    <a:pt x="33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540" name="组合 539"/>
          <p:cNvGrpSpPr/>
          <p:nvPr/>
        </p:nvGrpSpPr>
        <p:grpSpPr>
          <a:xfrm>
            <a:off x="4384702" y="4445096"/>
            <a:ext cx="115467" cy="89277"/>
            <a:chOff x="1819332" y="4020842"/>
            <a:chExt cx="689824" cy="531571"/>
          </a:xfrm>
          <a:solidFill>
            <a:srgbClr val="595959"/>
          </a:solidFill>
        </p:grpSpPr>
        <p:sp>
          <p:nvSpPr>
            <p:cNvPr id="581" name="Freeform 73"/>
            <p:cNvSpPr>
              <a:spLocks noEditPoints="1"/>
            </p:cNvSpPr>
            <p:nvPr/>
          </p:nvSpPr>
          <p:spPr bwMode="auto">
            <a:xfrm>
              <a:off x="1863967" y="4020842"/>
              <a:ext cx="604610" cy="158254"/>
            </a:xfrm>
            <a:custGeom>
              <a:avLst/>
              <a:gdLst/>
              <a:ahLst/>
              <a:cxnLst>
                <a:cxn ang="0">
                  <a:pos x="36" y="0"/>
                </a:cxn>
                <a:cxn ang="0">
                  <a:pos x="28" y="2"/>
                </a:cxn>
                <a:cxn ang="0">
                  <a:pos x="16" y="6"/>
                </a:cxn>
                <a:cxn ang="0">
                  <a:pos x="6" y="14"/>
                </a:cxn>
                <a:cxn ang="0">
                  <a:pos x="0" y="26"/>
                </a:cxn>
                <a:cxn ang="0">
                  <a:pos x="0" y="46"/>
                </a:cxn>
                <a:cxn ang="0">
                  <a:pos x="0" y="52"/>
                </a:cxn>
                <a:cxn ang="0">
                  <a:pos x="6" y="64"/>
                </a:cxn>
                <a:cxn ang="0">
                  <a:pos x="16" y="72"/>
                </a:cxn>
                <a:cxn ang="0">
                  <a:pos x="28" y="78"/>
                </a:cxn>
                <a:cxn ang="0">
                  <a:pos x="262" y="78"/>
                </a:cxn>
                <a:cxn ang="0">
                  <a:pos x="268" y="78"/>
                </a:cxn>
                <a:cxn ang="0">
                  <a:pos x="282" y="72"/>
                </a:cxn>
                <a:cxn ang="0">
                  <a:pos x="292" y="64"/>
                </a:cxn>
                <a:cxn ang="0">
                  <a:pos x="298" y="52"/>
                </a:cxn>
                <a:cxn ang="0">
                  <a:pos x="298" y="32"/>
                </a:cxn>
                <a:cxn ang="0">
                  <a:pos x="298" y="26"/>
                </a:cxn>
                <a:cxn ang="0">
                  <a:pos x="292" y="14"/>
                </a:cxn>
                <a:cxn ang="0">
                  <a:pos x="282" y="6"/>
                </a:cxn>
                <a:cxn ang="0">
                  <a:pos x="268" y="2"/>
                </a:cxn>
                <a:cxn ang="0">
                  <a:pos x="262" y="0"/>
                </a:cxn>
                <a:cxn ang="0">
                  <a:pos x="46" y="52"/>
                </a:cxn>
                <a:cxn ang="0">
                  <a:pos x="36" y="48"/>
                </a:cxn>
                <a:cxn ang="0">
                  <a:pos x="32" y="40"/>
                </a:cxn>
                <a:cxn ang="0">
                  <a:pos x="34" y="34"/>
                </a:cxn>
                <a:cxn ang="0">
                  <a:pos x="40" y="28"/>
                </a:cxn>
                <a:cxn ang="0">
                  <a:pos x="46" y="26"/>
                </a:cxn>
                <a:cxn ang="0">
                  <a:pos x="54" y="30"/>
                </a:cxn>
                <a:cxn ang="0">
                  <a:pos x="58" y="40"/>
                </a:cxn>
                <a:cxn ang="0">
                  <a:pos x="58" y="44"/>
                </a:cxn>
                <a:cxn ang="0">
                  <a:pos x="50" y="50"/>
                </a:cxn>
                <a:cxn ang="0">
                  <a:pos x="46" y="52"/>
                </a:cxn>
              </a:cxnLst>
              <a:rect l="0" t="0" r="r" b="b"/>
              <a:pathLst>
                <a:path w="298" h="78">
                  <a:moveTo>
                    <a:pt x="262" y="0"/>
                  </a:moveTo>
                  <a:lnTo>
                    <a:pt x="36" y="0"/>
                  </a:lnTo>
                  <a:lnTo>
                    <a:pt x="36" y="0"/>
                  </a:lnTo>
                  <a:lnTo>
                    <a:pt x="28" y="2"/>
                  </a:lnTo>
                  <a:lnTo>
                    <a:pt x="22" y="2"/>
                  </a:lnTo>
                  <a:lnTo>
                    <a:pt x="16" y="6"/>
                  </a:lnTo>
                  <a:lnTo>
                    <a:pt x="10" y="10"/>
                  </a:lnTo>
                  <a:lnTo>
                    <a:pt x="6" y="14"/>
                  </a:lnTo>
                  <a:lnTo>
                    <a:pt x="2" y="20"/>
                  </a:lnTo>
                  <a:lnTo>
                    <a:pt x="0" y="26"/>
                  </a:lnTo>
                  <a:lnTo>
                    <a:pt x="0" y="32"/>
                  </a:lnTo>
                  <a:lnTo>
                    <a:pt x="0" y="46"/>
                  </a:lnTo>
                  <a:lnTo>
                    <a:pt x="0" y="46"/>
                  </a:lnTo>
                  <a:lnTo>
                    <a:pt x="0" y="52"/>
                  </a:lnTo>
                  <a:lnTo>
                    <a:pt x="2" y="58"/>
                  </a:lnTo>
                  <a:lnTo>
                    <a:pt x="6" y="64"/>
                  </a:lnTo>
                  <a:lnTo>
                    <a:pt x="10" y="68"/>
                  </a:lnTo>
                  <a:lnTo>
                    <a:pt x="16" y="72"/>
                  </a:lnTo>
                  <a:lnTo>
                    <a:pt x="22" y="76"/>
                  </a:lnTo>
                  <a:lnTo>
                    <a:pt x="28" y="78"/>
                  </a:lnTo>
                  <a:lnTo>
                    <a:pt x="36" y="78"/>
                  </a:lnTo>
                  <a:lnTo>
                    <a:pt x="262" y="78"/>
                  </a:lnTo>
                  <a:lnTo>
                    <a:pt x="262" y="78"/>
                  </a:lnTo>
                  <a:lnTo>
                    <a:pt x="268" y="78"/>
                  </a:lnTo>
                  <a:lnTo>
                    <a:pt x="276" y="76"/>
                  </a:lnTo>
                  <a:lnTo>
                    <a:pt x="282" y="72"/>
                  </a:lnTo>
                  <a:lnTo>
                    <a:pt x="288" y="68"/>
                  </a:lnTo>
                  <a:lnTo>
                    <a:pt x="292" y="64"/>
                  </a:lnTo>
                  <a:lnTo>
                    <a:pt x="296" y="58"/>
                  </a:lnTo>
                  <a:lnTo>
                    <a:pt x="298" y="52"/>
                  </a:lnTo>
                  <a:lnTo>
                    <a:pt x="298" y="46"/>
                  </a:lnTo>
                  <a:lnTo>
                    <a:pt x="298" y="32"/>
                  </a:lnTo>
                  <a:lnTo>
                    <a:pt x="298" y="32"/>
                  </a:lnTo>
                  <a:lnTo>
                    <a:pt x="298" y="26"/>
                  </a:lnTo>
                  <a:lnTo>
                    <a:pt x="296" y="20"/>
                  </a:lnTo>
                  <a:lnTo>
                    <a:pt x="292" y="14"/>
                  </a:lnTo>
                  <a:lnTo>
                    <a:pt x="288" y="10"/>
                  </a:lnTo>
                  <a:lnTo>
                    <a:pt x="282" y="6"/>
                  </a:lnTo>
                  <a:lnTo>
                    <a:pt x="276" y="2"/>
                  </a:lnTo>
                  <a:lnTo>
                    <a:pt x="268" y="2"/>
                  </a:lnTo>
                  <a:lnTo>
                    <a:pt x="262" y="0"/>
                  </a:lnTo>
                  <a:lnTo>
                    <a:pt x="262" y="0"/>
                  </a:lnTo>
                  <a:close/>
                  <a:moveTo>
                    <a:pt x="46" y="52"/>
                  </a:moveTo>
                  <a:lnTo>
                    <a:pt x="46" y="52"/>
                  </a:lnTo>
                  <a:lnTo>
                    <a:pt x="40" y="50"/>
                  </a:lnTo>
                  <a:lnTo>
                    <a:pt x="36" y="48"/>
                  </a:lnTo>
                  <a:lnTo>
                    <a:pt x="34" y="44"/>
                  </a:lnTo>
                  <a:lnTo>
                    <a:pt x="32" y="40"/>
                  </a:lnTo>
                  <a:lnTo>
                    <a:pt x="32" y="40"/>
                  </a:lnTo>
                  <a:lnTo>
                    <a:pt x="34" y="34"/>
                  </a:lnTo>
                  <a:lnTo>
                    <a:pt x="36" y="30"/>
                  </a:lnTo>
                  <a:lnTo>
                    <a:pt x="40" y="28"/>
                  </a:lnTo>
                  <a:lnTo>
                    <a:pt x="46" y="26"/>
                  </a:lnTo>
                  <a:lnTo>
                    <a:pt x="46" y="26"/>
                  </a:lnTo>
                  <a:lnTo>
                    <a:pt x="50" y="28"/>
                  </a:lnTo>
                  <a:lnTo>
                    <a:pt x="54" y="30"/>
                  </a:lnTo>
                  <a:lnTo>
                    <a:pt x="58" y="34"/>
                  </a:lnTo>
                  <a:lnTo>
                    <a:pt x="58" y="40"/>
                  </a:lnTo>
                  <a:lnTo>
                    <a:pt x="58" y="40"/>
                  </a:lnTo>
                  <a:lnTo>
                    <a:pt x="58" y="44"/>
                  </a:lnTo>
                  <a:lnTo>
                    <a:pt x="54" y="48"/>
                  </a:lnTo>
                  <a:lnTo>
                    <a:pt x="50" y="50"/>
                  </a:lnTo>
                  <a:lnTo>
                    <a:pt x="46" y="52"/>
                  </a:lnTo>
                  <a:lnTo>
                    <a:pt x="46" y="5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82" name="Freeform 74"/>
            <p:cNvSpPr>
              <a:spLocks noEditPoints="1"/>
            </p:cNvSpPr>
            <p:nvPr/>
          </p:nvSpPr>
          <p:spPr bwMode="auto">
            <a:xfrm>
              <a:off x="1863968" y="4207500"/>
              <a:ext cx="604612" cy="158256"/>
            </a:xfrm>
            <a:custGeom>
              <a:avLst/>
              <a:gdLst/>
              <a:ahLst/>
              <a:cxnLst>
                <a:cxn ang="0">
                  <a:pos x="36" y="0"/>
                </a:cxn>
                <a:cxn ang="0">
                  <a:pos x="28" y="2"/>
                </a:cxn>
                <a:cxn ang="0">
                  <a:pos x="16" y="6"/>
                </a:cxn>
                <a:cxn ang="0">
                  <a:pos x="6" y="14"/>
                </a:cxn>
                <a:cxn ang="0">
                  <a:pos x="0" y="26"/>
                </a:cxn>
                <a:cxn ang="0">
                  <a:pos x="0" y="46"/>
                </a:cxn>
                <a:cxn ang="0">
                  <a:pos x="0" y="52"/>
                </a:cxn>
                <a:cxn ang="0">
                  <a:pos x="6" y="64"/>
                </a:cxn>
                <a:cxn ang="0">
                  <a:pos x="16" y="72"/>
                </a:cxn>
                <a:cxn ang="0">
                  <a:pos x="28" y="78"/>
                </a:cxn>
                <a:cxn ang="0">
                  <a:pos x="262" y="78"/>
                </a:cxn>
                <a:cxn ang="0">
                  <a:pos x="268" y="78"/>
                </a:cxn>
                <a:cxn ang="0">
                  <a:pos x="282" y="72"/>
                </a:cxn>
                <a:cxn ang="0">
                  <a:pos x="292" y="64"/>
                </a:cxn>
                <a:cxn ang="0">
                  <a:pos x="298" y="52"/>
                </a:cxn>
                <a:cxn ang="0">
                  <a:pos x="298" y="32"/>
                </a:cxn>
                <a:cxn ang="0">
                  <a:pos x="298" y="26"/>
                </a:cxn>
                <a:cxn ang="0">
                  <a:pos x="292" y="14"/>
                </a:cxn>
                <a:cxn ang="0">
                  <a:pos x="282" y="6"/>
                </a:cxn>
                <a:cxn ang="0">
                  <a:pos x="268" y="2"/>
                </a:cxn>
                <a:cxn ang="0">
                  <a:pos x="262" y="0"/>
                </a:cxn>
                <a:cxn ang="0">
                  <a:pos x="46" y="52"/>
                </a:cxn>
                <a:cxn ang="0">
                  <a:pos x="36" y="48"/>
                </a:cxn>
                <a:cxn ang="0">
                  <a:pos x="32" y="40"/>
                </a:cxn>
                <a:cxn ang="0">
                  <a:pos x="34" y="34"/>
                </a:cxn>
                <a:cxn ang="0">
                  <a:pos x="40" y="28"/>
                </a:cxn>
                <a:cxn ang="0">
                  <a:pos x="46" y="26"/>
                </a:cxn>
                <a:cxn ang="0">
                  <a:pos x="54" y="30"/>
                </a:cxn>
                <a:cxn ang="0">
                  <a:pos x="58" y="40"/>
                </a:cxn>
                <a:cxn ang="0">
                  <a:pos x="58" y="44"/>
                </a:cxn>
                <a:cxn ang="0">
                  <a:pos x="50" y="50"/>
                </a:cxn>
                <a:cxn ang="0">
                  <a:pos x="46" y="52"/>
                </a:cxn>
              </a:cxnLst>
              <a:rect l="0" t="0" r="r" b="b"/>
              <a:pathLst>
                <a:path w="298" h="78">
                  <a:moveTo>
                    <a:pt x="262" y="0"/>
                  </a:moveTo>
                  <a:lnTo>
                    <a:pt x="36" y="0"/>
                  </a:lnTo>
                  <a:lnTo>
                    <a:pt x="36" y="0"/>
                  </a:lnTo>
                  <a:lnTo>
                    <a:pt x="28" y="2"/>
                  </a:lnTo>
                  <a:lnTo>
                    <a:pt x="22" y="2"/>
                  </a:lnTo>
                  <a:lnTo>
                    <a:pt x="16" y="6"/>
                  </a:lnTo>
                  <a:lnTo>
                    <a:pt x="10" y="10"/>
                  </a:lnTo>
                  <a:lnTo>
                    <a:pt x="6" y="14"/>
                  </a:lnTo>
                  <a:lnTo>
                    <a:pt x="2" y="20"/>
                  </a:lnTo>
                  <a:lnTo>
                    <a:pt x="0" y="26"/>
                  </a:lnTo>
                  <a:lnTo>
                    <a:pt x="0" y="32"/>
                  </a:lnTo>
                  <a:lnTo>
                    <a:pt x="0" y="46"/>
                  </a:lnTo>
                  <a:lnTo>
                    <a:pt x="0" y="46"/>
                  </a:lnTo>
                  <a:lnTo>
                    <a:pt x="0" y="52"/>
                  </a:lnTo>
                  <a:lnTo>
                    <a:pt x="2" y="58"/>
                  </a:lnTo>
                  <a:lnTo>
                    <a:pt x="6" y="64"/>
                  </a:lnTo>
                  <a:lnTo>
                    <a:pt x="10" y="68"/>
                  </a:lnTo>
                  <a:lnTo>
                    <a:pt x="16" y="72"/>
                  </a:lnTo>
                  <a:lnTo>
                    <a:pt x="22" y="76"/>
                  </a:lnTo>
                  <a:lnTo>
                    <a:pt x="28" y="78"/>
                  </a:lnTo>
                  <a:lnTo>
                    <a:pt x="36" y="78"/>
                  </a:lnTo>
                  <a:lnTo>
                    <a:pt x="262" y="78"/>
                  </a:lnTo>
                  <a:lnTo>
                    <a:pt x="262" y="78"/>
                  </a:lnTo>
                  <a:lnTo>
                    <a:pt x="268" y="78"/>
                  </a:lnTo>
                  <a:lnTo>
                    <a:pt x="276" y="76"/>
                  </a:lnTo>
                  <a:lnTo>
                    <a:pt x="282" y="72"/>
                  </a:lnTo>
                  <a:lnTo>
                    <a:pt x="288" y="68"/>
                  </a:lnTo>
                  <a:lnTo>
                    <a:pt x="292" y="64"/>
                  </a:lnTo>
                  <a:lnTo>
                    <a:pt x="296" y="58"/>
                  </a:lnTo>
                  <a:lnTo>
                    <a:pt x="298" y="52"/>
                  </a:lnTo>
                  <a:lnTo>
                    <a:pt x="298" y="46"/>
                  </a:lnTo>
                  <a:lnTo>
                    <a:pt x="298" y="32"/>
                  </a:lnTo>
                  <a:lnTo>
                    <a:pt x="298" y="32"/>
                  </a:lnTo>
                  <a:lnTo>
                    <a:pt x="298" y="26"/>
                  </a:lnTo>
                  <a:lnTo>
                    <a:pt x="296" y="20"/>
                  </a:lnTo>
                  <a:lnTo>
                    <a:pt x="292" y="14"/>
                  </a:lnTo>
                  <a:lnTo>
                    <a:pt x="288" y="10"/>
                  </a:lnTo>
                  <a:lnTo>
                    <a:pt x="282" y="6"/>
                  </a:lnTo>
                  <a:lnTo>
                    <a:pt x="276" y="2"/>
                  </a:lnTo>
                  <a:lnTo>
                    <a:pt x="268" y="2"/>
                  </a:lnTo>
                  <a:lnTo>
                    <a:pt x="262" y="0"/>
                  </a:lnTo>
                  <a:lnTo>
                    <a:pt x="262" y="0"/>
                  </a:lnTo>
                  <a:close/>
                  <a:moveTo>
                    <a:pt x="46" y="52"/>
                  </a:moveTo>
                  <a:lnTo>
                    <a:pt x="46" y="52"/>
                  </a:lnTo>
                  <a:lnTo>
                    <a:pt x="40" y="50"/>
                  </a:lnTo>
                  <a:lnTo>
                    <a:pt x="36" y="48"/>
                  </a:lnTo>
                  <a:lnTo>
                    <a:pt x="34" y="44"/>
                  </a:lnTo>
                  <a:lnTo>
                    <a:pt x="32" y="40"/>
                  </a:lnTo>
                  <a:lnTo>
                    <a:pt x="32" y="40"/>
                  </a:lnTo>
                  <a:lnTo>
                    <a:pt x="34" y="34"/>
                  </a:lnTo>
                  <a:lnTo>
                    <a:pt x="36" y="30"/>
                  </a:lnTo>
                  <a:lnTo>
                    <a:pt x="40" y="28"/>
                  </a:lnTo>
                  <a:lnTo>
                    <a:pt x="46" y="26"/>
                  </a:lnTo>
                  <a:lnTo>
                    <a:pt x="46" y="26"/>
                  </a:lnTo>
                  <a:lnTo>
                    <a:pt x="50" y="28"/>
                  </a:lnTo>
                  <a:lnTo>
                    <a:pt x="54" y="30"/>
                  </a:lnTo>
                  <a:lnTo>
                    <a:pt x="58" y="34"/>
                  </a:lnTo>
                  <a:lnTo>
                    <a:pt x="58" y="40"/>
                  </a:lnTo>
                  <a:lnTo>
                    <a:pt x="58" y="40"/>
                  </a:lnTo>
                  <a:lnTo>
                    <a:pt x="58" y="44"/>
                  </a:lnTo>
                  <a:lnTo>
                    <a:pt x="54" y="48"/>
                  </a:lnTo>
                  <a:lnTo>
                    <a:pt x="50" y="50"/>
                  </a:lnTo>
                  <a:lnTo>
                    <a:pt x="46" y="52"/>
                  </a:lnTo>
                  <a:lnTo>
                    <a:pt x="46" y="5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83" name="Freeform 75"/>
            <p:cNvSpPr>
              <a:spLocks/>
            </p:cNvSpPr>
            <p:nvPr/>
          </p:nvSpPr>
          <p:spPr bwMode="auto">
            <a:xfrm>
              <a:off x="2070914" y="4394159"/>
              <a:ext cx="186658" cy="158254"/>
            </a:xfrm>
            <a:custGeom>
              <a:avLst/>
              <a:gdLst/>
              <a:ahLst/>
              <a:cxnLst>
                <a:cxn ang="0">
                  <a:pos x="84" y="36"/>
                </a:cxn>
                <a:cxn ang="0">
                  <a:pos x="56" y="36"/>
                </a:cxn>
                <a:cxn ang="0">
                  <a:pos x="56" y="0"/>
                </a:cxn>
                <a:cxn ang="0">
                  <a:pos x="36" y="0"/>
                </a:cxn>
                <a:cxn ang="0">
                  <a:pos x="36" y="36"/>
                </a:cxn>
                <a:cxn ang="0">
                  <a:pos x="8" y="36"/>
                </a:cxn>
                <a:cxn ang="0">
                  <a:pos x="8" y="36"/>
                </a:cxn>
                <a:cxn ang="0">
                  <a:pos x="4" y="38"/>
                </a:cxn>
                <a:cxn ang="0">
                  <a:pos x="2" y="38"/>
                </a:cxn>
                <a:cxn ang="0">
                  <a:pos x="0" y="42"/>
                </a:cxn>
                <a:cxn ang="0">
                  <a:pos x="0" y="44"/>
                </a:cxn>
                <a:cxn ang="0">
                  <a:pos x="0" y="70"/>
                </a:cxn>
                <a:cxn ang="0">
                  <a:pos x="0" y="70"/>
                </a:cxn>
                <a:cxn ang="0">
                  <a:pos x="0" y="72"/>
                </a:cxn>
                <a:cxn ang="0">
                  <a:pos x="2" y="76"/>
                </a:cxn>
                <a:cxn ang="0">
                  <a:pos x="4" y="78"/>
                </a:cxn>
                <a:cxn ang="0">
                  <a:pos x="8" y="78"/>
                </a:cxn>
                <a:cxn ang="0">
                  <a:pos x="84" y="78"/>
                </a:cxn>
                <a:cxn ang="0">
                  <a:pos x="84" y="78"/>
                </a:cxn>
                <a:cxn ang="0">
                  <a:pos x="88" y="78"/>
                </a:cxn>
                <a:cxn ang="0">
                  <a:pos x="90" y="76"/>
                </a:cxn>
                <a:cxn ang="0">
                  <a:pos x="92" y="72"/>
                </a:cxn>
                <a:cxn ang="0">
                  <a:pos x="92" y="70"/>
                </a:cxn>
                <a:cxn ang="0">
                  <a:pos x="92" y="44"/>
                </a:cxn>
                <a:cxn ang="0">
                  <a:pos x="92" y="44"/>
                </a:cxn>
                <a:cxn ang="0">
                  <a:pos x="92" y="42"/>
                </a:cxn>
                <a:cxn ang="0">
                  <a:pos x="90" y="38"/>
                </a:cxn>
                <a:cxn ang="0">
                  <a:pos x="88" y="38"/>
                </a:cxn>
                <a:cxn ang="0">
                  <a:pos x="84" y="36"/>
                </a:cxn>
                <a:cxn ang="0">
                  <a:pos x="84" y="36"/>
                </a:cxn>
              </a:cxnLst>
              <a:rect l="0" t="0" r="r" b="b"/>
              <a:pathLst>
                <a:path w="92" h="78">
                  <a:moveTo>
                    <a:pt x="84" y="36"/>
                  </a:moveTo>
                  <a:lnTo>
                    <a:pt x="56" y="36"/>
                  </a:lnTo>
                  <a:lnTo>
                    <a:pt x="56" y="0"/>
                  </a:lnTo>
                  <a:lnTo>
                    <a:pt x="36" y="0"/>
                  </a:lnTo>
                  <a:lnTo>
                    <a:pt x="36" y="36"/>
                  </a:lnTo>
                  <a:lnTo>
                    <a:pt x="8" y="36"/>
                  </a:lnTo>
                  <a:lnTo>
                    <a:pt x="8" y="36"/>
                  </a:lnTo>
                  <a:lnTo>
                    <a:pt x="4" y="38"/>
                  </a:lnTo>
                  <a:lnTo>
                    <a:pt x="2" y="38"/>
                  </a:lnTo>
                  <a:lnTo>
                    <a:pt x="0" y="42"/>
                  </a:lnTo>
                  <a:lnTo>
                    <a:pt x="0" y="44"/>
                  </a:lnTo>
                  <a:lnTo>
                    <a:pt x="0" y="70"/>
                  </a:lnTo>
                  <a:lnTo>
                    <a:pt x="0" y="70"/>
                  </a:lnTo>
                  <a:lnTo>
                    <a:pt x="0" y="72"/>
                  </a:lnTo>
                  <a:lnTo>
                    <a:pt x="2" y="76"/>
                  </a:lnTo>
                  <a:lnTo>
                    <a:pt x="4" y="78"/>
                  </a:lnTo>
                  <a:lnTo>
                    <a:pt x="8" y="78"/>
                  </a:lnTo>
                  <a:lnTo>
                    <a:pt x="84" y="78"/>
                  </a:lnTo>
                  <a:lnTo>
                    <a:pt x="84" y="78"/>
                  </a:lnTo>
                  <a:lnTo>
                    <a:pt x="88" y="78"/>
                  </a:lnTo>
                  <a:lnTo>
                    <a:pt x="90" y="76"/>
                  </a:lnTo>
                  <a:lnTo>
                    <a:pt x="92" y="72"/>
                  </a:lnTo>
                  <a:lnTo>
                    <a:pt x="92" y="70"/>
                  </a:lnTo>
                  <a:lnTo>
                    <a:pt x="92" y="44"/>
                  </a:lnTo>
                  <a:lnTo>
                    <a:pt x="92" y="44"/>
                  </a:lnTo>
                  <a:lnTo>
                    <a:pt x="92" y="42"/>
                  </a:lnTo>
                  <a:lnTo>
                    <a:pt x="90" y="38"/>
                  </a:lnTo>
                  <a:lnTo>
                    <a:pt x="88" y="38"/>
                  </a:lnTo>
                  <a:lnTo>
                    <a:pt x="84" y="36"/>
                  </a:lnTo>
                  <a:lnTo>
                    <a:pt x="84" y="3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84" name="Freeform 76"/>
            <p:cNvSpPr>
              <a:spLocks noEditPoints="1"/>
            </p:cNvSpPr>
            <p:nvPr/>
          </p:nvSpPr>
          <p:spPr bwMode="auto">
            <a:xfrm>
              <a:off x="1819332" y="4491546"/>
              <a:ext cx="689824" cy="36520"/>
            </a:xfrm>
            <a:custGeom>
              <a:avLst/>
              <a:gdLst/>
              <a:ahLst/>
              <a:cxnLst>
                <a:cxn ang="0">
                  <a:pos x="0" y="10"/>
                </a:cxn>
                <a:cxn ang="0">
                  <a:pos x="0" y="10"/>
                </a:cxn>
                <a:cxn ang="0">
                  <a:pos x="0" y="12"/>
                </a:cxn>
                <a:cxn ang="0">
                  <a:pos x="2" y="16"/>
                </a:cxn>
                <a:cxn ang="0">
                  <a:pos x="6" y="18"/>
                </a:cxn>
                <a:cxn ang="0">
                  <a:pos x="10" y="18"/>
                </a:cxn>
                <a:cxn ang="0">
                  <a:pos x="110" y="18"/>
                </a:cxn>
                <a:cxn ang="0">
                  <a:pos x="110" y="0"/>
                </a:cxn>
                <a:cxn ang="0">
                  <a:pos x="10" y="0"/>
                </a:cxn>
                <a:cxn ang="0">
                  <a:pos x="10" y="0"/>
                </a:cxn>
                <a:cxn ang="0">
                  <a:pos x="6" y="0"/>
                </a:cxn>
                <a:cxn ang="0">
                  <a:pos x="2" y="2"/>
                </a:cxn>
                <a:cxn ang="0">
                  <a:pos x="0" y="6"/>
                </a:cxn>
                <a:cxn ang="0">
                  <a:pos x="0" y="10"/>
                </a:cxn>
                <a:cxn ang="0">
                  <a:pos x="0" y="10"/>
                </a:cxn>
                <a:cxn ang="0">
                  <a:pos x="330" y="0"/>
                </a:cxn>
                <a:cxn ang="0">
                  <a:pos x="230" y="0"/>
                </a:cxn>
                <a:cxn ang="0">
                  <a:pos x="230" y="18"/>
                </a:cxn>
                <a:cxn ang="0">
                  <a:pos x="330" y="18"/>
                </a:cxn>
                <a:cxn ang="0">
                  <a:pos x="330" y="18"/>
                </a:cxn>
                <a:cxn ang="0">
                  <a:pos x="334" y="18"/>
                </a:cxn>
                <a:cxn ang="0">
                  <a:pos x="338" y="16"/>
                </a:cxn>
                <a:cxn ang="0">
                  <a:pos x="340" y="12"/>
                </a:cxn>
                <a:cxn ang="0">
                  <a:pos x="340" y="10"/>
                </a:cxn>
                <a:cxn ang="0">
                  <a:pos x="340" y="10"/>
                </a:cxn>
                <a:cxn ang="0">
                  <a:pos x="340" y="6"/>
                </a:cxn>
                <a:cxn ang="0">
                  <a:pos x="338" y="2"/>
                </a:cxn>
                <a:cxn ang="0">
                  <a:pos x="334" y="0"/>
                </a:cxn>
                <a:cxn ang="0">
                  <a:pos x="330" y="0"/>
                </a:cxn>
                <a:cxn ang="0">
                  <a:pos x="330" y="0"/>
                </a:cxn>
              </a:cxnLst>
              <a:rect l="0" t="0" r="r" b="b"/>
              <a:pathLst>
                <a:path w="340" h="18">
                  <a:moveTo>
                    <a:pt x="0" y="10"/>
                  </a:moveTo>
                  <a:lnTo>
                    <a:pt x="0" y="10"/>
                  </a:lnTo>
                  <a:lnTo>
                    <a:pt x="0" y="12"/>
                  </a:lnTo>
                  <a:lnTo>
                    <a:pt x="2" y="16"/>
                  </a:lnTo>
                  <a:lnTo>
                    <a:pt x="6" y="18"/>
                  </a:lnTo>
                  <a:lnTo>
                    <a:pt x="10" y="18"/>
                  </a:lnTo>
                  <a:lnTo>
                    <a:pt x="110" y="18"/>
                  </a:lnTo>
                  <a:lnTo>
                    <a:pt x="110" y="0"/>
                  </a:lnTo>
                  <a:lnTo>
                    <a:pt x="10" y="0"/>
                  </a:lnTo>
                  <a:lnTo>
                    <a:pt x="10" y="0"/>
                  </a:lnTo>
                  <a:lnTo>
                    <a:pt x="6" y="0"/>
                  </a:lnTo>
                  <a:lnTo>
                    <a:pt x="2" y="2"/>
                  </a:lnTo>
                  <a:lnTo>
                    <a:pt x="0" y="6"/>
                  </a:lnTo>
                  <a:lnTo>
                    <a:pt x="0" y="10"/>
                  </a:lnTo>
                  <a:lnTo>
                    <a:pt x="0" y="10"/>
                  </a:lnTo>
                  <a:close/>
                  <a:moveTo>
                    <a:pt x="330" y="0"/>
                  </a:moveTo>
                  <a:lnTo>
                    <a:pt x="230" y="0"/>
                  </a:lnTo>
                  <a:lnTo>
                    <a:pt x="230" y="18"/>
                  </a:lnTo>
                  <a:lnTo>
                    <a:pt x="330" y="18"/>
                  </a:lnTo>
                  <a:lnTo>
                    <a:pt x="330" y="18"/>
                  </a:lnTo>
                  <a:lnTo>
                    <a:pt x="334" y="18"/>
                  </a:lnTo>
                  <a:lnTo>
                    <a:pt x="338" y="16"/>
                  </a:lnTo>
                  <a:lnTo>
                    <a:pt x="340" y="12"/>
                  </a:lnTo>
                  <a:lnTo>
                    <a:pt x="340" y="10"/>
                  </a:lnTo>
                  <a:lnTo>
                    <a:pt x="340" y="10"/>
                  </a:lnTo>
                  <a:lnTo>
                    <a:pt x="340" y="6"/>
                  </a:lnTo>
                  <a:lnTo>
                    <a:pt x="338" y="2"/>
                  </a:lnTo>
                  <a:lnTo>
                    <a:pt x="334" y="0"/>
                  </a:lnTo>
                  <a:lnTo>
                    <a:pt x="330" y="0"/>
                  </a:lnTo>
                  <a:lnTo>
                    <a:pt x="33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541" name="组合 540"/>
          <p:cNvGrpSpPr/>
          <p:nvPr/>
        </p:nvGrpSpPr>
        <p:grpSpPr>
          <a:xfrm>
            <a:off x="4384702" y="4577910"/>
            <a:ext cx="115467" cy="89277"/>
            <a:chOff x="1819332" y="4020842"/>
            <a:chExt cx="689824" cy="531571"/>
          </a:xfrm>
          <a:solidFill>
            <a:srgbClr val="595959"/>
          </a:solidFill>
        </p:grpSpPr>
        <p:sp>
          <p:nvSpPr>
            <p:cNvPr id="577" name="Freeform 73"/>
            <p:cNvSpPr>
              <a:spLocks noEditPoints="1"/>
            </p:cNvSpPr>
            <p:nvPr/>
          </p:nvSpPr>
          <p:spPr bwMode="auto">
            <a:xfrm>
              <a:off x="1863967" y="4020842"/>
              <a:ext cx="604610" cy="158254"/>
            </a:xfrm>
            <a:custGeom>
              <a:avLst/>
              <a:gdLst/>
              <a:ahLst/>
              <a:cxnLst>
                <a:cxn ang="0">
                  <a:pos x="36" y="0"/>
                </a:cxn>
                <a:cxn ang="0">
                  <a:pos x="28" y="2"/>
                </a:cxn>
                <a:cxn ang="0">
                  <a:pos x="16" y="6"/>
                </a:cxn>
                <a:cxn ang="0">
                  <a:pos x="6" y="14"/>
                </a:cxn>
                <a:cxn ang="0">
                  <a:pos x="0" y="26"/>
                </a:cxn>
                <a:cxn ang="0">
                  <a:pos x="0" y="46"/>
                </a:cxn>
                <a:cxn ang="0">
                  <a:pos x="0" y="52"/>
                </a:cxn>
                <a:cxn ang="0">
                  <a:pos x="6" y="64"/>
                </a:cxn>
                <a:cxn ang="0">
                  <a:pos x="16" y="72"/>
                </a:cxn>
                <a:cxn ang="0">
                  <a:pos x="28" y="78"/>
                </a:cxn>
                <a:cxn ang="0">
                  <a:pos x="262" y="78"/>
                </a:cxn>
                <a:cxn ang="0">
                  <a:pos x="268" y="78"/>
                </a:cxn>
                <a:cxn ang="0">
                  <a:pos x="282" y="72"/>
                </a:cxn>
                <a:cxn ang="0">
                  <a:pos x="292" y="64"/>
                </a:cxn>
                <a:cxn ang="0">
                  <a:pos x="298" y="52"/>
                </a:cxn>
                <a:cxn ang="0">
                  <a:pos x="298" y="32"/>
                </a:cxn>
                <a:cxn ang="0">
                  <a:pos x="298" y="26"/>
                </a:cxn>
                <a:cxn ang="0">
                  <a:pos x="292" y="14"/>
                </a:cxn>
                <a:cxn ang="0">
                  <a:pos x="282" y="6"/>
                </a:cxn>
                <a:cxn ang="0">
                  <a:pos x="268" y="2"/>
                </a:cxn>
                <a:cxn ang="0">
                  <a:pos x="262" y="0"/>
                </a:cxn>
                <a:cxn ang="0">
                  <a:pos x="46" y="52"/>
                </a:cxn>
                <a:cxn ang="0">
                  <a:pos x="36" y="48"/>
                </a:cxn>
                <a:cxn ang="0">
                  <a:pos x="32" y="40"/>
                </a:cxn>
                <a:cxn ang="0">
                  <a:pos x="34" y="34"/>
                </a:cxn>
                <a:cxn ang="0">
                  <a:pos x="40" y="28"/>
                </a:cxn>
                <a:cxn ang="0">
                  <a:pos x="46" y="26"/>
                </a:cxn>
                <a:cxn ang="0">
                  <a:pos x="54" y="30"/>
                </a:cxn>
                <a:cxn ang="0">
                  <a:pos x="58" y="40"/>
                </a:cxn>
                <a:cxn ang="0">
                  <a:pos x="58" y="44"/>
                </a:cxn>
                <a:cxn ang="0">
                  <a:pos x="50" y="50"/>
                </a:cxn>
                <a:cxn ang="0">
                  <a:pos x="46" y="52"/>
                </a:cxn>
              </a:cxnLst>
              <a:rect l="0" t="0" r="r" b="b"/>
              <a:pathLst>
                <a:path w="298" h="78">
                  <a:moveTo>
                    <a:pt x="262" y="0"/>
                  </a:moveTo>
                  <a:lnTo>
                    <a:pt x="36" y="0"/>
                  </a:lnTo>
                  <a:lnTo>
                    <a:pt x="36" y="0"/>
                  </a:lnTo>
                  <a:lnTo>
                    <a:pt x="28" y="2"/>
                  </a:lnTo>
                  <a:lnTo>
                    <a:pt x="22" y="2"/>
                  </a:lnTo>
                  <a:lnTo>
                    <a:pt x="16" y="6"/>
                  </a:lnTo>
                  <a:lnTo>
                    <a:pt x="10" y="10"/>
                  </a:lnTo>
                  <a:lnTo>
                    <a:pt x="6" y="14"/>
                  </a:lnTo>
                  <a:lnTo>
                    <a:pt x="2" y="20"/>
                  </a:lnTo>
                  <a:lnTo>
                    <a:pt x="0" y="26"/>
                  </a:lnTo>
                  <a:lnTo>
                    <a:pt x="0" y="32"/>
                  </a:lnTo>
                  <a:lnTo>
                    <a:pt x="0" y="46"/>
                  </a:lnTo>
                  <a:lnTo>
                    <a:pt x="0" y="46"/>
                  </a:lnTo>
                  <a:lnTo>
                    <a:pt x="0" y="52"/>
                  </a:lnTo>
                  <a:lnTo>
                    <a:pt x="2" y="58"/>
                  </a:lnTo>
                  <a:lnTo>
                    <a:pt x="6" y="64"/>
                  </a:lnTo>
                  <a:lnTo>
                    <a:pt x="10" y="68"/>
                  </a:lnTo>
                  <a:lnTo>
                    <a:pt x="16" y="72"/>
                  </a:lnTo>
                  <a:lnTo>
                    <a:pt x="22" y="76"/>
                  </a:lnTo>
                  <a:lnTo>
                    <a:pt x="28" y="78"/>
                  </a:lnTo>
                  <a:lnTo>
                    <a:pt x="36" y="78"/>
                  </a:lnTo>
                  <a:lnTo>
                    <a:pt x="262" y="78"/>
                  </a:lnTo>
                  <a:lnTo>
                    <a:pt x="262" y="78"/>
                  </a:lnTo>
                  <a:lnTo>
                    <a:pt x="268" y="78"/>
                  </a:lnTo>
                  <a:lnTo>
                    <a:pt x="276" y="76"/>
                  </a:lnTo>
                  <a:lnTo>
                    <a:pt x="282" y="72"/>
                  </a:lnTo>
                  <a:lnTo>
                    <a:pt x="288" y="68"/>
                  </a:lnTo>
                  <a:lnTo>
                    <a:pt x="292" y="64"/>
                  </a:lnTo>
                  <a:lnTo>
                    <a:pt x="296" y="58"/>
                  </a:lnTo>
                  <a:lnTo>
                    <a:pt x="298" y="52"/>
                  </a:lnTo>
                  <a:lnTo>
                    <a:pt x="298" y="46"/>
                  </a:lnTo>
                  <a:lnTo>
                    <a:pt x="298" y="32"/>
                  </a:lnTo>
                  <a:lnTo>
                    <a:pt x="298" y="32"/>
                  </a:lnTo>
                  <a:lnTo>
                    <a:pt x="298" y="26"/>
                  </a:lnTo>
                  <a:lnTo>
                    <a:pt x="296" y="20"/>
                  </a:lnTo>
                  <a:lnTo>
                    <a:pt x="292" y="14"/>
                  </a:lnTo>
                  <a:lnTo>
                    <a:pt x="288" y="10"/>
                  </a:lnTo>
                  <a:lnTo>
                    <a:pt x="282" y="6"/>
                  </a:lnTo>
                  <a:lnTo>
                    <a:pt x="276" y="2"/>
                  </a:lnTo>
                  <a:lnTo>
                    <a:pt x="268" y="2"/>
                  </a:lnTo>
                  <a:lnTo>
                    <a:pt x="262" y="0"/>
                  </a:lnTo>
                  <a:lnTo>
                    <a:pt x="262" y="0"/>
                  </a:lnTo>
                  <a:close/>
                  <a:moveTo>
                    <a:pt x="46" y="52"/>
                  </a:moveTo>
                  <a:lnTo>
                    <a:pt x="46" y="52"/>
                  </a:lnTo>
                  <a:lnTo>
                    <a:pt x="40" y="50"/>
                  </a:lnTo>
                  <a:lnTo>
                    <a:pt x="36" y="48"/>
                  </a:lnTo>
                  <a:lnTo>
                    <a:pt x="34" y="44"/>
                  </a:lnTo>
                  <a:lnTo>
                    <a:pt x="32" y="40"/>
                  </a:lnTo>
                  <a:lnTo>
                    <a:pt x="32" y="40"/>
                  </a:lnTo>
                  <a:lnTo>
                    <a:pt x="34" y="34"/>
                  </a:lnTo>
                  <a:lnTo>
                    <a:pt x="36" y="30"/>
                  </a:lnTo>
                  <a:lnTo>
                    <a:pt x="40" y="28"/>
                  </a:lnTo>
                  <a:lnTo>
                    <a:pt x="46" y="26"/>
                  </a:lnTo>
                  <a:lnTo>
                    <a:pt x="46" y="26"/>
                  </a:lnTo>
                  <a:lnTo>
                    <a:pt x="50" y="28"/>
                  </a:lnTo>
                  <a:lnTo>
                    <a:pt x="54" y="30"/>
                  </a:lnTo>
                  <a:lnTo>
                    <a:pt x="58" y="34"/>
                  </a:lnTo>
                  <a:lnTo>
                    <a:pt x="58" y="40"/>
                  </a:lnTo>
                  <a:lnTo>
                    <a:pt x="58" y="40"/>
                  </a:lnTo>
                  <a:lnTo>
                    <a:pt x="58" y="44"/>
                  </a:lnTo>
                  <a:lnTo>
                    <a:pt x="54" y="48"/>
                  </a:lnTo>
                  <a:lnTo>
                    <a:pt x="50" y="50"/>
                  </a:lnTo>
                  <a:lnTo>
                    <a:pt x="46" y="52"/>
                  </a:lnTo>
                  <a:lnTo>
                    <a:pt x="46" y="5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78" name="Freeform 74"/>
            <p:cNvSpPr>
              <a:spLocks noEditPoints="1"/>
            </p:cNvSpPr>
            <p:nvPr/>
          </p:nvSpPr>
          <p:spPr bwMode="auto">
            <a:xfrm>
              <a:off x="1863968" y="4207500"/>
              <a:ext cx="604612" cy="158256"/>
            </a:xfrm>
            <a:custGeom>
              <a:avLst/>
              <a:gdLst/>
              <a:ahLst/>
              <a:cxnLst>
                <a:cxn ang="0">
                  <a:pos x="36" y="0"/>
                </a:cxn>
                <a:cxn ang="0">
                  <a:pos x="28" y="2"/>
                </a:cxn>
                <a:cxn ang="0">
                  <a:pos x="16" y="6"/>
                </a:cxn>
                <a:cxn ang="0">
                  <a:pos x="6" y="14"/>
                </a:cxn>
                <a:cxn ang="0">
                  <a:pos x="0" y="26"/>
                </a:cxn>
                <a:cxn ang="0">
                  <a:pos x="0" y="46"/>
                </a:cxn>
                <a:cxn ang="0">
                  <a:pos x="0" y="52"/>
                </a:cxn>
                <a:cxn ang="0">
                  <a:pos x="6" y="64"/>
                </a:cxn>
                <a:cxn ang="0">
                  <a:pos x="16" y="72"/>
                </a:cxn>
                <a:cxn ang="0">
                  <a:pos x="28" y="78"/>
                </a:cxn>
                <a:cxn ang="0">
                  <a:pos x="262" y="78"/>
                </a:cxn>
                <a:cxn ang="0">
                  <a:pos x="268" y="78"/>
                </a:cxn>
                <a:cxn ang="0">
                  <a:pos x="282" y="72"/>
                </a:cxn>
                <a:cxn ang="0">
                  <a:pos x="292" y="64"/>
                </a:cxn>
                <a:cxn ang="0">
                  <a:pos x="298" y="52"/>
                </a:cxn>
                <a:cxn ang="0">
                  <a:pos x="298" y="32"/>
                </a:cxn>
                <a:cxn ang="0">
                  <a:pos x="298" y="26"/>
                </a:cxn>
                <a:cxn ang="0">
                  <a:pos x="292" y="14"/>
                </a:cxn>
                <a:cxn ang="0">
                  <a:pos x="282" y="6"/>
                </a:cxn>
                <a:cxn ang="0">
                  <a:pos x="268" y="2"/>
                </a:cxn>
                <a:cxn ang="0">
                  <a:pos x="262" y="0"/>
                </a:cxn>
                <a:cxn ang="0">
                  <a:pos x="46" y="52"/>
                </a:cxn>
                <a:cxn ang="0">
                  <a:pos x="36" y="48"/>
                </a:cxn>
                <a:cxn ang="0">
                  <a:pos x="32" y="40"/>
                </a:cxn>
                <a:cxn ang="0">
                  <a:pos x="34" y="34"/>
                </a:cxn>
                <a:cxn ang="0">
                  <a:pos x="40" y="28"/>
                </a:cxn>
                <a:cxn ang="0">
                  <a:pos x="46" y="26"/>
                </a:cxn>
                <a:cxn ang="0">
                  <a:pos x="54" y="30"/>
                </a:cxn>
                <a:cxn ang="0">
                  <a:pos x="58" y="40"/>
                </a:cxn>
                <a:cxn ang="0">
                  <a:pos x="58" y="44"/>
                </a:cxn>
                <a:cxn ang="0">
                  <a:pos x="50" y="50"/>
                </a:cxn>
                <a:cxn ang="0">
                  <a:pos x="46" y="52"/>
                </a:cxn>
              </a:cxnLst>
              <a:rect l="0" t="0" r="r" b="b"/>
              <a:pathLst>
                <a:path w="298" h="78">
                  <a:moveTo>
                    <a:pt x="262" y="0"/>
                  </a:moveTo>
                  <a:lnTo>
                    <a:pt x="36" y="0"/>
                  </a:lnTo>
                  <a:lnTo>
                    <a:pt x="36" y="0"/>
                  </a:lnTo>
                  <a:lnTo>
                    <a:pt x="28" y="2"/>
                  </a:lnTo>
                  <a:lnTo>
                    <a:pt x="22" y="2"/>
                  </a:lnTo>
                  <a:lnTo>
                    <a:pt x="16" y="6"/>
                  </a:lnTo>
                  <a:lnTo>
                    <a:pt x="10" y="10"/>
                  </a:lnTo>
                  <a:lnTo>
                    <a:pt x="6" y="14"/>
                  </a:lnTo>
                  <a:lnTo>
                    <a:pt x="2" y="20"/>
                  </a:lnTo>
                  <a:lnTo>
                    <a:pt x="0" y="26"/>
                  </a:lnTo>
                  <a:lnTo>
                    <a:pt x="0" y="32"/>
                  </a:lnTo>
                  <a:lnTo>
                    <a:pt x="0" y="46"/>
                  </a:lnTo>
                  <a:lnTo>
                    <a:pt x="0" y="46"/>
                  </a:lnTo>
                  <a:lnTo>
                    <a:pt x="0" y="52"/>
                  </a:lnTo>
                  <a:lnTo>
                    <a:pt x="2" y="58"/>
                  </a:lnTo>
                  <a:lnTo>
                    <a:pt x="6" y="64"/>
                  </a:lnTo>
                  <a:lnTo>
                    <a:pt x="10" y="68"/>
                  </a:lnTo>
                  <a:lnTo>
                    <a:pt x="16" y="72"/>
                  </a:lnTo>
                  <a:lnTo>
                    <a:pt x="22" y="76"/>
                  </a:lnTo>
                  <a:lnTo>
                    <a:pt x="28" y="78"/>
                  </a:lnTo>
                  <a:lnTo>
                    <a:pt x="36" y="78"/>
                  </a:lnTo>
                  <a:lnTo>
                    <a:pt x="262" y="78"/>
                  </a:lnTo>
                  <a:lnTo>
                    <a:pt x="262" y="78"/>
                  </a:lnTo>
                  <a:lnTo>
                    <a:pt x="268" y="78"/>
                  </a:lnTo>
                  <a:lnTo>
                    <a:pt x="276" y="76"/>
                  </a:lnTo>
                  <a:lnTo>
                    <a:pt x="282" y="72"/>
                  </a:lnTo>
                  <a:lnTo>
                    <a:pt x="288" y="68"/>
                  </a:lnTo>
                  <a:lnTo>
                    <a:pt x="292" y="64"/>
                  </a:lnTo>
                  <a:lnTo>
                    <a:pt x="296" y="58"/>
                  </a:lnTo>
                  <a:lnTo>
                    <a:pt x="298" y="52"/>
                  </a:lnTo>
                  <a:lnTo>
                    <a:pt x="298" y="46"/>
                  </a:lnTo>
                  <a:lnTo>
                    <a:pt x="298" y="32"/>
                  </a:lnTo>
                  <a:lnTo>
                    <a:pt x="298" y="32"/>
                  </a:lnTo>
                  <a:lnTo>
                    <a:pt x="298" y="26"/>
                  </a:lnTo>
                  <a:lnTo>
                    <a:pt x="296" y="20"/>
                  </a:lnTo>
                  <a:lnTo>
                    <a:pt x="292" y="14"/>
                  </a:lnTo>
                  <a:lnTo>
                    <a:pt x="288" y="10"/>
                  </a:lnTo>
                  <a:lnTo>
                    <a:pt x="282" y="6"/>
                  </a:lnTo>
                  <a:lnTo>
                    <a:pt x="276" y="2"/>
                  </a:lnTo>
                  <a:lnTo>
                    <a:pt x="268" y="2"/>
                  </a:lnTo>
                  <a:lnTo>
                    <a:pt x="262" y="0"/>
                  </a:lnTo>
                  <a:lnTo>
                    <a:pt x="262" y="0"/>
                  </a:lnTo>
                  <a:close/>
                  <a:moveTo>
                    <a:pt x="46" y="52"/>
                  </a:moveTo>
                  <a:lnTo>
                    <a:pt x="46" y="52"/>
                  </a:lnTo>
                  <a:lnTo>
                    <a:pt x="40" y="50"/>
                  </a:lnTo>
                  <a:lnTo>
                    <a:pt x="36" y="48"/>
                  </a:lnTo>
                  <a:lnTo>
                    <a:pt x="34" y="44"/>
                  </a:lnTo>
                  <a:lnTo>
                    <a:pt x="32" y="40"/>
                  </a:lnTo>
                  <a:lnTo>
                    <a:pt x="32" y="40"/>
                  </a:lnTo>
                  <a:lnTo>
                    <a:pt x="34" y="34"/>
                  </a:lnTo>
                  <a:lnTo>
                    <a:pt x="36" y="30"/>
                  </a:lnTo>
                  <a:lnTo>
                    <a:pt x="40" y="28"/>
                  </a:lnTo>
                  <a:lnTo>
                    <a:pt x="46" y="26"/>
                  </a:lnTo>
                  <a:lnTo>
                    <a:pt x="46" y="26"/>
                  </a:lnTo>
                  <a:lnTo>
                    <a:pt x="50" y="28"/>
                  </a:lnTo>
                  <a:lnTo>
                    <a:pt x="54" y="30"/>
                  </a:lnTo>
                  <a:lnTo>
                    <a:pt x="58" y="34"/>
                  </a:lnTo>
                  <a:lnTo>
                    <a:pt x="58" y="40"/>
                  </a:lnTo>
                  <a:lnTo>
                    <a:pt x="58" y="40"/>
                  </a:lnTo>
                  <a:lnTo>
                    <a:pt x="58" y="44"/>
                  </a:lnTo>
                  <a:lnTo>
                    <a:pt x="54" y="48"/>
                  </a:lnTo>
                  <a:lnTo>
                    <a:pt x="50" y="50"/>
                  </a:lnTo>
                  <a:lnTo>
                    <a:pt x="46" y="52"/>
                  </a:lnTo>
                  <a:lnTo>
                    <a:pt x="46" y="5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79" name="Freeform 75"/>
            <p:cNvSpPr>
              <a:spLocks/>
            </p:cNvSpPr>
            <p:nvPr/>
          </p:nvSpPr>
          <p:spPr bwMode="auto">
            <a:xfrm>
              <a:off x="2070914" y="4394159"/>
              <a:ext cx="186658" cy="158254"/>
            </a:xfrm>
            <a:custGeom>
              <a:avLst/>
              <a:gdLst/>
              <a:ahLst/>
              <a:cxnLst>
                <a:cxn ang="0">
                  <a:pos x="84" y="36"/>
                </a:cxn>
                <a:cxn ang="0">
                  <a:pos x="56" y="36"/>
                </a:cxn>
                <a:cxn ang="0">
                  <a:pos x="56" y="0"/>
                </a:cxn>
                <a:cxn ang="0">
                  <a:pos x="36" y="0"/>
                </a:cxn>
                <a:cxn ang="0">
                  <a:pos x="36" y="36"/>
                </a:cxn>
                <a:cxn ang="0">
                  <a:pos x="8" y="36"/>
                </a:cxn>
                <a:cxn ang="0">
                  <a:pos x="8" y="36"/>
                </a:cxn>
                <a:cxn ang="0">
                  <a:pos x="4" y="38"/>
                </a:cxn>
                <a:cxn ang="0">
                  <a:pos x="2" y="38"/>
                </a:cxn>
                <a:cxn ang="0">
                  <a:pos x="0" y="42"/>
                </a:cxn>
                <a:cxn ang="0">
                  <a:pos x="0" y="44"/>
                </a:cxn>
                <a:cxn ang="0">
                  <a:pos x="0" y="70"/>
                </a:cxn>
                <a:cxn ang="0">
                  <a:pos x="0" y="70"/>
                </a:cxn>
                <a:cxn ang="0">
                  <a:pos x="0" y="72"/>
                </a:cxn>
                <a:cxn ang="0">
                  <a:pos x="2" y="76"/>
                </a:cxn>
                <a:cxn ang="0">
                  <a:pos x="4" y="78"/>
                </a:cxn>
                <a:cxn ang="0">
                  <a:pos x="8" y="78"/>
                </a:cxn>
                <a:cxn ang="0">
                  <a:pos x="84" y="78"/>
                </a:cxn>
                <a:cxn ang="0">
                  <a:pos x="84" y="78"/>
                </a:cxn>
                <a:cxn ang="0">
                  <a:pos x="88" y="78"/>
                </a:cxn>
                <a:cxn ang="0">
                  <a:pos x="90" y="76"/>
                </a:cxn>
                <a:cxn ang="0">
                  <a:pos x="92" y="72"/>
                </a:cxn>
                <a:cxn ang="0">
                  <a:pos x="92" y="70"/>
                </a:cxn>
                <a:cxn ang="0">
                  <a:pos x="92" y="44"/>
                </a:cxn>
                <a:cxn ang="0">
                  <a:pos x="92" y="44"/>
                </a:cxn>
                <a:cxn ang="0">
                  <a:pos x="92" y="42"/>
                </a:cxn>
                <a:cxn ang="0">
                  <a:pos x="90" y="38"/>
                </a:cxn>
                <a:cxn ang="0">
                  <a:pos x="88" y="38"/>
                </a:cxn>
                <a:cxn ang="0">
                  <a:pos x="84" y="36"/>
                </a:cxn>
                <a:cxn ang="0">
                  <a:pos x="84" y="36"/>
                </a:cxn>
              </a:cxnLst>
              <a:rect l="0" t="0" r="r" b="b"/>
              <a:pathLst>
                <a:path w="92" h="78">
                  <a:moveTo>
                    <a:pt x="84" y="36"/>
                  </a:moveTo>
                  <a:lnTo>
                    <a:pt x="56" y="36"/>
                  </a:lnTo>
                  <a:lnTo>
                    <a:pt x="56" y="0"/>
                  </a:lnTo>
                  <a:lnTo>
                    <a:pt x="36" y="0"/>
                  </a:lnTo>
                  <a:lnTo>
                    <a:pt x="36" y="36"/>
                  </a:lnTo>
                  <a:lnTo>
                    <a:pt x="8" y="36"/>
                  </a:lnTo>
                  <a:lnTo>
                    <a:pt x="8" y="36"/>
                  </a:lnTo>
                  <a:lnTo>
                    <a:pt x="4" y="38"/>
                  </a:lnTo>
                  <a:lnTo>
                    <a:pt x="2" y="38"/>
                  </a:lnTo>
                  <a:lnTo>
                    <a:pt x="0" y="42"/>
                  </a:lnTo>
                  <a:lnTo>
                    <a:pt x="0" y="44"/>
                  </a:lnTo>
                  <a:lnTo>
                    <a:pt x="0" y="70"/>
                  </a:lnTo>
                  <a:lnTo>
                    <a:pt x="0" y="70"/>
                  </a:lnTo>
                  <a:lnTo>
                    <a:pt x="0" y="72"/>
                  </a:lnTo>
                  <a:lnTo>
                    <a:pt x="2" y="76"/>
                  </a:lnTo>
                  <a:lnTo>
                    <a:pt x="4" y="78"/>
                  </a:lnTo>
                  <a:lnTo>
                    <a:pt x="8" y="78"/>
                  </a:lnTo>
                  <a:lnTo>
                    <a:pt x="84" y="78"/>
                  </a:lnTo>
                  <a:lnTo>
                    <a:pt x="84" y="78"/>
                  </a:lnTo>
                  <a:lnTo>
                    <a:pt x="88" y="78"/>
                  </a:lnTo>
                  <a:lnTo>
                    <a:pt x="90" y="76"/>
                  </a:lnTo>
                  <a:lnTo>
                    <a:pt x="92" y="72"/>
                  </a:lnTo>
                  <a:lnTo>
                    <a:pt x="92" y="70"/>
                  </a:lnTo>
                  <a:lnTo>
                    <a:pt x="92" y="44"/>
                  </a:lnTo>
                  <a:lnTo>
                    <a:pt x="92" y="44"/>
                  </a:lnTo>
                  <a:lnTo>
                    <a:pt x="92" y="42"/>
                  </a:lnTo>
                  <a:lnTo>
                    <a:pt x="90" y="38"/>
                  </a:lnTo>
                  <a:lnTo>
                    <a:pt x="88" y="38"/>
                  </a:lnTo>
                  <a:lnTo>
                    <a:pt x="84" y="36"/>
                  </a:lnTo>
                  <a:lnTo>
                    <a:pt x="84" y="3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80" name="Freeform 76"/>
            <p:cNvSpPr>
              <a:spLocks noEditPoints="1"/>
            </p:cNvSpPr>
            <p:nvPr/>
          </p:nvSpPr>
          <p:spPr bwMode="auto">
            <a:xfrm>
              <a:off x="1819332" y="4491546"/>
              <a:ext cx="689824" cy="36520"/>
            </a:xfrm>
            <a:custGeom>
              <a:avLst/>
              <a:gdLst/>
              <a:ahLst/>
              <a:cxnLst>
                <a:cxn ang="0">
                  <a:pos x="0" y="10"/>
                </a:cxn>
                <a:cxn ang="0">
                  <a:pos x="0" y="10"/>
                </a:cxn>
                <a:cxn ang="0">
                  <a:pos x="0" y="12"/>
                </a:cxn>
                <a:cxn ang="0">
                  <a:pos x="2" y="16"/>
                </a:cxn>
                <a:cxn ang="0">
                  <a:pos x="6" y="18"/>
                </a:cxn>
                <a:cxn ang="0">
                  <a:pos x="10" y="18"/>
                </a:cxn>
                <a:cxn ang="0">
                  <a:pos x="110" y="18"/>
                </a:cxn>
                <a:cxn ang="0">
                  <a:pos x="110" y="0"/>
                </a:cxn>
                <a:cxn ang="0">
                  <a:pos x="10" y="0"/>
                </a:cxn>
                <a:cxn ang="0">
                  <a:pos x="10" y="0"/>
                </a:cxn>
                <a:cxn ang="0">
                  <a:pos x="6" y="0"/>
                </a:cxn>
                <a:cxn ang="0">
                  <a:pos x="2" y="2"/>
                </a:cxn>
                <a:cxn ang="0">
                  <a:pos x="0" y="6"/>
                </a:cxn>
                <a:cxn ang="0">
                  <a:pos x="0" y="10"/>
                </a:cxn>
                <a:cxn ang="0">
                  <a:pos x="0" y="10"/>
                </a:cxn>
                <a:cxn ang="0">
                  <a:pos x="330" y="0"/>
                </a:cxn>
                <a:cxn ang="0">
                  <a:pos x="230" y="0"/>
                </a:cxn>
                <a:cxn ang="0">
                  <a:pos x="230" y="18"/>
                </a:cxn>
                <a:cxn ang="0">
                  <a:pos x="330" y="18"/>
                </a:cxn>
                <a:cxn ang="0">
                  <a:pos x="330" y="18"/>
                </a:cxn>
                <a:cxn ang="0">
                  <a:pos x="334" y="18"/>
                </a:cxn>
                <a:cxn ang="0">
                  <a:pos x="338" y="16"/>
                </a:cxn>
                <a:cxn ang="0">
                  <a:pos x="340" y="12"/>
                </a:cxn>
                <a:cxn ang="0">
                  <a:pos x="340" y="10"/>
                </a:cxn>
                <a:cxn ang="0">
                  <a:pos x="340" y="10"/>
                </a:cxn>
                <a:cxn ang="0">
                  <a:pos x="340" y="6"/>
                </a:cxn>
                <a:cxn ang="0">
                  <a:pos x="338" y="2"/>
                </a:cxn>
                <a:cxn ang="0">
                  <a:pos x="334" y="0"/>
                </a:cxn>
                <a:cxn ang="0">
                  <a:pos x="330" y="0"/>
                </a:cxn>
                <a:cxn ang="0">
                  <a:pos x="330" y="0"/>
                </a:cxn>
              </a:cxnLst>
              <a:rect l="0" t="0" r="r" b="b"/>
              <a:pathLst>
                <a:path w="340" h="18">
                  <a:moveTo>
                    <a:pt x="0" y="10"/>
                  </a:moveTo>
                  <a:lnTo>
                    <a:pt x="0" y="10"/>
                  </a:lnTo>
                  <a:lnTo>
                    <a:pt x="0" y="12"/>
                  </a:lnTo>
                  <a:lnTo>
                    <a:pt x="2" y="16"/>
                  </a:lnTo>
                  <a:lnTo>
                    <a:pt x="6" y="18"/>
                  </a:lnTo>
                  <a:lnTo>
                    <a:pt x="10" y="18"/>
                  </a:lnTo>
                  <a:lnTo>
                    <a:pt x="110" y="18"/>
                  </a:lnTo>
                  <a:lnTo>
                    <a:pt x="110" y="0"/>
                  </a:lnTo>
                  <a:lnTo>
                    <a:pt x="10" y="0"/>
                  </a:lnTo>
                  <a:lnTo>
                    <a:pt x="10" y="0"/>
                  </a:lnTo>
                  <a:lnTo>
                    <a:pt x="6" y="0"/>
                  </a:lnTo>
                  <a:lnTo>
                    <a:pt x="2" y="2"/>
                  </a:lnTo>
                  <a:lnTo>
                    <a:pt x="0" y="6"/>
                  </a:lnTo>
                  <a:lnTo>
                    <a:pt x="0" y="10"/>
                  </a:lnTo>
                  <a:lnTo>
                    <a:pt x="0" y="10"/>
                  </a:lnTo>
                  <a:close/>
                  <a:moveTo>
                    <a:pt x="330" y="0"/>
                  </a:moveTo>
                  <a:lnTo>
                    <a:pt x="230" y="0"/>
                  </a:lnTo>
                  <a:lnTo>
                    <a:pt x="230" y="18"/>
                  </a:lnTo>
                  <a:lnTo>
                    <a:pt x="330" y="18"/>
                  </a:lnTo>
                  <a:lnTo>
                    <a:pt x="330" y="18"/>
                  </a:lnTo>
                  <a:lnTo>
                    <a:pt x="334" y="18"/>
                  </a:lnTo>
                  <a:lnTo>
                    <a:pt x="338" y="16"/>
                  </a:lnTo>
                  <a:lnTo>
                    <a:pt x="340" y="12"/>
                  </a:lnTo>
                  <a:lnTo>
                    <a:pt x="340" y="10"/>
                  </a:lnTo>
                  <a:lnTo>
                    <a:pt x="340" y="10"/>
                  </a:lnTo>
                  <a:lnTo>
                    <a:pt x="340" y="6"/>
                  </a:lnTo>
                  <a:lnTo>
                    <a:pt x="338" y="2"/>
                  </a:lnTo>
                  <a:lnTo>
                    <a:pt x="334" y="0"/>
                  </a:lnTo>
                  <a:lnTo>
                    <a:pt x="330" y="0"/>
                  </a:lnTo>
                  <a:lnTo>
                    <a:pt x="33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543" name="Rectangle 14"/>
          <p:cNvSpPr/>
          <p:nvPr/>
        </p:nvSpPr>
        <p:spPr>
          <a:xfrm>
            <a:off x="5645291" y="1393678"/>
            <a:ext cx="1251677" cy="1367356"/>
          </a:xfrm>
          <a:custGeom>
            <a:avLst/>
            <a:gdLst>
              <a:gd name="connsiteX0" fmla="*/ 0 w 1251677"/>
              <a:gd name="connsiteY0" fmla="*/ 0 h 1080277"/>
              <a:gd name="connsiteX1" fmla="*/ 1251677 w 1251677"/>
              <a:gd name="connsiteY1" fmla="*/ 0 h 1080277"/>
              <a:gd name="connsiteX2" fmla="*/ 1251677 w 1251677"/>
              <a:gd name="connsiteY2" fmla="*/ 1080277 h 1080277"/>
              <a:gd name="connsiteX3" fmla="*/ 0 w 1251677"/>
              <a:gd name="connsiteY3" fmla="*/ 1080277 h 1080277"/>
              <a:gd name="connsiteX4" fmla="*/ 0 w 1251677"/>
              <a:gd name="connsiteY4" fmla="*/ 0 h 1080277"/>
              <a:gd name="connsiteX0" fmla="*/ 0 w 1251677"/>
              <a:gd name="connsiteY0" fmla="*/ 1080277 h 1171717"/>
              <a:gd name="connsiteX1" fmla="*/ 0 w 1251677"/>
              <a:gd name="connsiteY1" fmla="*/ 0 h 1171717"/>
              <a:gd name="connsiteX2" fmla="*/ 1251677 w 1251677"/>
              <a:gd name="connsiteY2" fmla="*/ 0 h 1171717"/>
              <a:gd name="connsiteX3" fmla="*/ 1251677 w 1251677"/>
              <a:gd name="connsiteY3" fmla="*/ 1080277 h 1171717"/>
              <a:gd name="connsiteX4" fmla="*/ 91440 w 1251677"/>
              <a:gd name="connsiteY4" fmla="*/ 1171717 h 1171717"/>
              <a:gd name="connsiteX0" fmla="*/ 0 w 1251677"/>
              <a:gd name="connsiteY0" fmla="*/ 1080277 h 1080277"/>
              <a:gd name="connsiteX1" fmla="*/ 0 w 1251677"/>
              <a:gd name="connsiteY1" fmla="*/ 0 h 1080277"/>
              <a:gd name="connsiteX2" fmla="*/ 1251677 w 1251677"/>
              <a:gd name="connsiteY2" fmla="*/ 0 h 1080277"/>
              <a:gd name="connsiteX3" fmla="*/ 1251677 w 1251677"/>
              <a:gd name="connsiteY3" fmla="*/ 1080277 h 1080277"/>
            </a:gdLst>
            <a:ahLst/>
            <a:cxnLst>
              <a:cxn ang="0">
                <a:pos x="connsiteX0" y="connsiteY0"/>
              </a:cxn>
              <a:cxn ang="0">
                <a:pos x="connsiteX1" y="connsiteY1"/>
              </a:cxn>
              <a:cxn ang="0">
                <a:pos x="connsiteX2" y="connsiteY2"/>
              </a:cxn>
              <a:cxn ang="0">
                <a:pos x="connsiteX3" y="connsiteY3"/>
              </a:cxn>
            </a:cxnLst>
            <a:rect l="l" t="t" r="r" b="b"/>
            <a:pathLst>
              <a:path w="1251677" h="1080277">
                <a:moveTo>
                  <a:pt x="0" y="1080277"/>
                </a:moveTo>
                <a:lnTo>
                  <a:pt x="0" y="0"/>
                </a:lnTo>
                <a:lnTo>
                  <a:pt x="1251677" y="0"/>
                </a:lnTo>
                <a:lnTo>
                  <a:pt x="1251677" y="1080277"/>
                </a:lnTo>
              </a:path>
            </a:pathLst>
          </a:custGeom>
          <a:solidFill>
            <a:srgbClr val="E9EDF4"/>
          </a:solidFill>
          <a:ln w="19050" cap="flat" cmpd="sng" algn="ctr">
            <a:solidFill>
              <a:srgbClr val="99DFF9"/>
            </a:solidFill>
            <a:prstDash val="solid"/>
          </a:ln>
          <a:effectLst/>
        </p:spPr>
        <p:txBody>
          <a:bodyPr wrap="none" lIns="121901" tIns="60951" rIns="60951" bIns="60951" rtlCol="0" anchor="ctr"/>
          <a:lstStyle/>
          <a:p>
            <a:pPr algn="r" defTabSz="1219149" fontAlgn="ctr">
              <a:defRPr/>
            </a:pPr>
            <a:endParaRPr lang="en-US" sz="800" kern="0" dirty="0">
              <a:solidFill>
                <a:sysClr val="window" lastClr="FFFFFF"/>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45" name="矩形 544"/>
          <p:cNvSpPr/>
          <p:nvPr/>
        </p:nvSpPr>
        <p:spPr>
          <a:xfrm>
            <a:off x="2947773" y="2992517"/>
            <a:ext cx="1114986" cy="461665"/>
          </a:xfrm>
          <a:prstGeom prst="rect">
            <a:avLst/>
          </a:prstGeom>
          <a:ln>
            <a:solidFill>
              <a:srgbClr val="99DFF9"/>
            </a:solidFill>
          </a:ln>
        </p:spPr>
        <p:txBody>
          <a:bodyPr wrap="square">
            <a:spAutoFit/>
          </a:bodyPr>
          <a:lstStyle/>
          <a:p>
            <a:pPr algn="ctr" fontAlgn="ctr"/>
            <a:r>
              <a:rPr lang="en-US" sz="12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Automatic</a:t>
            </a:r>
          </a:p>
          <a:p>
            <a:pPr algn="ctr" fontAlgn="ctr"/>
            <a:r>
              <a:rPr lang="en-US" sz="12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Deployment</a:t>
            </a:r>
          </a:p>
        </p:txBody>
      </p:sp>
      <p:sp>
        <p:nvSpPr>
          <p:cNvPr id="546" name="矩形 545"/>
          <p:cNvSpPr/>
          <p:nvPr/>
        </p:nvSpPr>
        <p:spPr>
          <a:xfrm>
            <a:off x="5546487" y="2989754"/>
            <a:ext cx="1199457" cy="461665"/>
          </a:xfrm>
          <a:prstGeom prst="rect">
            <a:avLst/>
          </a:prstGeom>
          <a:ln>
            <a:solidFill>
              <a:srgbClr val="99DFF9"/>
            </a:solidFill>
          </a:ln>
        </p:spPr>
        <p:txBody>
          <a:bodyPr wrap="square">
            <a:spAutoFit/>
          </a:bodyPr>
          <a:lstStyle/>
          <a:p>
            <a:pPr algn="ctr" fontAlgn="ctr"/>
            <a:r>
              <a:rPr lang="en-US" sz="12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Open</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ctr" fontAlgn="ctr"/>
            <a:r>
              <a:rPr lang="en-US" sz="12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Architecture</a:t>
            </a:r>
          </a:p>
        </p:txBody>
      </p:sp>
      <p:sp>
        <p:nvSpPr>
          <p:cNvPr id="549" name="矩形 548"/>
          <p:cNvSpPr/>
          <p:nvPr/>
        </p:nvSpPr>
        <p:spPr>
          <a:xfrm>
            <a:off x="4676838" y="1405249"/>
            <a:ext cx="911952" cy="1254211"/>
          </a:xfrm>
          <a:prstGeom prst="rect">
            <a:avLst/>
          </a:prstGeom>
          <a:noFill/>
          <a:ln w="19050">
            <a:solidFill>
              <a:srgbClr val="99DFF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8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52" name="矩形 551"/>
          <p:cNvSpPr/>
          <p:nvPr/>
        </p:nvSpPr>
        <p:spPr>
          <a:xfrm>
            <a:off x="4245813" y="2986990"/>
            <a:ext cx="1199549" cy="461665"/>
          </a:xfrm>
          <a:prstGeom prst="rect">
            <a:avLst/>
          </a:prstGeom>
          <a:ln>
            <a:solidFill>
              <a:srgbClr val="99DFF9"/>
            </a:solidFill>
          </a:ln>
        </p:spPr>
        <p:txBody>
          <a:bodyPr wrap="square">
            <a:spAutoFit/>
          </a:bodyPr>
          <a:lstStyle/>
          <a:p>
            <a:pPr algn="ctr" fontAlgn="ctr"/>
            <a:r>
              <a:rPr lang="en-US" sz="12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Refined</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ctr" fontAlgn="ctr"/>
            <a:r>
              <a:rPr lang="en-US" sz="12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O&amp;M</a:t>
            </a:r>
          </a:p>
        </p:txBody>
      </p:sp>
      <p:grpSp>
        <p:nvGrpSpPr>
          <p:cNvPr id="553" name="组合 521"/>
          <p:cNvGrpSpPr/>
          <p:nvPr/>
        </p:nvGrpSpPr>
        <p:grpSpPr>
          <a:xfrm>
            <a:off x="4650898" y="5639569"/>
            <a:ext cx="134655" cy="307566"/>
            <a:chOff x="-601854" y="971550"/>
            <a:chExt cx="909638" cy="2039938"/>
          </a:xfrm>
          <a:solidFill>
            <a:sysClr val="windowText" lastClr="000000">
              <a:lumMod val="50000"/>
              <a:lumOff val="50000"/>
            </a:sysClr>
          </a:solidFill>
        </p:grpSpPr>
        <p:sp>
          <p:nvSpPr>
            <p:cNvPr id="572" name="Freeform 147"/>
            <p:cNvSpPr>
              <a:spLocks/>
            </p:cNvSpPr>
            <p:nvPr/>
          </p:nvSpPr>
          <p:spPr bwMode="auto">
            <a:xfrm>
              <a:off x="-363538" y="1325563"/>
              <a:ext cx="184150" cy="31750"/>
            </a:xfrm>
            <a:custGeom>
              <a:avLst/>
              <a:gdLst/>
              <a:ahLst/>
              <a:cxnLst>
                <a:cxn ang="0">
                  <a:pos x="1376" y="0"/>
                </a:cxn>
                <a:cxn ang="0">
                  <a:pos x="1401" y="4"/>
                </a:cxn>
                <a:cxn ang="0">
                  <a:pos x="1425" y="11"/>
                </a:cxn>
                <a:cxn ang="0">
                  <a:pos x="1447" y="22"/>
                </a:cxn>
                <a:cxn ang="0">
                  <a:pos x="1465" y="38"/>
                </a:cxn>
                <a:cxn ang="0">
                  <a:pos x="1481" y="57"/>
                </a:cxn>
                <a:cxn ang="0">
                  <a:pos x="1493" y="79"/>
                </a:cxn>
                <a:cxn ang="0">
                  <a:pos x="1500" y="102"/>
                </a:cxn>
                <a:cxn ang="0">
                  <a:pos x="1502" y="128"/>
                </a:cxn>
                <a:cxn ang="0">
                  <a:pos x="1500" y="153"/>
                </a:cxn>
                <a:cxn ang="0">
                  <a:pos x="1493" y="177"/>
                </a:cxn>
                <a:cxn ang="0">
                  <a:pos x="1481" y="199"/>
                </a:cxn>
                <a:cxn ang="0">
                  <a:pos x="1465" y="217"/>
                </a:cxn>
                <a:cxn ang="0">
                  <a:pos x="1447" y="232"/>
                </a:cxn>
                <a:cxn ang="0">
                  <a:pos x="1425" y="245"/>
                </a:cxn>
                <a:cxn ang="0">
                  <a:pos x="1401" y="252"/>
                </a:cxn>
                <a:cxn ang="0">
                  <a:pos x="1376" y="254"/>
                </a:cxn>
                <a:cxn ang="0">
                  <a:pos x="113" y="254"/>
                </a:cxn>
                <a:cxn ang="0">
                  <a:pos x="89" y="249"/>
                </a:cxn>
                <a:cxn ang="0">
                  <a:pos x="66" y="238"/>
                </a:cxn>
                <a:cxn ang="0">
                  <a:pos x="46" y="225"/>
                </a:cxn>
                <a:cxn ang="0">
                  <a:pos x="29" y="208"/>
                </a:cxn>
                <a:cxn ang="0">
                  <a:pos x="15" y="188"/>
                </a:cxn>
                <a:cxn ang="0">
                  <a:pos x="6" y="165"/>
                </a:cxn>
                <a:cxn ang="0">
                  <a:pos x="1" y="140"/>
                </a:cxn>
                <a:cxn ang="0">
                  <a:pos x="1" y="114"/>
                </a:cxn>
                <a:cxn ang="0">
                  <a:pos x="6" y="90"/>
                </a:cxn>
                <a:cxn ang="0">
                  <a:pos x="15" y="67"/>
                </a:cxn>
                <a:cxn ang="0">
                  <a:pos x="29" y="47"/>
                </a:cxn>
                <a:cxn ang="0">
                  <a:pos x="46" y="30"/>
                </a:cxn>
                <a:cxn ang="0">
                  <a:pos x="66" y="16"/>
                </a:cxn>
                <a:cxn ang="0">
                  <a:pos x="89" y="7"/>
                </a:cxn>
                <a:cxn ang="0">
                  <a:pos x="113" y="1"/>
                </a:cxn>
              </a:cxnLst>
              <a:rect l="0" t="0" r="r" b="b"/>
              <a:pathLst>
                <a:path w="1502" h="254">
                  <a:moveTo>
                    <a:pt x="127" y="0"/>
                  </a:moveTo>
                  <a:lnTo>
                    <a:pt x="1376" y="0"/>
                  </a:lnTo>
                  <a:lnTo>
                    <a:pt x="1388" y="1"/>
                  </a:lnTo>
                  <a:lnTo>
                    <a:pt x="1401" y="4"/>
                  </a:lnTo>
                  <a:lnTo>
                    <a:pt x="1413" y="7"/>
                  </a:lnTo>
                  <a:lnTo>
                    <a:pt x="1425" y="11"/>
                  </a:lnTo>
                  <a:lnTo>
                    <a:pt x="1436" y="16"/>
                  </a:lnTo>
                  <a:lnTo>
                    <a:pt x="1447" y="22"/>
                  </a:lnTo>
                  <a:lnTo>
                    <a:pt x="1456" y="30"/>
                  </a:lnTo>
                  <a:lnTo>
                    <a:pt x="1465" y="38"/>
                  </a:lnTo>
                  <a:lnTo>
                    <a:pt x="1473" y="47"/>
                  </a:lnTo>
                  <a:lnTo>
                    <a:pt x="1481" y="57"/>
                  </a:lnTo>
                  <a:lnTo>
                    <a:pt x="1487" y="67"/>
                  </a:lnTo>
                  <a:lnTo>
                    <a:pt x="1493" y="79"/>
                  </a:lnTo>
                  <a:lnTo>
                    <a:pt x="1497" y="90"/>
                  </a:lnTo>
                  <a:lnTo>
                    <a:pt x="1500" y="102"/>
                  </a:lnTo>
                  <a:lnTo>
                    <a:pt x="1502" y="114"/>
                  </a:lnTo>
                  <a:lnTo>
                    <a:pt x="1502" y="128"/>
                  </a:lnTo>
                  <a:lnTo>
                    <a:pt x="1502" y="140"/>
                  </a:lnTo>
                  <a:lnTo>
                    <a:pt x="1500" y="153"/>
                  </a:lnTo>
                  <a:lnTo>
                    <a:pt x="1497" y="165"/>
                  </a:lnTo>
                  <a:lnTo>
                    <a:pt x="1493" y="177"/>
                  </a:lnTo>
                  <a:lnTo>
                    <a:pt x="1487" y="188"/>
                  </a:lnTo>
                  <a:lnTo>
                    <a:pt x="1481" y="199"/>
                  </a:lnTo>
                  <a:lnTo>
                    <a:pt x="1473" y="208"/>
                  </a:lnTo>
                  <a:lnTo>
                    <a:pt x="1465" y="217"/>
                  </a:lnTo>
                  <a:lnTo>
                    <a:pt x="1456" y="225"/>
                  </a:lnTo>
                  <a:lnTo>
                    <a:pt x="1447" y="232"/>
                  </a:lnTo>
                  <a:lnTo>
                    <a:pt x="1436" y="238"/>
                  </a:lnTo>
                  <a:lnTo>
                    <a:pt x="1425" y="245"/>
                  </a:lnTo>
                  <a:lnTo>
                    <a:pt x="1413" y="249"/>
                  </a:lnTo>
                  <a:lnTo>
                    <a:pt x="1401" y="252"/>
                  </a:lnTo>
                  <a:lnTo>
                    <a:pt x="1388" y="254"/>
                  </a:lnTo>
                  <a:lnTo>
                    <a:pt x="1376" y="254"/>
                  </a:lnTo>
                  <a:lnTo>
                    <a:pt x="127" y="254"/>
                  </a:lnTo>
                  <a:lnTo>
                    <a:pt x="113" y="254"/>
                  </a:lnTo>
                  <a:lnTo>
                    <a:pt x="101" y="252"/>
                  </a:lnTo>
                  <a:lnTo>
                    <a:pt x="89" y="249"/>
                  </a:lnTo>
                  <a:lnTo>
                    <a:pt x="77" y="245"/>
                  </a:lnTo>
                  <a:lnTo>
                    <a:pt x="66" y="238"/>
                  </a:lnTo>
                  <a:lnTo>
                    <a:pt x="56" y="232"/>
                  </a:lnTo>
                  <a:lnTo>
                    <a:pt x="46" y="225"/>
                  </a:lnTo>
                  <a:lnTo>
                    <a:pt x="37" y="217"/>
                  </a:lnTo>
                  <a:lnTo>
                    <a:pt x="29" y="208"/>
                  </a:lnTo>
                  <a:lnTo>
                    <a:pt x="22" y="199"/>
                  </a:lnTo>
                  <a:lnTo>
                    <a:pt x="15" y="188"/>
                  </a:lnTo>
                  <a:lnTo>
                    <a:pt x="10" y="177"/>
                  </a:lnTo>
                  <a:lnTo>
                    <a:pt x="6" y="165"/>
                  </a:lnTo>
                  <a:lnTo>
                    <a:pt x="3" y="153"/>
                  </a:lnTo>
                  <a:lnTo>
                    <a:pt x="1" y="140"/>
                  </a:lnTo>
                  <a:lnTo>
                    <a:pt x="0" y="128"/>
                  </a:lnTo>
                  <a:lnTo>
                    <a:pt x="1" y="114"/>
                  </a:lnTo>
                  <a:lnTo>
                    <a:pt x="3" y="102"/>
                  </a:lnTo>
                  <a:lnTo>
                    <a:pt x="6" y="90"/>
                  </a:lnTo>
                  <a:lnTo>
                    <a:pt x="10" y="79"/>
                  </a:lnTo>
                  <a:lnTo>
                    <a:pt x="15" y="67"/>
                  </a:lnTo>
                  <a:lnTo>
                    <a:pt x="22" y="57"/>
                  </a:lnTo>
                  <a:lnTo>
                    <a:pt x="29" y="47"/>
                  </a:lnTo>
                  <a:lnTo>
                    <a:pt x="37" y="38"/>
                  </a:lnTo>
                  <a:lnTo>
                    <a:pt x="46" y="30"/>
                  </a:lnTo>
                  <a:lnTo>
                    <a:pt x="56" y="22"/>
                  </a:lnTo>
                  <a:lnTo>
                    <a:pt x="66" y="16"/>
                  </a:lnTo>
                  <a:lnTo>
                    <a:pt x="77" y="11"/>
                  </a:lnTo>
                  <a:lnTo>
                    <a:pt x="89" y="7"/>
                  </a:lnTo>
                  <a:lnTo>
                    <a:pt x="101" y="4"/>
                  </a:lnTo>
                  <a:lnTo>
                    <a:pt x="113" y="1"/>
                  </a:lnTo>
                  <a:lnTo>
                    <a:pt x="127" y="0"/>
                  </a:lnTo>
                  <a:close/>
                </a:path>
              </a:pathLst>
            </a:custGeom>
            <a:grp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0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73" name="Freeform 148"/>
            <p:cNvSpPr>
              <a:spLocks/>
            </p:cNvSpPr>
            <p:nvPr/>
          </p:nvSpPr>
          <p:spPr bwMode="auto">
            <a:xfrm>
              <a:off x="-363538" y="1601788"/>
              <a:ext cx="184150" cy="31750"/>
            </a:xfrm>
            <a:custGeom>
              <a:avLst/>
              <a:gdLst/>
              <a:ahLst/>
              <a:cxnLst>
                <a:cxn ang="0">
                  <a:pos x="1376" y="0"/>
                </a:cxn>
                <a:cxn ang="0">
                  <a:pos x="1401" y="3"/>
                </a:cxn>
                <a:cxn ang="0">
                  <a:pos x="1425" y="10"/>
                </a:cxn>
                <a:cxn ang="0">
                  <a:pos x="1447" y="22"/>
                </a:cxn>
                <a:cxn ang="0">
                  <a:pos x="1465" y="38"/>
                </a:cxn>
                <a:cxn ang="0">
                  <a:pos x="1481" y="56"/>
                </a:cxn>
                <a:cxn ang="0">
                  <a:pos x="1493" y="78"/>
                </a:cxn>
                <a:cxn ang="0">
                  <a:pos x="1500" y="101"/>
                </a:cxn>
                <a:cxn ang="0">
                  <a:pos x="1502" y="127"/>
                </a:cxn>
                <a:cxn ang="0">
                  <a:pos x="1500" y="152"/>
                </a:cxn>
                <a:cxn ang="0">
                  <a:pos x="1493" y="176"/>
                </a:cxn>
                <a:cxn ang="0">
                  <a:pos x="1481" y="198"/>
                </a:cxn>
                <a:cxn ang="0">
                  <a:pos x="1465" y="217"/>
                </a:cxn>
                <a:cxn ang="0">
                  <a:pos x="1447" y="232"/>
                </a:cxn>
                <a:cxn ang="0">
                  <a:pos x="1425" y="244"/>
                </a:cxn>
                <a:cxn ang="0">
                  <a:pos x="1401" y="252"/>
                </a:cxn>
                <a:cxn ang="0">
                  <a:pos x="1376" y="254"/>
                </a:cxn>
                <a:cxn ang="0">
                  <a:pos x="113" y="254"/>
                </a:cxn>
                <a:cxn ang="0">
                  <a:pos x="89" y="248"/>
                </a:cxn>
                <a:cxn ang="0">
                  <a:pos x="66" y="239"/>
                </a:cxn>
                <a:cxn ang="0">
                  <a:pos x="46" y="224"/>
                </a:cxn>
                <a:cxn ang="0">
                  <a:pos x="29" y="208"/>
                </a:cxn>
                <a:cxn ang="0">
                  <a:pos x="15" y="188"/>
                </a:cxn>
                <a:cxn ang="0">
                  <a:pos x="6" y="165"/>
                </a:cxn>
                <a:cxn ang="0">
                  <a:pos x="1" y="140"/>
                </a:cxn>
                <a:cxn ang="0">
                  <a:pos x="1" y="114"/>
                </a:cxn>
                <a:cxn ang="0">
                  <a:pos x="6" y="90"/>
                </a:cxn>
                <a:cxn ang="0">
                  <a:pos x="15" y="67"/>
                </a:cxn>
                <a:cxn ang="0">
                  <a:pos x="29" y="47"/>
                </a:cxn>
                <a:cxn ang="0">
                  <a:pos x="46" y="29"/>
                </a:cxn>
                <a:cxn ang="0">
                  <a:pos x="66" y="16"/>
                </a:cxn>
                <a:cxn ang="0">
                  <a:pos x="89" y="6"/>
                </a:cxn>
                <a:cxn ang="0">
                  <a:pos x="113" y="1"/>
                </a:cxn>
              </a:cxnLst>
              <a:rect l="0" t="0" r="r" b="b"/>
              <a:pathLst>
                <a:path w="1502" h="254">
                  <a:moveTo>
                    <a:pt x="127" y="0"/>
                  </a:moveTo>
                  <a:lnTo>
                    <a:pt x="1376" y="0"/>
                  </a:lnTo>
                  <a:lnTo>
                    <a:pt x="1388" y="1"/>
                  </a:lnTo>
                  <a:lnTo>
                    <a:pt x="1401" y="3"/>
                  </a:lnTo>
                  <a:lnTo>
                    <a:pt x="1413" y="6"/>
                  </a:lnTo>
                  <a:lnTo>
                    <a:pt x="1425" y="10"/>
                  </a:lnTo>
                  <a:lnTo>
                    <a:pt x="1436" y="16"/>
                  </a:lnTo>
                  <a:lnTo>
                    <a:pt x="1447" y="22"/>
                  </a:lnTo>
                  <a:lnTo>
                    <a:pt x="1456" y="29"/>
                  </a:lnTo>
                  <a:lnTo>
                    <a:pt x="1465" y="38"/>
                  </a:lnTo>
                  <a:lnTo>
                    <a:pt x="1473" y="47"/>
                  </a:lnTo>
                  <a:lnTo>
                    <a:pt x="1481" y="56"/>
                  </a:lnTo>
                  <a:lnTo>
                    <a:pt x="1487" y="67"/>
                  </a:lnTo>
                  <a:lnTo>
                    <a:pt x="1493" y="78"/>
                  </a:lnTo>
                  <a:lnTo>
                    <a:pt x="1497" y="90"/>
                  </a:lnTo>
                  <a:lnTo>
                    <a:pt x="1500" y="101"/>
                  </a:lnTo>
                  <a:lnTo>
                    <a:pt x="1502" y="114"/>
                  </a:lnTo>
                  <a:lnTo>
                    <a:pt x="1502" y="127"/>
                  </a:lnTo>
                  <a:lnTo>
                    <a:pt x="1502" y="140"/>
                  </a:lnTo>
                  <a:lnTo>
                    <a:pt x="1500" y="152"/>
                  </a:lnTo>
                  <a:lnTo>
                    <a:pt x="1497" y="165"/>
                  </a:lnTo>
                  <a:lnTo>
                    <a:pt x="1493" y="176"/>
                  </a:lnTo>
                  <a:lnTo>
                    <a:pt x="1487" y="188"/>
                  </a:lnTo>
                  <a:lnTo>
                    <a:pt x="1481" y="198"/>
                  </a:lnTo>
                  <a:lnTo>
                    <a:pt x="1473" y="208"/>
                  </a:lnTo>
                  <a:lnTo>
                    <a:pt x="1465" y="217"/>
                  </a:lnTo>
                  <a:lnTo>
                    <a:pt x="1456" y="224"/>
                  </a:lnTo>
                  <a:lnTo>
                    <a:pt x="1447" y="232"/>
                  </a:lnTo>
                  <a:lnTo>
                    <a:pt x="1436" y="239"/>
                  </a:lnTo>
                  <a:lnTo>
                    <a:pt x="1425" y="244"/>
                  </a:lnTo>
                  <a:lnTo>
                    <a:pt x="1413" y="248"/>
                  </a:lnTo>
                  <a:lnTo>
                    <a:pt x="1401" y="252"/>
                  </a:lnTo>
                  <a:lnTo>
                    <a:pt x="1388" y="254"/>
                  </a:lnTo>
                  <a:lnTo>
                    <a:pt x="1376" y="254"/>
                  </a:lnTo>
                  <a:lnTo>
                    <a:pt x="127" y="254"/>
                  </a:lnTo>
                  <a:lnTo>
                    <a:pt x="113" y="254"/>
                  </a:lnTo>
                  <a:lnTo>
                    <a:pt x="101" y="252"/>
                  </a:lnTo>
                  <a:lnTo>
                    <a:pt x="89" y="248"/>
                  </a:lnTo>
                  <a:lnTo>
                    <a:pt x="77" y="244"/>
                  </a:lnTo>
                  <a:lnTo>
                    <a:pt x="66" y="239"/>
                  </a:lnTo>
                  <a:lnTo>
                    <a:pt x="56" y="232"/>
                  </a:lnTo>
                  <a:lnTo>
                    <a:pt x="46" y="224"/>
                  </a:lnTo>
                  <a:lnTo>
                    <a:pt x="37" y="217"/>
                  </a:lnTo>
                  <a:lnTo>
                    <a:pt x="29" y="208"/>
                  </a:lnTo>
                  <a:lnTo>
                    <a:pt x="22" y="198"/>
                  </a:lnTo>
                  <a:lnTo>
                    <a:pt x="15" y="188"/>
                  </a:lnTo>
                  <a:lnTo>
                    <a:pt x="10" y="176"/>
                  </a:lnTo>
                  <a:lnTo>
                    <a:pt x="6" y="165"/>
                  </a:lnTo>
                  <a:lnTo>
                    <a:pt x="3" y="152"/>
                  </a:lnTo>
                  <a:lnTo>
                    <a:pt x="1" y="140"/>
                  </a:lnTo>
                  <a:lnTo>
                    <a:pt x="0" y="127"/>
                  </a:lnTo>
                  <a:lnTo>
                    <a:pt x="1" y="114"/>
                  </a:lnTo>
                  <a:lnTo>
                    <a:pt x="3" y="101"/>
                  </a:lnTo>
                  <a:lnTo>
                    <a:pt x="6" y="90"/>
                  </a:lnTo>
                  <a:lnTo>
                    <a:pt x="10" y="78"/>
                  </a:lnTo>
                  <a:lnTo>
                    <a:pt x="15" y="67"/>
                  </a:lnTo>
                  <a:lnTo>
                    <a:pt x="22" y="56"/>
                  </a:lnTo>
                  <a:lnTo>
                    <a:pt x="29" y="47"/>
                  </a:lnTo>
                  <a:lnTo>
                    <a:pt x="37" y="38"/>
                  </a:lnTo>
                  <a:lnTo>
                    <a:pt x="46" y="29"/>
                  </a:lnTo>
                  <a:lnTo>
                    <a:pt x="56" y="22"/>
                  </a:lnTo>
                  <a:lnTo>
                    <a:pt x="66" y="16"/>
                  </a:lnTo>
                  <a:lnTo>
                    <a:pt x="77" y="10"/>
                  </a:lnTo>
                  <a:lnTo>
                    <a:pt x="89" y="6"/>
                  </a:lnTo>
                  <a:lnTo>
                    <a:pt x="101" y="3"/>
                  </a:lnTo>
                  <a:lnTo>
                    <a:pt x="113" y="1"/>
                  </a:lnTo>
                  <a:lnTo>
                    <a:pt x="127" y="0"/>
                  </a:lnTo>
                  <a:close/>
                </a:path>
              </a:pathLst>
            </a:custGeom>
            <a:grp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0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74" name="Freeform 149"/>
            <p:cNvSpPr>
              <a:spLocks/>
            </p:cNvSpPr>
            <p:nvPr/>
          </p:nvSpPr>
          <p:spPr bwMode="auto">
            <a:xfrm>
              <a:off x="-363538" y="1878013"/>
              <a:ext cx="184150" cy="31750"/>
            </a:xfrm>
            <a:custGeom>
              <a:avLst/>
              <a:gdLst/>
              <a:ahLst/>
              <a:cxnLst>
                <a:cxn ang="0">
                  <a:pos x="1376" y="0"/>
                </a:cxn>
                <a:cxn ang="0">
                  <a:pos x="1401" y="4"/>
                </a:cxn>
                <a:cxn ang="0">
                  <a:pos x="1425" y="11"/>
                </a:cxn>
                <a:cxn ang="0">
                  <a:pos x="1447" y="22"/>
                </a:cxn>
                <a:cxn ang="0">
                  <a:pos x="1465" y="38"/>
                </a:cxn>
                <a:cxn ang="0">
                  <a:pos x="1481" y="57"/>
                </a:cxn>
                <a:cxn ang="0">
                  <a:pos x="1493" y="79"/>
                </a:cxn>
                <a:cxn ang="0">
                  <a:pos x="1500" y="103"/>
                </a:cxn>
                <a:cxn ang="0">
                  <a:pos x="1502" y="128"/>
                </a:cxn>
                <a:cxn ang="0">
                  <a:pos x="1500" y="153"/>
                </a:cxn>
                <a:cxn ang="0">
                  <a:pos x="1493" y="177"/>
                </a:cxn>
                <a:cxn ang="0">
                  <a:pos x="1481" y="199"/>
                </a:cxn>
                <a:cxn ang="0">
                  <a:pos x="1465" y="218"/>
                </a:cxn>
                <a:cxn ang="0">
                  <a:pos x="1447" y="233"/>
                </a:cxn>
                <a:cxn ang="0">
                  <a:pos x="1425" y="245"/>
                </a:cxn>
                <a:cxn ang="0">
                  <a:pos x="1401" y="252"/>
                </a:cxn>
                <a:cxn ang="0">
                  <a:pos x="1376" y="254"/>
                </a:cxn>
                <a:cxn ang="0">
                  <a:pos x="113" y="254"/>
                </a:cxn>
                <a:cxn ang="0">
                  <a:pos x="89" y="249"/>
                </a:cxn>
                <a:cxn ang="0">
                  <a:pos x="66" y="240"/>
                </a:cxn>
                <a:cxn ang="0">
                  <a:pos x="46" y="226"/>
                </a:cxn>
                <a:cxn ang="0">
                  <a:pos x="29" y="208"/>
                </a:cxn>
                <a:cxn ang="0">
                  <a:pos x="15" y="188"/>
                </a:cxn>
                <a:cxn ang="0">
                  <a:pos x="6" y="165"/>
                </a:cxn>
                <a:cxn ang="0">
                  <a:pos x="1" y="140"/>
                </a:cxn>
                <a:cxn ang="0">
                  <a:pos x="1" y="115"/>
                </a:cxn>
                <a:cxn ang="0">
                  <a:pos x="6" y="90"/>
                </a:cxn>
                <a:cxn ang="0">
                  <a:pos x="15" y="67"/>
                </a:cxn>
                <a:cxn ang="0">
                  <a:pos x="29" y="47"/>
                </a:cxn>
                <a:cxn ang="0">
                  <a:pos x="46" y="30"/>
                </a:cxn>
                <a:cxn ang="0">
                  <a:pos x="66" y="16"/>
                </a:cxn>
                <a:cxn ang="0">
                  <a:pos x="89" y="7"/>
                </a:cxn>
                <a:cxn ang="0">
                  <a:pos x="113" y="2"/>
                </a:cxn>
              </a:cxnLst>
              <a:rect l="0" t="0" r="r" b="b"/>
              <a:pathLst>
                <a:path w="1502" h="254">
                  <a:moveTo>
                    <a:pt x="127" y="0"/>
                  </a:moveTo>
                  <a:lnTo>
                    <a:pt x="1376" y="0"/>
                  </a:lnTo>
                  <a:lnTo>
                    <a:pt x="1388" y="2"/>
                  </a:lnTo>
                  <a:lnTo>
                    <a:pt x="1401" y="4"/>
                  </a:lnTo>
                  <a:lnTo>
                    <a:pt x="1413" y="7"/>
                  </a:lnTo>
                  <a:lnTo>
                    <a:pt x="1425" y="11"/>
                  </a:lnTo>
                  <a:lnTo>
                    <a:pt x="1436" y="16"/>
                  </a:lnTo>
                  <a:lnTo>
                    <a:pt x="1447" y="22"/>
                  </a:lnTo>
                  <a:lnTo>
                    <a:pt x="1456" y="30"/>
                  </a:lnTo>
                  <a:lnTo>
                    <a:pt x="1465" y="38"/>
                  </a:lnTo>
                  <a:lnTo>
                    <a:pt x="1473" y="47"/>
                  </a:lnTo>
                  <a:lnTo>
                    <a:pt x="1481" y="57"/>
                  </a:lnTo>
                  <a:lnTo>
                    <a:pt x="1487" y="67"/>
                  </a:lnTo>
                  <a:lnTo>
                    <a:pt x="1493" y="79"/>
                  </a:lnTo>
                  <a:lnTo>
                    <a:pt x="1497" y="90"/>
                  </a:lnTo>
                  <a:lnTo>
                    <a:pt x="1500" y="103"/>
                  </a:lnTo>
                  <a:lnTo>
                    <a:pt x="1502" y="115"/>
                  </a:lnTo>
                  <a:lnTo>
                    <a:pt x="1502" y="128"/>
                  </a:lnTo>
                  <a:lnTo>
                    <a:pt x="1502" y="140"/>
                  </a:lnTo>
                  <a:lnTo>
                    <a:pt x="1500" y="153"/>
                  </a:lnTo>
                  <a:lnTo>
                    <a:pt x="1497" y="165"/>
                  </a:lnTo>
                  <a:lnTo>
                    <a:pt x="1493" y="177"/>
                  </a:lnTo>
                  <a:lnTo>
                    <a:pt x="1487" y="188"/>
                  </a:lnTo>
                  <a:lnTo>
                    <a:pt x="1481" y="199"/>
                  </a:lnTo>
                  <a:lnTo>
                    <a:pt x="1473" y="208"/>
                  </a:lnTo>
                  <a:lnTo>
                    <a:pt x="1465" y="218"/>
                  </a:lnTo>
                  <a:lnTo>
                    <a:pt x="1456" y="226"/>
                  </a:lnTo>
                  <a:lnTo>
                    <a:pt x="1447" y="233"/>
                  </a:lnTo>
                  <a:lnTo>
                    <a:pt x="1436" y="240"/>
                  </a:lnTo>
                  <a:lnTo>
                    <a:pt x="1425" y="245"/>
                  </a:lnTo>
                  <a:lnTo>
                    <a:pt x="1413" y="249"/>
                  </a:lnTo>
                  <a:lnTo>
                    <a:pt x="1401" y="252"/>
                  </a:lnTo>
                  <a:lnTo>
                    <a:pt x="1388" y="254"/>
                  </a:lnTo>
                  <a:lnTo>
                    <a:pt x="1376" y="254"/>
                  </a:lnTo>
                  <a:lnTo>
                    <a:pt x="127" y="254"/>
                  </a:lnTo>
                  <a:lnTo>
                    <a:pt x="113" y="254"/>
                  </a:lnTo>
                  <a:lnTo>
                    <a:pt x="101" y="252"/>
                  </a:lnTo>
                  <a:lnTo>
                    <a:pt x="89" y="249"/>
                  </a:lnTo>
                  <a:lnTo>
                    <a:pt x="77" y="245"/>
                  </a:lnTo>
                  <a:lnTo>
                    <a:pt x="66" y="240"/>
                  </a:lnTo>
                  <a:lnTo>
                    <a:pt x="56" y="233"/>
                  </a:lnTo>
                  <a:lnTo>
                    <a:pt x="46" y="226"/>
                  </a:lnTo>
                  <a:lnTo>
                    <a:pt x="37" y="218"/>
                  </a:lnTo>
                  <a:lnTo>
                    <a:pt x="29" y="208"/>
                  </a:lnTo>
                  <a:lnTo>
                    <a:pt x="22" y="199"/>
                  </a:lnTo>
                  <a:lnTo>
                    <a:pt x="15" y="188"/>
                  </a:lnTo>
                  <a:lnTo>
                    <a:pt x="10" y="177"/>
                  </a:lnTo>
                  <a:lnTo>
                    <a:pt x="6" y="165"/>
                  </a:lnTo>
                  <a:lnTo>
                    <a:pt x="3" y="153"/>
                  </a:lnTo>
                  <a:lnTo>
                    <a:pt x="1" y="140"/>
                  </a:lnTo>
                  <a:lnTo>
                    <a:pt x="0" y="128"/>
                  </a:lnTo>
                  <a:lnTo>
                    <a:pt x="1" y="115"/>
                  </a:lnTo>
                  <a:lnTo>
                    <a:pt x="3" y="103"/>
                  </a:lnTo>
                  <a:lnTo>
                    <a:pt x="6" y="90"/>
                  </a:lnTo>
                  <a:lnTo>
                    <a:pt x="10" y="79"/>
                  </a:lnTo>
                  <a:lnTo>
                    <a:pt x="15" y="67"/>
                  </a:lnTo>
                  <a:lnTo>
                    <a:pt x="22" y="57"/>
                  </a:lnTo>
                  <a:lnTo>
                    <a:pt x="29" y="47"/>
                  </a:lnTo>
                  <a:lnTo>
                    <a:pt x="37" y="38"/>
                  </a:lnTo>
                  <a:lnTo>
                    <a:pt x="46" y="30"/>
                  </a:lnTo>
                  <a:lnTo>
                    <a:pt x="56" y="22"/>
                  </a:lnTo>
                  <a:lnTo>
                    <a:pt x="66" y="16"/>
                  </a:lnTo>
                  <a:lnTo>
                    <a:pt x="77" y="11"/>
                  </a:lnTo>
                  <a:lnTo>
                    <a:pt x="89" y="7"/>
                  </a:lnTo>
                  <a:lnTo>
                    <a:pt x="101" y="4"/>
                  </a:lnTo>
                  <a:lnTo>
                    <a:pt x="113" y="2"/>
                  </a:lnTo>
                  <a:lnTo>
                    <a:pt x="127" y="0"/>
                  </a:lnTo>
                  <a:close/>
                </a:path>
              </a:pathLst>
            </a:custGeom>
            <a:grp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0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75" name="Freeform 150"/>
            <p:cNvSpPr>
              <a:spLocks/>
            </p:cNvSpPr>
            <p:nvPr/>
          </p:nvSpPr>
          <p:spPr bwMode="auto">
            <a:xfrm>
              <a:off x="-363538" y="2154238"/>
              <a:ext cx="184150" cy="31750"/>
            </a:xfrm>
            <a:custGeom>
              <a:avLst/>
              <a:gdLst/>
              <a:ahLst/>
              <a:cxnLst>
                <a:cxn ang="0">
                  <a:pos x="1376" y="0"/>
                </a:cxn>
                <a:cxn ang="0">
                  <a:pos x="1401" y="3"/>
                </a:cxn>
                <a:cxn ang="0">
                  <a:pos x="1425" y="10"/>
                </a:cxn>
                <a:cxn ang="0">
                  <a:pos x="1447" y="22"/>
                </a:cxn>
                <a:cxn ang="0">
                  <a:pos x="1465" y="38"/>
                </a:cxn>
                <a:cxn ang="0">
                  <a:pos x="1481" y="56"/>
                </a:cxn>
                <a:cxn ang="0">
                  <a:pos x="1493" y="78"/>
                </a:cxn>
                <a:cxn ang="0">
                  <a:pos x="1500" y="102"/>
                </a:cxn>
                <a:cxn ang="0">
                  <a:pos x="1502" y="127"/>
                </a:cxn>
                <a:cxn ang="0">
                  <a:pos x="1500" y="152"/>
                </a:cxn>
                <a:cxn ang="0">
                  <a:pos x="1493" y="176"/>
                </a:cxn>
                <a:cxn ang="0">
                  <a:pos x="1481" y="198"/>
                </a:cxn>
                <a:cxn ang="0">
                  <a:pos x="1465" y="217"/>
                </a:cxn>
                <a:cxn ang="0">
                  <a:pos x="1447" y="233"/>
                </a:cxn>
                <a:cxn ang="0">
                  <a:pos x="1425" y="244"/>
                </a:cxn>
                <a:cxn ang="0">
                  <a:pos x="1401" y="252"/>
                </a:cxn>
                <a:cxn ang="0">
                  <a:pos x="1376" y="254"/>
                </a:cxn>
                <a:cxn ang="0">
                  <a:pos x="113" y="254"/>
                </a:cxn>
                <a:cxn ang="0">
                  <a:pos x="89" y="248"/>
                </a:cxn>
                <a:cxn ang="0">
                  <a:pos x="66" y="239"/>
                </a:cxn>
                <a:cxn ang="0">
                  <a:pos x="46" y="226"/>
                </a:cxn>
                <a:cxn ang="0">
                  <a:pos x="29" y="208"/>
                </a:cxn>
                <a:cxn ang="0">
                  <a:pos x="15" y="188"/>
                </a:cxn>
                <a:cxn ang="0">
                  <a:pos x="6" y="165"/>
                </a:cxn>
                <a:cxn ang="0">
                  <a:pos x="1" y="140"/>
                </a:cxn>
                <a:cxn ang="0">
                  <a:pos x="1" y="115"/>
                </a:cxn>
                <a:cxn ang="0">
                  <a:pos x="6" y="90"/>
                </a:cxn>
                <a:cxn ang="0">
                  <a:pos x="15" y="67"/>
                </a:cxn>
                <a:cxn ang="0">
                  <a:pos x="29" y="47"/>
                </a:cxn>
                <a:cxn ang="0">
                  <a:pos x="46" y="29"/>
                </a:cxn>
                <a:cxn ang="0">
                  <a:pos x="66" y="16"/>
                </a:cxn>
                <a:cxn ang="0">
                  <a:pos x="89" y="6"/>
                </a:cxn>
                <a:cxn ang="0">
                  <a:pos x="113" y="1"/>
                </a:cxn>
              </a:cxnLst>
              <a:rect l="0" t="0" r="r" b="b"/>
              <a:pathLst>
                <a:path w="1502" h="254">
                  <a:moveTo>
                    <a:pt x="127" y="0"/>
                  </a:moveTo>
                  <a:lnTo>
                    <a:pt x="1376" y="0"/>
                  </a:lnTo>
                  <a:lnTo>
                    <a:pt x="1388" y="1"/>
                  </a:lnTo>
                  <a:lnTo>
                    <a:pt x="1401" y="3"/>
                  </a:lnTo>
                  <a:lnTo>
                    <a:pt x="1413" y="6"/>
                  </a:lnTo>
                  <a:lnTo>
                    <a:pt x="1425" y="10"/>
                  </a:lnTo>
                  <a:lnTo>
                    <a:pt x="1436" y="16"/>
                  </a:lnTo>
                  <a:lnTo>
                    <a:pt x="1447" y="22"/>
                  </a:lnTo>
                  <a:lnTo>
                    <a:pt x="1456" y="29"/>
                  </a:lnTo>
                  <a:lnTo>
                    <a:pt x="1465" y="38"/>
                  </a:lnTo>
                  <a:lnTo>
                    <a:pt x="1473" y="47"/>
                  </a:lnTo>
                  <a:lnTo>
                    <a:pt x="1481" y="56"/>
                  </a:lnTo>
                  <a:lnTo>
                    <a:pt x="1487" y="67"/>
                  </a:lnTo>
                  <a:lnTo>
                    <a:pt x="1493" y="78"/>
                  </a:lnTo>
                  <a:lnTo>
                    <a:pt x="1497" y="90"/>
                  </a:lnTo>
                  <a:lnTo>
                    <a:pt x="1500" y="102"/>
                  </a:lnTo>
                  <a:lnTo>
                    <a:pt x="1502" y="115"/>
                  </a:lnTo>
                  <a:lnTo>
                    <a:pt x="1502" y="127"/>
                  </a:lnTo>
                  <a:lnTo>
                    <a:pt x="1502" y="140"/>
                  </a:lnTo>
                  <a:lnTo>
                    <a:pt x="1500" y="152"/>
                  </a:lnTo>
                  <a:lnTo>
                    <a:pt x="1497" y="165"/>
                  </a:lnTo>
                  <a:lnTo>
                    <a:pt x="1493" y="176"/>
                  </a:lnTo>
                  <a:lnTo>
                    <a:pt x="1487" y="188"/>
                  </a:lnTo>
                  <a:lnTo>
                    <a:pt x="1481" y="198"/>
                  </a:lnTo>
                  <a:lnTo>
                    <a:pt x="1473" y="208"/>
                  </a:lnTo>
                  <a:lnTo>
                    <a:pt x="1465" y="217"/>
                  </a:lnTo>
                  <a:lnTo>
                    <a:pt x="1456" y="226"/>
                  </a:lnTo>
                  <a:lnTo>
                    <a:pt x="1447" y="233"/>
                  </a:lnTo>
                  <a:lnTo>
                    <a:pt x="1436" y="239"/>
                  </a:lnTo>
                  <a:lnTo>
                    <a:pt x="1425" y="244"/>
                  </a:lnTo>
                  <a:lnTo>
                    <a:pt x="1413" y="248"/>
                  </a:lnTo>
                  <a:lnTo>
                    <a:pt x="1401" y="252"/>
                  </a:lnTo>
                  <a:lnTo>
                    <a:pt x="1388" y="254"/>
                  </a:lnTo>
                  <a:lnTo>
                    <a:pt x="1376" y="254"/>
                  </a:lnTo>
                  <a:lnTo>
                    <a:pt x="127" y="254"/>
                  </a:lnTo>
                  <a:lnTo>
                    <a:pt x="113" y="254"/>
                  </a:lnTo>
                  <a:lnTo>
                    <a:pt x="101" y="252"/>
                  </a:lnTo>
                  <a:lnTo>
                    <a:pt x="89" y="248"/>
                  </a:lnTo>
                  <a:lnTo>
                    <a:pt x="77" y="244"/>
                  </a:lnTo>
                  <a:lnTo>
                    <a:pt x="66" y="239"/>
                  </a:lnTo>
                  <a:lnTo>
                    <a:pt x="56" y="233"/>
                  </a:lnTo>
                  <a:lnTo>
                    <a:pt x="46" y="226"/>
                  </a:lnTo>
                  <a:lnTo>
                    <a:pt x="37" y="217"/>
                  </a:lnTo>
                  <a:lnTo>
                    <a:pt x="29" y="208"/>
                  </a:lnTo>
                  <a:lnTo>
                    <a:pt x="22" y="198"/>
                  </a:lnTo>
                  <a:lnTo>
                    <a:pt x="15" y="188"/>
                  </a:lnTo>
                  <a:lnTo>
                    <a:pt x="10" y="176"/>
                  </a:lnTo>
                  <a:lnTo>
                    <a:pt x="6" y="165"/>
                  </a:lnTo>
                  <a:lnTo>
                    <a:pt x="3" y="152"/>
                  </a:lnTo>
                  <a:lnTo>
                    <a:pt x="1" y="140"/>
                  </a:lnTo>
                  <a:lnTo>
                    <a:pt x="0" y="127"/>
                  </a:lnTo>
                  <a:lnTo>
                    <a:pt x="1" y="115"/>
                  </a:lnTo>
                  <a:lnTo>
                    <a:pt x="3" y="102"/>
                  </a:lnTo>
                  <a:lnTo>
                    <a:pt x="6" y="90"/>
                  </a:lnTo>
                  <a:lnTo>
                    <a:pt x="10" y="78"/>
                  </a:lnTo>
                  <a:lnTo>
                    <a:pt x="15" y="67"/>
                  </a:lnTo>
                  <a:lnTo>
                    <a:pt x="22" y="56"/>
                  </a:lnTo>
                  <a:lnTo>
                    <a:pt x="29" y="47"/>
                  </a:lnTo>
                  <a:lnTo>
                    <a:pt x="37" y="38"/>
                  </a:lnTo>
                  <a:lnTo>
                    <a:pt x="46" y="29"/>
                  </a:lnTo>
                  <a:lnTo>
                    <a:pt x="56" y="22"/>
                  </a:lnTo>
                  <a:lnTo>
                    <a:pt x="66" y="16"/>
                  </a:lnTo>
                  <a:lnTo>
                    <a:pt x="77" y="10"/>
                  </a:lnTo>
                  <a:lnTo>
                    <a:pt x="89" y="6"/>
                  </a:lnTo>
                  <a:lnTo>
                    <a:pt x="101" y="3"/>
                  </a:lnTo>
                  <a:lnTo>
                    <a:pt x="113" y="1"/>
                  </a:lnTo>
                  <a:lnTo>
                    <a:pt x="127" y="0"/>
                  </a:lnTo>
                  <a:close/>
                </a:path>
              </a:pathLst>
            </a:custGeom>
            <a:grp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0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76" name="Freeform 151"/>
            <p:cNvSpPr>
              <a:spLocks noEditPoints="1"/>
            </p:cNvSpPr>
            <p:nvPr/>
          </p:nvSpPr>
          <p:spPr bwMode="auto">
            <a:xfrm>
              <a:off x="-601854" y="971550"/>
              <a:ext cx="909638" cy="2039938"/>
            </a:xfrm>
            <a:custGeom>
              <a:avLst/>
              <a:gdLst/>
              <a:ahLst/>
              <a:cxnLst>
                <a:cxn ang="0">
                  <a:pos x="7285" y="81"/>
                </a:cxn>
                <a:cxn ang="0">
                  <a:pos x="7441" y="325"/>
                </a:cxn>
                <a:cxn ang="0">
                  <a:pos x="7400" y="16492"/>
                </a:cxn>
                <a:cxn ang="0">
                  <a:pos x="7183" y="16680"/>
                </a:cxn>
                <a:cxn ang="0">
                  <a:pos x="266" y="16680"/>
                </a:cxn>
                <a:cxn ang="0">
                  <a:pos x="49" y="16492"/>
                </a:cxn>
                <a:cxn ang="0">
                  <a:pos x="8" y="325"/>
                </a:cxn>
                <a:cxn ang="0">
                  <a:pos x="163" y="81"/>
                </a:cxn>
                <a:cxn ang="0">
                  <a:pos x="5939" y="1613"/>
                </a:cxn>
                <a:cxn ang="0">
                  <a:pos x="6201" y="1711"/>
                </a:cxn>
                <a:cxn ang="0">
                  <a:pos x="6328" y="1952"/>
                </a:cxn>
                <a:cxn ang="0">
                  <a:pos x="6263" y="3222"/>
                </a:cxn>
                <a:cxn ang="0">
                  <a:pos x="6036" y="3376"/>
                </a:cxn>
                <a:cxn ang="0">
                  <a:pos x="1341" y="3351"/>
                </a:cxn>
                <a:cxn ang="0">
                  <a:pos x="1150" y="3157"/>
                </a:cxn>
                <a:cxn ang="0">
                  <a:pos x="1137" y="1878"/>
                </a:cxn>
                <a:cxn ang="0">
                  <a:pos x="1307" y="1667"/>
                </a:cxn>
                <a:cxn ang="0">
                  <a:pos x="5979" y="3879"/>
                </a:cxn>
                <a:cxn ang="0">
                  <a:pos x="6228" y="4001"/>
                </a:cxn>
                <a:cxn ang="0">
                  <a:pos x="6330" y="4255"/>
                </a:cxn>
                <a:cxn ang="0">
                  <a:pos x="6240" y="5515"/>
                </a:cxn>
                <a:cxn ang="0">
                  <a:pos x="5999" y="5647"/>
                </a:cxn>
                <a:cxn ang="0">
                  <a:pos x="1307" y="5597"/>
                </a:cxn>
                <a:cxn ang="0">
                  <a:pos x="1137" y="5386"/>
                </a:cxn>
                <a:cxn ang="0">
                  <a:pos x="1150" y="4107"/>
                </a:cxn>
                <a:cxn ang="0">
                  <a:pos x="1341" y="3914"/>
                </a:cxn>
                <a:cxn ang="0">
                  <a:pos x="6018" y="6147"/>
                </a:cxn>
                <a:cxn ang="0">
                  <a:pos x="6252" y="6293"/>
                </a:cxn>
                <a:cxn ang="0">
                  <a:pos x="6329" y="7557"/>
                </a:cxn>
                <a:cxn ang="0">
                  <a:pos x="6215" y="7804"/>
                </a:cxn>
                <a:cxn ang="0">
                  <a:pos x="5959" y="7915"/>
                </a:cxn>
                <a:cxn ang="0">
                  <a:pos x="1277" y="7841"/>
                </a:cxn>
                <a:cxn ang="0">
                  <a:pos x="1128" y="7614"/>
                </a:cxn>
                <a:cxn ang="0">
                  <a:pos x="1166" y="6339"/>
                </a:cxn>
                <a:cxn ang="0">
                  <a:pos x="1376" y="6163"/>
                </a:cxn>
                <a:cxn ang="0">
                  <a:pos x="6055" y="8420"/>
                </a:cxn>
                <a:cxn ang="0">
                  <a:pos x="6272" y="8586"/>
                </a:cxn>
                <a:cxn ang="0">
                  <a:pos x="6325" y="9859"/>
                </a:cxn>
                <a:cxn ang="0">
                  <a:pos x="6187" y="10093"/>
                </a:cxn>
                <a:cxn ang="0">
                  <a:pos x="1510" y="10180"/>
                </a:cxn>
                <a:cxn ang="0">
                  <a:pos x="1248" y="10081"/>
                </a:cxn>
                <a:cxn ang="0">
                  <a:pos x="1121" y="9840"/>
                </a:cxn>
                <a:cxn ang="0">
                  <a:pos x="1186" y="8571"/>
                </a:cxn>
                <a:cxn ang="0">
                  <a:pos x="1413" y="8415"/>
                </a:cxn>
                <a:cxn ang="0">
                  <a:pos x="3942" y="14477"/>
                </a:cxn>
                <a:cxn ang="0">
                  <a:pos x="4188" y="14735"/>
                </a:cxn>
                <a:cxn ang="0">
                  <a:pos x="4196" y="15102"/>
                </a:cxn>
                <a:cxn ang="0">
                  <a:pos x="3964" y="15372"/>
                </a:cxn>
                <a:cxn ang="0">
                  <a:pos x="3599" y="15417"/>
                </a:cxn>
                <a:cxn ang="0">
                  <a:pos x="3308" y="15211"/>
                </a:cxn>
                <a:cxn ang="0">
                  <a:pos x="3228" y="14854"/>
                </a:cxn>
                <a:cxn ang="0">
                  <a:pos x="3406" y="14543"/>
                </a:cxn>
                <a:cxn ang="0">
                  <a:pos x="1277" y="12777"/>
                </a:cxn>
                <a:cxn ang="0">
                  <a:pos x="6299" y="12881"/>
                </a:cxn>
                <a:cxn ang="0">
                  <a:pos x="6222" y="13140"/>
                </a:cxn>
                <a:cxn ang="0">
                  <a:pos x="1169" y="13093"/>
                </a:cxn>
                <a:cxn ang="0">
                  <a:pos x="1186" y="12815"/>
                </a:cxn>
                <a:cxn ang="0">
                  <a:pos x="6234" y="12232"/>
                </a:cxn>
                <a:cxn ang="0">
                  <a:pos x="6295" y="12500"/>
                </a:cxn>
                <a:cxn ang="0">
                  <a:pos x="1263" y="12589"/>
                </a:cxn>
                <a:cxn ang="0">
                  <a:pos x="1147" y="12461"/>
                </a:cxn>
                <a:cxn ang="0">
                  <a:pos x="1251" y="12220"/>
                </a:cxn>
              </a:cxnLst>
              <a:rect l="0" t="0" r="r" b="b"/>
              <a:pathLst>
                <a:path w="7449" h="16705">
                  <a:moveTo>
                    <a:pt x="406" y="0"/>
                  </a:moveTo>
                  <a:lnTo>
                    <a:pt x="7043" y="0"/>
                  </a:lnTo>
                  <a:lnTo>
                    <a:pt x="7064" y="1"/>
                  </a:lnTo>
                  <a:lnTo>
                    <a:pt x="7085" y="2"/>
                  </a:lnTo>
                  <a:lnTo>
                    <a:pt x="7104" y="5"/>
                  </a:lnTo>
                  <a:lnTo>
                    <a:pt x="7124" y="8"/>
                  </a:lnTo>
                  <a:lnTo>
                    <a:pt x="7144" y="13"/>
                  </a:lnTo>
                  <a:lnTo>
                    <a:pt x="7164" y="19"/>
                  </a:lnTo>
                  <a:lnTo>
                    <a:pt x="7183" y="25"/>
                  </a:lnTo>
                  <a:lnTo>
                    <a:pt x="7201" y="32"/>
                  </a:lnTo>
                  <a:lnTo>
                    <a:pt x="7218" y="41"/>
                  </a:lnTo>
                  <a:lnTo>
                    <a:pt x="7236" y="49"/>
                  </a:lnTo>
                  <a:lnTo>
                    <a:pt x="7253" y="60"/>
                  </a:lnTo>
                  <a:lnTo>
                    <a:pt x="7269" y="70"/>
                  </a:lnTo>
                  <a:lnTo>
                    <a:pt x="7285" y="81"/>
                  </a:lnTo>
                  <a:lnTo>
                    <a:pt x="7301" y="93"/>
                  </a:lnTo>
                  <a:lnTo>
                    <a:pt x="7315" y="105"/>
                  </a:lnTo>
                  <a:lnTo>
                    <a:pt x="7330" y="119"/>
                  </a:lnTo>
                  <a:lnTo>
                    <a:pt x="7344" y="134"/>
                  </a:lnTo>
                  <a:lnTo>
                    <a:pt x="7356" y="148"/>
                  </a:lnTo>
                  <a:lnTo>
                    <a:pt x="7368" y="164"/>
                  </a:lnTo>
                  <a:lnTo>
                    <a:pt x="7379" y="180"/>
                  </a:lnTo>
                  <a:lnTo>
                    <a:pt x="7389" y="196"/>
                  </a:lnTo>
                  <a:lnTo>
                    <a:pt x="7400" y="213"/>
                  </a:lnTo>
                  <a:lnTo>
                    <a:pt x="7408" y="231"/>
                  </a:lnTo>
                  <a:lnTo>
                    <a:pt x="7417" y="248"/>
                  </a:lnTo>
                  <a:lnTo>
                    <a:pt x="7424" y="266"/>
                  </a:lnTo>
                  <a:lnTo>
                    <a:pt x="7430" y="285"/>
                  </a:lnTo>
                  <a:lnTo>
                    <a:pt x="7436" y="305"/>
                  </a:lnTo>
                  <a:lnTo>
                    <a:pt x="7441" y="325"/>
                  </a:lnTo>
                  <a:lnTo>
                    <a:pt x="7444" y="345"/>
                  </a:lnTo>
                  <a:lnTo>
                    <a:pt x="7447" y="364"/>
                  </a:lnTo>
                  <a:lnTo>
                    <a:pt x="7448" y="385"/>
                  </a:lnTo>
                  <a:lnTo>
                    <a:pt x="7449" y="406"/>
                  </a:lnTo>
                  <a:lnTo>
                    <a:pt x="7449" y="16299"/>
                  </a:lnTo>
                  <a:lnTo>
                    <a:pt x="7448" y="16320"/>
                  </a:lnTo>
                  <a:lnTo>
                    <a:pt x="7447" y="16341"/>
                  </a:lnTo>
                  <a:lnTo>
                    <a:pt x="7444" y="16362"/>
                  </a:lnTo>
                  <a:lnTo>
                    <a:pt x="7441" y="16381"/>
                  </a:lnTo>
                  <a:lnTo>
                    <a:pt x="7436" y="16400"/>
                  </a:lnTo>
                  <a:lnTo>
                    <a:pt x="7430" y="16420"/>
                  </a:lnTo>
                  <a:lnTo>
                    <a:pt x="7424" y="16439"/>
                  </a:lnTo>
                  <a:lnTo>
                    <a:pt x="7417" y="16457"/>
                  </a:lnTo>
                  <a:lnTo>
                    <a:pt x="7408" y="16475"/>
                  </a:lnTo>
                  <a:lnTo>
                    <a:pt x="7400" y="16492"/>
                  </a:lnTo>
                  <a:lnTo>
                    <a:pt x="7389" y="16510"/>
                  </a:lnTo>
                  <a:lnTo>
                    <a:pt x="7379" y="16525"/>
                  </a:lnTo>
                  <a:lnTo>
                    <a:pt x="7368" y="16542"/>
                  </a:lnTo>
                  <a:lnTo>
                    <a:pt x="7356" y="16557"/>
                  </a:lnTo>
                  <a:lnTo>
                    <a:pt x="7344" y="16571"/>
                  </a:lnTo>
                  <a:lnTo>
                    <a:pt x="7330" y="16586"/>
                  </a:lnTo>
                  <a:lnTo>
                    <a:pt x="7315" y="16600"/>
                  </a:lnTo>
                  <a:lnTo>
                    <a:pt x="7301" y="16612"/>
                  </a:lnTo>
                  <a:lnTo>
                    <a:pt x="7285" y="16625"/>
                  </a:lnTo>
                  <a:lnTo>
                    <a:pt x="7269" y="16635"/>
                  </a:lnTo>
                  <a:lnTo>
                    <a:pt x="7253" y="16647"/>
                  </a:lnTo>
                  <a:lnTo>
                    <a:pt x="7236" y="16656"/>
                  </a:lnTo>
                  <a:lnTo>
                    <a:pt x="7218" y="16665"/>
                  </a:lnTo>
                  <a:lnTo>
                    <a:pt x="7201" y="16673"/>
                  </a:lnTo>
                  <a:lnTo>
                    <a:pt x="7183" y="16680"/>
                  </a:lnTo>
                  <a:lnTo>
                    <a:pt x="7164" y="16686"/>
                  </a:lnTo>
                  <a:lnTo>
                    <a:pt x="7144" y="16692"/>
                  </a:lnTo>
                  <a:lnTo>
                    <a:pt x="7124" y="16697"/>
                  </a:lnTo>
                  <a:lnTo>
                    <a:pt x="7104" y="16701"/>
                  </a:lnTo>
                  <a:lnTo>
                    <a:pt x="7085" y="16703"/>
                  </a:lnTo>
                  <a:lnTo>
                    <a:pt x="7064" y="16705"/>
                  </a:lnTo>
                  <a:lnTo>
                    <a:pt x="7043" y="16705"/>
                  </a:lnTo>
                  <a:lnTo>
                    <a:pt x="406" y="16705"/>
                  </a:lnTo>
                  <a:lnTo>
                    <a:pt x="385" y="16705"/>
                  </a:lnTo>
                  <a:lnTo>
                    <a:pt x="364" y="16703"/>
                  </a:lnTo>
                  <a:lnTo>
                    <a:pt x="345" y="16701"/>
                  </a:lnTo>
                  <a:lnTo>
                    <a:pt x="324" y="16697"/>
                  </a:lnTo>
                  <a:lnTo>
                    <a:pt x="305" y="16692"/>
                  </a:lnTo>
                  <a:lnTo>
                    <a:pt x="285" y="16686"/>
                  </a:lnTo>
                  <a:lnTo>
                    <a:pt x="266" y="16680"/>
                  </a:lnTo>
                  <a:lnTo>
                    <a:pt x="248" y="16673"/>
                  </a:lnTo>
                  <a:lnTo>
                    <a:pt x="230" y="16665"/>
                  </a:lnTo>
                  <a:lnTo>
                    <a:pt x="213" y="16656"/>
                  </a:lnTo>
                  <a:lnTo>
                    <a:pt x="195" y="16647"/>
                  </a:lnTo>
                  <a:lnTo>
                    <a:pt x="180" y="16635"/>
                  </a:lnTo>
                  <a:lnTo>
                    <a:pt x="163" y="16625"/>
                  </a:lnTo>
                  <a:lnTo>
                    <a:pt x="148" y="16612"/>
                  </a:lnTo>
                  <a:lnTo>
                    <a:pt x="134" y="16600"/>
                  </a:lnTo>
                  <a:lnTo>
                    <a:pt x="119" y="16586"/>
                  </a:lnTo>
                  <a:lnTo>
                    <a:pt x="105" y="16571"/>
                  </a:lnTo>
                  <a:lnTo>
                    <a:pt x="93" y="16557"/>
                  </a:lnTo>
                  <a:lnTo>
                    <a:pt x="80" y="16542"/>
                  </a:lnTo>
                  <a:lnTo>
                    <a:pt x="70" y="16525"/>
                  </a:lnTo>
                  <a:lnTo>
                    <a:pt x="58" y="16510"/>
                  </a:lnTo>
                  <a:lnTo>
                    <a:pt x="49" y="16492"/>
                  </a:lnTo>
                  <a:lnTo>
                    <a:pt x="40" y="16475"/>
                  </a:lnTo>
                  <a:lnTo>
                    <a:pt x="32" y="16457"/>
                  </a:lnTo>
                  <a:lnTo>
                    <a:pt x="25" y="16439"/>
                  </a:lnTo>
                  <a:lnTo>
                    <a:pt x="19" y="16420"/>
                  </a:lnTo>
                  <a:lnTo>
                    <a:pt x="13" y="16400"/>
                  </a:lnTo>
                  <a:lnTo>
                    <a:pt x="8" y="16381"/>
                  </a:lnTo>
                  <a:lnTo>
                    <a:pt x="4" y="16362"/>
                  </a:lnTo>
                  <a:lnTo>
                    <a:pt x="2" y="16341"/>
                  </a:lnTo>
                  <a:lnTo>
                    <a:pt x="0" y="16320"/>
                  </a:lnTo>
                  <a:lnTo>
                    <a:pt x="0" y="16299"/>
                  </a:lnTo>
                  <a:lnTo>
                    <a:pt x="0" y="406"/>
                  </a:lnTo>
                  <a:lnTo>
                    <a:pt x="0" y="385"/>
                  </a:lnTo>
                  <a:lnTo>
                    <a:pt x="2" y="364"/>
                  </a:lnTo>
                  <a:lnTo>
                    <a:pt x="4" y="345"/>
                  </a:lnTo>
                  <a:lnTo>
                    <a:pt x="8" y="325"/>
                  </a:lnTo>
                  <a:lnTo>
                    <a:pt x="13" y="305"/>
                  </a:lnTo>
                  <a:lnTo>
                    <a:pt x="19" y="285"/>
                  </a:lnTo>
                  <a:lnTo>
                    <a:pt x="25" y="266"/>
                  </a:lnTo>
                  <a:lnTo>
                    <a:pt x="32" y="248"/>
                  </a:lnTo>
                  <a:lnTo>
                    <a:pt x="40" y="231"/>
                  </a:lnTo>
                  <a:lnTo>
                    <a:pt x="49" y="213"/>
                  </a:lnTo>
                  <a:lnTo>
                    <a:pt x="58" y="196"/>
                  </a:lnTo>
                  <a:lnTo>
                    <a:pt x="70" y="180"/>
                  </a:lnTo>
                  <a:lnTo>
                    <a:pt x="80" y="164"/>
                  </a:lnTo>
                  <a:lnTo>
                    <a:pt x="93" y="148"/>
                  </a:lnTo>
                  <a:lnTo>
                    <a:pt x="105" y="134"/>
                  </a:lnTo>
                  <a:lnTo>
                    <a:pt x="119" y="119"/>
                  </a:lnTo>
                  <a:lnTo>
                    <a:pt x="134" y="105"/>
                  </a:lnTo>
                  <a:lnTo>
                    <a:pt x="148" y="93"/>
                  </a:lnTo>
                  <a:lnTo>
                    <a:pt x="163" y="81"/>
                  </a:lnTo>
                  <a:lnTo>
                    <a:pt x="180" y="70"/>
                  </a:lnTo>
                  <a:lnTo>
                    <a:pt x="195" y="60"/>
                  </a:lnTo>
                  <a:lnTo>
                    <a:pt x="213" y="49"/>
                  </a:lnTo>
                  <a:lnTo>
                    <a:pt x="230" y="41"/>
                  </a:lnTo>
                  <a:lnTo>
                    <a:pt x="248" y="32"/>
                  </a:lnTo>
                  <a:lnTo>
                    <a:pt x="266" y="25"/>
                  </a:lnTo>
                  <a:lnTo>
                    <a:pt x="285" y="19"/>
                  </a:lnTo>
                  <a:lnTo>
                    <a:pt x="305" y="13"/>
                  </a:lnTo>
                  <a:lnTo>
                    <a:pt x="324" y="8"/>
                  </a:lnTo>
                  <a:lnTo>
                    <a:pt x="345" y="5"/>
                  </a:lnTo>
                  <a:lnTo>
                    <a:pt x="364" y="2"/>
                  </a:lnTo>
                  <a:lnTo>
                    <a:pt x="385" y="1"/>
                  </a:lnTo>
                  <a:lnTo>
                    <a:pt x="406" y="0"/>
                  </a:lnTo>
                  <a:close/>
                  <a:moveTo>
                    <a:pt x="1510" y="1613"/>
                  </a:moveTo>
                  <a:lnTo>
                    <a:pt x="5939" y="1613"/>
                  </a:lnTo>
                  <a:lnTo>
                    <a:pt x="5959" y="1613"/>
                  </a:lnTo>
                  <a:lnTo>
                    <a:pt x="5979" y="1615"/>
                  </a:lnTo>
                  <a:lnTo>
                    <a:pt x="5999" y="1617"/>
                  </a:lnTo>
                  <a:lnTo>
                    <a:pt x="6018" y="1620"/>
                  </a:lnTo>
                  <a:lnTo>
                    <a:pt x="6036" y="1625"/>
                  </a:lnTo>
                  <a:lnTo>
                    <a:pt x="6055" y="1630"/>
                  </a:lnTo>
                  <a:lnTo>
                    <a:pt x="6073" y="1636"/>
                  </a:lnTo>
                  <a:lnTo>
                    <a:pt x="6091" y="1642"/>
                  </a:lnTo>
                  <a:lnTo>
                    <a:pt x="6108" y="1650"/>
                  </a:lnTo>
                  <a:lnTo>
                    <a:pt x="6125" y="1658"/>
                  </a:lnTo>
                  <a:lnTo>
                    <a:pt x="6141" y="1667"/>
                  </a:lnTo>
                  <a:lnTo>
                    <a:pt x="6158" y="1678"/>
                  </a:lnTo>
                  <a:lnTo>
                    <a:pt x="6172" y="1688"/>
                  </a:lnTo>
                  <a:lnTo>
                    <a:pt x="6187" y="1700"/>
                  </a:lnTo>
                  <a:lnTo>
                    <a:pt x="6201" y="1711"/>
                  </a:lnTo>
                  <a:lnTo>
                    <a:pt x="6215" y="1724"/>
                  </a:lnTo>
                  <a:lnTo>
                    <a:pt x="6228" y="1737"/>
                  </a:lnTo>
                  <a:lnTo>
                    <a:pt x="6240" y="1751"/>
                  </a:lnTo>
                  <a:lnTo>
                    <a:pt x="6252" y="1764"/>
                  </a:lnTo>
                  <a:lnTo>
                    <a:pt x="6263" y="1780"/>
                  </a:lnTo>
                  <a:lnTo>
                    <a:pt x="6272" y="1795"/>
                  </a:lnTo>
                  <a:lnTo>
                    <a:pt x="6282" y="1810"/>
                  </a:lnTo>
                  <a:lnTo>
                    <a:pt x="6291" y="1827"/>
                  </a:lnTo>
                  <a:lnTo>
                    <a:pt x="6299" y="1844"/>
                  </a:lnTo>
                  <a:lnTo>
                    <a:pt x="6306" y="1861"/>
                  </a:lnTo>
                  <a:lnTo>
                    <a:pt x="6312" y="1878"/>
                  </a:lnTo>
                  <a:lnTo>
                    <a:pt x="6317" y="1896"/>
                  </a:lnTo>
                  <a:lnTo>
                    <a:pt x="6321" y="1915"/>
                  </a:lnTo>
                  <a:lnTo>
                    <a:pt x="6325" y="1934"/>
                  </a:lnTo>
                  <a:lnTo>
                    <a:pt x="6328" y="1952"/>
                  </a:lnTo>
                  <a:lnTo>
                    <a:pt x="6329" y="1971"/>
                  </a:lnTo>
                  <a:lnTo>
                    <a:pt x="6330" y="1990"/>
                  </a:lnTo>
                  <a:lnTo>
                    <a:pt x="6330" y="3011"/>
                  </a:lnTo>
                  <a:lnTo>
                    <a:pt x="6329" y="3030"/>
                  </a:lnTo>
                  <a:lnTo>
                    <a:pt x="6328" y="3049"/>
                  </a:lnTo>
                  <a:lnTo>
                    <a:pt x="6325" y="3068"/>
                  </a:lnTo>
                  <a:lnTo>
                    <a:pt x="6321" y="3086"/>
                  </a:lnTo>
                  <a:lnTo>
                    <a:pt x="6317" y="3105"/>
                  </a:lnTo>
                  <a:lnTo>
                    <a:pt x="6312" y="3123"/>
                  </a:lnTo>
                  <a:lnTo>
                    <a:pt x="6306" y="3141"/>
                  </a:lnTo>
                  <a:lnTo>
                    <a:pt x="6299" y="3157"/>
                  </a:lnTo>
                  <a:lnTo>
                    <a:pt x="6291" y="3174"/>
                  </a:lnTo>
                  <a:lnTo>
                    <a:pt x="6282" y="3191"/>
                  </a:lnTo>
                  <a:lnTo>
                    <a:pt x="6272" y="3206"/>
                  </a:lnTo>
                  <a:lnTo>
                    <a:pt x="6263" y="3222"/>
                  </a:lnTo>
                  <a:lnTo>
                    <a:pt x="6252" y="3237"/>
                  </a:lnTo>
                  <a:lnTo>
                    <a:pt x="6240" y="3250"/>
                  </a:lnTo>
                  <a:lnTo>
                    <a:pt x="6228" y="3265"/>
                  </a:lnTo>
                  <a:lnTo>
                    <a:pt x="6215" y="3277"/>
                  </a:lnTo>
                  <a:lnTo>
                    <a:pt x="6201" y="3290"/>
                  </a:lnTo>
                  <a:lnTo>
                    <a:pt x="6187" y="3302"/>
                  </a:lnTo>
                  <a:lnTo>
                    <a:pt x="6172" y="3313"/>
                  </a:lnTo>
                  <a:lnTo>
                    <a:pt x="6158" y="3323"/>
                  </a:lnTo>
                  <a:lnTo>
                    <a:pt x="6141" y="3334"/>
                  </a:lnTo>
                  <a:lnTo>
                    <a:pt x="6125" y="3343"/>
                  </a:lnTo>
                  <a:lnTo>
                    <a:pt x="6108" y="3351"/>
                  </a:lnTo>
                  <a:lnTo>
                    <a:pt x="6091" y="3359"/>
                  </a:lnTo>
                  <a:lnTo>
                    <a:pt x="6073" y="3365"/>
                  </a:lnTo>
                  <a:lnTo>
                    <a:pt x="6055" y="3371"/>
                  </a:lnTo>
                  <a:lnTo>
                    <a:pt x="6036" y="3376"/>
                  </a:lnTo>
                  <a:lnTo>
                    <a:pt x="6018" y="3381"/>
                  </a:lnTo>
                  <a:lnTo>
                    <a:pt x="5999" y="3384"/>
                  </a:lnTo>
                  <a:lnTo>
                    <a:pt x="5979" y="3387"/>
                  </a:lnTo>
                  <a:lnTo>
                    <a:pt x="5959" y="3388"/>
                  </a:lnTo>
                  <a:lnTo>
                    <a:pt x="5939" y="3388"/>
                  </a:lnTo>
                  <a:lnTo>
                    <a:pt x="1510" y="3388"/>
                  </a:lnTo>
                  <a:lnTo>
                    <a:pt x="1490" y="3388"/>
                  </a:lnTo>
                  <a:lnTo>
                    <a:pt x="1470" y="3387"/>
                  </a:lnTo>
                  <a:lnTo>
                    <a:pt x="1450" y="3384"/>
                  </a:lnTo>
                  <a:lnTo>
                    <a:pt x="1431" y="3381"/>
                  </a:lnTo>
                  <a:lnTo>
                    <a:pt x="1413" y="3376"/>
                  </a:lnTo>
                  <a:lnTo>
                    <a:pt x="1394" y="3371"/>
                  </a:lnTo>
                  <a:lnTo>
                    <a:pt x="1376" y="3365"/>
                  </a:lnTo>
                  <a:lnTo>
                    <a:pt x="1358" y="3359"/>
                  </a:lnTo>
                  <a:lnTo>
                    <a:pt x="1341" y="3351"/>
                  </a:lnTo>
                  <a:lnTo>
                    <a:pt x="1324" y="3343"/>
                  </a:lnTo>
                  <a:lnTo>
                    <a:pt x="1307" y="3334"/>
                  </a:lnTo>
                  <a:lnTo>
                    <a:pt x="1291" y="3323"/>
                  </a:lnTo>
                  <a:lnTo>
                    <a:pt x="1277" y="3313"/>
                  </a:lnTo>
                  <a:lnTo>
                    <a:pt x="1262" y="3302"/>
                  </a:lnTo>
                  <a:lnTo>
                    <a:pt x="1248" y="3290"/>
                  </a:lnTo>
                  <a:lnTo>
                    <a:pt x="1234" y="3277"/>
                  </a:lnTo>
                  <a:lnTo>
                    <a:pt x="1221" y="3265"/>
                  </a:lnTo>
                  <a:lnTo>
                    <a:pt x="1209" y="3250"/>
                  </a:lnTo>
                  <a:lnTo>
                    <a:pt x="1197" y="3237"/>
                  </a:lnTo>
                  <a:lnTo>
                    <a:pt x="1186" y="3222"/>
                  </a:lnTo>
                  <a:lnTo>
                    <a:pt x="1176" y="3206"/>
                  </a:lnTo>
                  <a:lnTo>
                    <a:pt x="1166" y="3191"/>
                  </a:lnTo>
                  <a:lnTo>
                    <a:pt x="1158" y="3174"/>
                  </a:lnTo>
                  <a:lnTo>
                    <a:pt x="1150" y="3157"/>
                  </a:lnTo>
                  <a:lnTo>
                    <a:pt x="1143" y="3141"/>
                  </a:lnTo>
                  <a:lnTo>
                    <a:pt x="1137" y="3123"/>
                  </a:lnTo>
                  <a:lnTo>
                    <a:pt x="1132" y="3105"/>
                  </a:lnTo>
                  <a:lnTo>
                    <a:pt x="1128" y="3086"/>
                  </a:lnTo>
                  <a:lnTo>
                    <a:pt x="1123" y="3068"/>
                  </a:lnTo>
                  <a:lnTo>
                    <a:pt x="1121" y="3049"/>
                  </a:lnTo>
                  <a:lnTo>
                    <a:pt x="1120" y="3030"/>
                  </a:lnTo>
                  <a:lnTo>
                    <a:pt x="1119" y="3011"/>
                  </a:lnTo>
                  <a:lnTo>
                    <a:pt x="1119" y="1990"/>
                  </a:lnTo>
                  <a:lnTo>
                    <a:pt x="1120" y="1971"/>
                  </a:lnTo>
                  <a:lnTo>
                    <a:pt x="1121" y="1952"/>
                  </a:lnTo>
                  <a:lnTo>
                    <a:pt x="1123" y="1934"/>
                  </a:lnTo>
                  <a:lnTo>
                    <a:pt x="1128" y="1915"/>
                  </a:lnTo>
                  <a:lnTo>
                    <a:pt x="1132" y="1896"/>
                  </a:lnTo>
                  <a:lnTo>
                    <a:pt x="1137" y="1878"/>
                  </a:lnTo>
                  <a:lnTo>
                    <a:pt x="1143" y="1861"/>
                  </a:lnTo>
                  <a:lnTo>
                    <a:pt x="1150" y="1844"/>
                  </a:lnTo>
                  <a:lnTo>
                    <a:pt x="1158" y="1827"/>
                  </a:lnTo>
                  <a:lnTo>
                    <a:pt x="1166" y="1810"/>
                  </a:lnTo>
                  <a:lnTo>
                    <a:pt x="1176" y="1795"/>
                  </a:lnTo>
                  <a:lnTo>
                    <a:pt x="1186" y="1780"/>
                  </a:lnTo>
                  <a:lnTo>
                    <a:pt x="1197" y="1764"/>
                  </a:lnTo>
                  <a:lnTo>
                    <a:pt x="1209" y="1751"/>
                  </a:lnTo>
                  <a:lnTo>
                    <a:pt x="1221" y="1737"/>
                  </a:lnTo>
                  <a:lnTo>
                    <a:pt x="1234" y="1724"/>
                  </a:lnTo>
                  <a:lnTo>
                    <a:pt x="1248" y="1711"/>
                  </a:lnTo>
                  <a:lnTo>
                    <a:pt x="1262" y="1700"/>
                  </a:lnTo>
                  <a:lnTo>
                    <a:pt x="1277" y="1688"/>
                  </a:lnTo>
                  <a:lnTo>
                    <a:pt x="1291" y="1678"/>
                  </a:lnTo>
                  <a:lnTo>
                    <a:pt x="1307" y="1667"/>
                  </a:lnTo>
                  <a:lnTo>
                    <a:pt x="1324" y="1658"/>
                  </a:lnTo>
                  <a:lnTo>
                    <a:pt x="1341" y="1650"/>
                  </a:lnTo>
                  <a:lnTo>
                    <a:pt x="1358" y="1642"/>
                  </a:lnTo>
                  <a:lnTo>
                    <a:pt x="1376" y="1636"/>
                  </a:lnTo>
                  <a:lnTo>
                    <a:pt x="1394" y="1630"/>
                  </a:lnTo>
                  <a:lnTo>
                    <a:pt x="1413" y="1625"/>
                  </a:lnTo>
                  <a:lnTo>
                    <a:pt x="1431" y="1620"/>
                  </a:lnTo>
                  <a:lnTo>
                    <a:pt x="1450" y="1617"/>
                  </a:lnTo>
                  <a:lnTo>
                    <a:pt x="1470" y="1615"/>
                  </a:lnTo>
                  <a:lnTo>
                    <a:pt x="1490" y="1613"/>
                  </a:lnTo>
                  <a:lnTo>
                    <a:pt x="1510" y="1613"/>
                  </a:lnTo>
                  <a:close/>
                  <a:moveTo>
                    <a:pt x="1510" y="3877"/>
                  </a:moveTo>
                  <a:lnTo>
                    <a:pt x="5939" y="3877"/>
                  </a:lnTo>
                  <a:lnTo>
                    <a:pt x="5959" y="3877"/>
                  </a:lnTo>
                  <a:lnTo>
                    <a:pt x="5979" y="3879"/>
                  </a:lnTo>
                  <a:lnTo>
                    <a:pt x="5999" y="3881"/>
                  </a:lnTo>
                  <a:lnTo>
                    <a:pt x="6018" y="3884"/>
                  </a:lnTo>
                  <a:lnTo>
                    <a:pt x="6036" y="3888"/>
                  </a:lnTo>
                  <a:lnTo>
                    <a:pt x="6055" y="3893"/>
                  </a:lnTo>
                  <a:lnTo>
                    <a:pt x="6073" y="3900"/>
                  </a:lnTo>
                  <a:lnTo>
                    <a:pt x="6091" y="3906"/>
                  </a:lnTo>
                  <a:lnTo>
                    <a:pt x="6108" y="3914"/>
                  </a:lnTo>
                  <a:lnTo>
                    <a:pt x="6125" y="3923"/>
                  </a:lnTo>
                  <a:lnTo>
                    <a:pt x="6141" y="3931"/>
                  </a:lnTo>
                  <a:lnTo>
                    <a:pt x="6158" y="3941"/>
                  </a:lnTo>
                  <a:lnTo>
                    <a:pt x="6172" y="3952"/>
                  </a:lnTo>
                  <a:lnTo>
                    <a:pt x="6187" y="3963"/>
                  </a:lnTo>
                  <a:lnTo>
                    <a:pt x="6201" y="3975"/>
                  </a:lnTo>
                  <a:lnTo>
                    <a:pt x="6215" y="3987"/>
                  </a:lnTo>
                  <a:lnTo>
                    <a:pt x="6228" y="4001"/>
                  </a:lnTo>
                  <a:lnTo>
                    <a:pt x="6240" y="4014"/>
                  </a:lnTo>
                  <a:lnTo>
                    <a:pt x="6252" y="4029"/>
                  </a:lnTo>
                  <a:lnTo>
                    <a:pt x="6263" y="4044"/>
                  </a:lnTo>
                  <a:lnTo>
                    <a:pt x="6272" y="4058"/>
                  </a:lnTo>
                  <a:lnTo>
                    <a:pt x="6282" y="4075"/>
                  </a:lnTo>
                  <a:lnTo>
                    <a:pt x="6291" y="4091"/>
                  </a:lnTo>
                  <a:lnTo>
                    <a:pt x="6299" y="4107"/>
                  </a:lnTo>
                  <a:lnTo>
                    <a:pt x="6306" y="4125"/>
                  </a:lnTo>
                  <a:lnTo>
                    <a:pt x="6312" y="4142"/>
                  </a:lnTo>
                  <a:lnTo>
                    <a:pt x="6317" y="4160"/>
                  </a:lnTo>
                  <a:lnTo>
                    <a:pt x="6321" y="4178"/>
                  </a:lnTo>
                  <a:lnTo>
                    <a:pt x="6325" y="4197"/>
                  </a:lnTo>
                  <a:lnTo>
                    <a:pt x="6328" y="4216"/>
                  </a:lnTo>
                  <a:lnTo>
                    <a:pt x="6329" y="4235"/>
                  </a:lnTo>
                  <a:lnTo>
                    <a:pt x="6330" y="4255"/>
                  </a:lnTo>
                  <a:lnTo>
                    <a:pt x="6330" y="5275"/>
                  </a:lnTo>
                  <a:lnTo>
                    <a:pt x="6329" y="5293"/>
                  </a:lnTo>
                  <a:lnTo>
                    <a:pt x="6328" y="5313"/>
                  </a:lnTo>
                  <a:lnTo>
                    <a:pt x="6325" y="5332"/>
                  </a:lnTo>
                  <a:lnTo>
                    <a:pt x="6321" y="5350"/>
                  </a:lnTo>
                  <a:lnTo>
                    <a:pt x="6317" y="5369"/>
                  </a:lnTo>
                  <a:lnTo>
                    <a:pt x="6312" y="5386"/>
                  </a:lnTo>
                  <a:lnTo>
                    <a:pt x="6306" y="5404"/>
                  </a:lnTo>
                  <a:lnTo>
                    <a:pt x="6299" y="5421"/>
                  </a:lnTo>
                  <a:lnTo>
                    <a:pt x="6291" y="5437"/>
                  </a:lnTo>
                  <a:lnTo>
                    <a:pt x="6282" y="5454"/>
                  </a:lnTo>
                  <a:lnTo>
                    <a:pt x="6272" y="5470"/>
                  </a:lnTo>
                  <a:lnTo>
                    <a:pt x="6263" y="5486"/>
                  </a:lnTo>
                  <a:lnTo>
                    <a:pt x="6252" y="5500"/>
                  </a:lnTo>
                  <a:lnTo>
                    <a:pt x="6240" y="5515"/>
                  </a:lnTo>
                  <a:lnTo>
                    <a:pt x="6228" y="5528"/>
                  </a:lnTo>
                  <a:lnTo>
                    <a:pt x="6215" y="5541"/>
                  </a:lnTo>
                  <a:lnTo>
                    <a:pt x="6201" y="5553"/>
                  </a:lnTo>
                  <a:lnTo>
                    <a:pt x="6187" y="5566"/>
                  </a:lnTo>
                  <a:lnTo>
                    <a:pt x="6172" y="5576"/>
                  </a:lnTo>
                  <a:lnTo>
                    <a:pt x="6158" y="5588"/>
                  </a:lnTo>
                  <a:lnTo>
                    <a:pt x="6141" y="5597"/>
                  </a:lnTo>
                  <a:lnTo>
                    <a:pt x="6125" y="5607"/>
                  </a:lnTo>
                  <a:lnTo>
                    <a:pt x="6108" y="5615"/>
                  </a:lnTo>
                  <a:lnTo>
                    <a:pt x="6091" y="5622"/>
                  </a:lnTo>
                  <a:lnTo>
                    <a:pt x="6073" y="5630"/>
                  </a:lnTo>
                  <a:lnTo>
                    <a:pt x="6055" y="5635"/>
                  </a:lnTo>
                  <a:lnTo>
                    <a:pt x="6036" y="5640"/>
                  </a:lnTo>
                  <a:lnTo>
                    <a:pt x="6018" y="5644"/>
                  </a:lnTo>
                  <a:lnTo>
                    <a:pt x="5999" y="5647"/>
                  </a:lnTo>
                  <a:lnTo>
                    <a:pt x="5979" y="5650"/>
                  </a:lnTo>
                  <a:lnTo>
                    <a:pt x="5959" y="5652"/>
                  </a:lnTo>
                  <a:lnTo>
                    <a:pt x="5939" y="5653"/>
                  </a:lnTo>
                  <a:lnTo>
                    <a:pt x="1510" y="5653"/>
                  </a:lnTo>
                  <a:lnTo>
                    <a:pt x="1490" y="5652"/>
                  </a:lnTo>
                  <a:lnTo>
                    <a:pt x="1470" y="5650"/>
                  </a:lnTo>
                  <a:lnTo>
                    <a:pt x="1450" y="5647"/>
                  </a:lnTo>
                  <a:lnTo>
                    <a:pt x="1431" y="5644"/>
                  </a:lnTo>
                  <a:lnTo>
                    <a:pt x="1413" y="5640"/>
                  </a:lnTo>
                  <a:lnTo>
                    <a:pt x="1394" y="5635"/>
                  </a:lnTo>
                  <a:lnTo>
                    <a:pt x="1376" y="5630"/>
                  </a:lnTo>
                  <a:lnTo>
                    <a:pt x="1358" y="5622"/>
                  </a:lnTo>
                  <a:lnTo>
                    <a:pt x="1341" y="5615"/>
                  </a:lnTo>
                  <a:lnTo>
                    <a:pt x="1324" y="5607"/>
                  </a:lnTo>
                  <a:lnTo>
                    <a:pt x="1307" y="5597"/>
                  </a:lnTo>
                  <a:lnTo>
                    <a:pt x="1291" y="5588"/>
                  </a:lnTo>
                  <a:lnTo>
                    <a:pt x="1277" y="5576"/>
                  </a:lnTo>
                  <a:lnTo>
                    <a:pt x="1262" y="5566"/>
                  </a:lnTo>
                  <a:lnTo>
                    <a:pt x="1248" y="5553"/>
                  </a:lnTo>
                  <a:lnTo>
                    <a:pt x="1234" y="5541"/>
                  </a:lnTo>
                  <a:lnTo>
                    <a:pt x="1221" y="5528"/>
                  </a:lnTo>
                  <a:lnTo>
                    <a:pt x="1209" y="5515"/>
                  </a:lnTo>
                  <a:lnTo>
                    <a:pt x="1197" y="5500"/>
                  </a:lnTo>
                  <a:lnTo>
                    <a:pt x="1186" y="5486"/>
                  </a:lnTo>
                  <a:lnTo>
                    <a:pt x="1176" y="5470"/>
                  </a:lnTo>
                  <a:lnTo>
                    <a:pt x="1166" y="5454"/>
                  </a:lnTo>
                  <a:lnTo>
                    <a:pt x="1158" y="5437"/>
                  </a:lnTo>
                  <a:lnTo>
                    <a:pt x="1150" y="5421"/>
                  </a:lnTo>
                  <a:lnTo>
                    <a:pt x="1143" y="5404"/>
                  </a:lnTo>
                  <a:lnTo>
                    <a:pt x="1137" y="5386"/>
                  </a:lnTo>
                  <a:lnTo>
                    <a:pt x="1132" y="5369"/>
                  </a:lnTo>
                  <a:lnTo>
                    <a:pt x="1128" y="5350"/>
                  </a:lnTo>
                  <a:lnTo>
                    <a:pt x="1123" y="5332"/>
                  </a:lnTo>
                  <a:lnTo>
                    <a:pt x="1121" y="5313"/>
                  </a:lnTo>
                  <a:lnTo>
                    <a:pt x="1120" y="5293"/>
                  </a:lnTo>
                  <a:lnTo>
                    <a:pt x="1119" y="5275"/>
                  </a:lnTo>
                  <a:lnTo>
                    <a:pt x="1119" y="4255"/>
                  </a:lnTo>
                  <a:lnTo>
                    <a:pt x="1120" y="4235"/>
                  </a:lnTo>
                  <a:lnTo>
                    <a:pt x="1121" y="4216"/>
                  </a:lnTo>
                  <a:lnTo>
                    <a:pt x="1123" y="4197"/>
                  </a:lnTo>
                  <a:lnTo>
                    <a:pt x="1128" y="4178"/>
                  </a:lnTo>
                  <a:lnTo>
                    <a:pt x="1132" y="4160"/>
                  </a:lnTo>
                  <a:lnTo>
                    <a:pt x="1137" y="4142"/>
                  </a:lnTo>
                  <a:lnTo>
                    <a:pt x="1143" y="4125"/>
                  </a:lnTo>
                  <a:lnTo>
                    <a:pt x="1150" y="4107"/>
                  </a:lnTo>
                  <a:lnTo>
                    <a:pt x="1158" y="4091"/>
                  </a:lnTo>
                  <a:lnTo>
                    <a:pt x="1166" y="4075"/>
                  </a:lnTo>
                  <a:lnTo>
                    <a:pt x="1176" y="4058"/>
                  </a:lnTo>
                  <a:lnTo>
                    <a:pt x="1186" y="4044"/>
                  </a:lnTo>
                  <a:lnTo>
                    <a:pt x="1197" y="4029"/>
                  </a:lnTo>
                  <a:lnTo>
                    <a:pt x="1209" y="4014"/>
                  </a:lnTo>
                  <a:lnTo>
                    <a:pt x="1221" y="4001"/>
                  </a:lnTo>
                  <a:lnTo>
                    <a:pt x="1234" y="3987"/>
                  </a:lnTo>
                  <a:lnTo>
                    <a:pt x="1248" y="3975"/>
                  </a:lnTo>
                  <a:lnTo>
                    <a:pt x="1262" y="3963"/>
                  </a:lnTo>
                  <a:lnTo>
                    <a:pt x="1277" y="3952"/>
                  </a:lnTo>
                  <a:lnTo>
                    <a:pt x="1291" y="3941"/>
                  </a:lnTo>
                  <a:lnTo>
                    <a:pt x="1307" y="3931"/>
                  </a:lnTo>
                  <a:lnTo>
                    <a:pt x="1324" y="3923"/>
                  </a:lnTo>
                  <a:lnTo>
                    <a:pt x="1341" y="3914"/>
                  </a:lnTo>
                  <a:lnTo>
                    <a:pt x="1358" y="3906"/>
                  </a:lnTo>
                  <a:lnTo>
                    <a:pt x="1376" y="3900"/>
                  </a:lnTo>
                  <a:lnTo>
                    <a:pt x="1394" y="3893"/>
                  </a:lnTo>
                  <a:lnTo>
                    <a:pt x="1413" y="3888"/>
                  </a:lnTo>
                  <a:lnTo>
                    <a:pt x="1431" y="3884"/>
                  </a:lnTo>
                  <a:lnTo>
                    <a:pt x="1450" y="3881"/>
                  </a:lnTo>
                  <a:lnTo>
                    <a:pt x="1470" y="3879"/>
                  </a:lnTo>
                  <a:lnTo>
                    <a:pt x="1490" y="3877"/>
                  </a:lnTo>
                  <a:lnTo>
                    <a:pt x="1510" y="3877"/>
                  </a:lnTo>
                  <a:close/>
                  <a:moveTo>
                    <a:pt x="1510" y="6140"/>
                  </a:moveTo>
                  <a:lnTo>
                    <a:pt x="5939" y="6140"/>
                  </a:lnTo>
                  <a:lnTo>
                    <a:pt x="5959" y="6140"/>
                  </a:lnTo>
                  <a:lnTo>
                    <a:pt x="5979" y="6142"/>
                  </a:lnTo>
                  <a:lnTo>
                    <a:pt x="5999" y="6144"/>
                  </a:lnTo>
                  <a:lnTo>
                    <a:pt x="6018" y="6147"/>
                  </a:lnTo>
                  <a:lnTo>
                    <a:pt x="6036" y="6152"/>
                  </a:lnTo>
                  <a:lnTo>
                    <a:pt x="6055" y="6157"/>
                  </a:lnTo>
                  <a:lnTo>
                    <a:pt x="6073" y="6163"/>
                  </a:lnTo>
                  <a:lnTo>
                    <a:pt x="6091" y="6169"/>
                  </a:lnTo>
                  <a:lnTo>
                    <a:pt x="6108" y="6178"/>
                  </a:lnTo>
                  <a:lnTo>
                    <a:pt x="6125" y="6186"/>
                  </a:lnTo>
                  <a:lnTo>
                    <a:pt x="6141" y="6194"/>
                  </a:lnTo>
                  <a:lnTo>
                    <a:pt x="6158" y="6205"/>
                  </a:lnTo>
                  <a:lnTo>
                    <a:pt x="6172" y="6215"/>
                  </a:lnTo>
                  <a:lnTo>
                    <a:pt x="6187" y="6227"/>
                  </a:lnTo>
                  <a:lnTo>
                    <a:pt x="6201" y="6238"/>
                  </a:lnTo>
                  <a:lnTo>
                    <a:pt x="6215" y="6251"/>
                  </a:lnTo>
                  <a:lnTo>
                    <a:pt x="6228" y="6264"/>
                  </a:lnTo>
                  <a:lnTo>
                    <a:pt x="6240" y="6278"/>
                  </a:lnTo>
                  <a:lnTo>
                    <a:pt x="6252" y="6293"/>
                  </a:lnTo>
                  <a:lnTo>
                    <a:pt x="6263" y="6307"/>
                  </a:lnTo>
                  <a:lnTo>
                    <a:pt x="6272" y="6322"/>
                  </a:lnTo>
                  <a:lnTo>
                    <a:pt x="6282" y="6339"/>
                  </a:lnTo>
                  <a:lnTo>
                    <a:pt x="6291" y="6354"/>
                  </a:lnTo>
                  <a:lnTo>
                    <a:pt x="6299" y="6371"/>
                  </a:lnTo>
                  <a:lnTo>
                    <a:pt x="6306" y="6389"/>
                  </a:lnTo>
                  <a:lnTo>
                    <a:pt x="6312" y="6405"/>
                  </a:lnTo>
                  <a:lnTo>
                    <a:pt x="6317" y="6424"/>
                  </a:lnTo>
                  <a:lnTo>
                    <a:pt x="6321" y="6442"/>
                  </a:lnTo>
                  <a:lnTo>
                    <a:pt x="6325" y="6461"/>
                  </a:lnTo>
                  <a:lnTo>
                    <a:pt x="6328" y="6479"/>
                  </a:lnTo>
                  <a:lnTo>
                    <a:pt x="6329" y="6498"/>
                  </a:lnTo>
                  <a:lnTo>
                    <a:pt x="6330" y="6518"/>
                  </a:lnTo>
                  <a:lnTo>
                    <a:pt x="6330" y="7538"/>
                  </a:lnTo>
                  <a:lnTo>
                    <a:pt x="6329" y="7557"/>
                  </a:lnTo>
                  <a:lnTo>
                    <a:pt x="6328" y="7577"/>
                  </a:lnTo>
                  <a:lnTo>
                    <a:pt x="6325" y="7596"/>
                  </a:lnTo>
                  <a:lnTo>
                    <a:pt x="6321" y="7614"/>
                  </a:lnTo>
                  <a:lnTo>
                    <a:pt x="6317" y="7632"/>
                  </a:lnTo>
                  <a:lnTo>
                    <a:pt x="6312" y="7650"/>
                  </a:lnTo>
                  <a:lnTo>
                    <a:pt x="6306" y="7668"/>
                  </a:lnTo>
                  <a:lnTo>
                    <a:pt x="6299" y="7684"/>
                  </a:lnTo>
                  <a:lnTo>
                    <a:pt x="6291" y="7701"/>
                  </a:lnTo>
                  <a:lnTo>
                    <a:pt x="6282" y="7718"/>
                  </a:lnTo>
                  <a:lnTo>
                    <a:pt x="6272" y="7733"/>
                  </a:lnTo>
                  <a:lnTo>
                    <a:pt x="6263" y="7749"/>
                  </a:lnTo>
                  <a:lnTo>
                    <a:pt x="6252" y="7764"/>
                  </a:lnTo>
                  <a:lnTo>
                    <a:pt x="6240" y="7778"/>
                  </a:lnTo>
                  <a:lnTo>
                    <a:pt x="6228" y="7792"/>
                  </a:lnTo>
                  <a:lnTo>
                    <a:pt x="6215" y="7804"/>
                  </a:lnTo>
                  <a:lnTo>
                    <a:pt x="6201" y="7817"/>
                  </a:lnTo>
                  <a:lnTo>
                    <a:pt x="6187" y="7829"/>
                  </a:lnTo>
                  <a:lnTo>
                    <a:pt x="6172" y="7841"/>
                  </a:lnTo>
                  <a:lnTo>
                    <a:pt x="6158" y="7851"/>
                  </a:lnTo>
                  <a:lnTo>
                    <a:pt x="6141" y="7861"/>
                  </a:lnTo>
                  <a:lnTo>
                    <a:pt x="6125" y="7870"/>
                  </a:lnTo>
                  <a:lnTo>
                    <a:pt x="6108" y="7878"/>
                  </a:lnTo>
                  <a:lnTo>
                    <a:pt x="6091" y="7886"/>
                  </a:lnTo>
                  <a:lnTo>
                    <a:pt x="6073" y="7893"/>
                  </a:lnTo>
                  <a:lnTo>
                    <a:pt x="6055" y="7898"/>
                  </a:lnTo>
                  <a:lnTo>
                    <a:pt x="6036" y="7904"/>
                  </a:lnTo>
                  <a:lnTo>
                    <a:pt x="6018" y="7908"/>
                  </a:lnTo>
                  <a:lnTo>
                    <a:pt x="5999" y="7912"/>
                  </a:lnTo>
                  <a:lnTo>
                    <a:pt x="5979" y="7914"/>
                  </a:lnTo>
                  <a:lnTo>
                    <a:pt x="5959" y="7915"/>
                  </a:lnTo>
                  <a:lnTo>
                    <a:pt x="5939" y="7916"/>
                  </a:lnTo>
                  <a:lnTo>
                    <a:pt x="1510" y="7916"/>
                  </a:lnTo>
                  <a:lnTo>
                    <a:pt x="1490" y="7915"/>
                  </a:lnTo>
                  <a:lnTo>
                    <a:pt x="1470" y="7914"/>
                  </a:lnTo>
                  <a:lnTo>
                    <a:pt x="1450" y="7912"/>
                  </a:lnTo>
                  <a:lnTo>
                    <a:pt x="1431" y="7908"/>
                  </a:lnTo>
                  <a:lnTo>
                    <a:pt x="1413" y="7904"/>
                  </a:lnTo>
                  <a:lnTo>
                    <a:pt x="1394" y="7898"/>
                  </a:lnTo>
                  <a:lnTo>
                    <a:pt x="1376" y="7893"/>
                  </a:lnTo>
                  <a:lnTo>
                    <a:pt x="1358" y="7886"/>
                  </a:lnTo>
                  <a:lnTo>
                    <a:pt x="1341" y="7878"/>
                  </a:lnTo>
                  <a:lnTo>
                    <a:pt x="1324" y="7870"/>
                  </a:lnTo>
                  <a:lnTo>
                    <a:pt x="1307" y="7861"/>
                  </a:lnTo>
                  <a:lnTo>
                    <a:pt x="1291" y="7851"/>
                  </a:lnTo>
                  <a:lnTo>
                    <a:pt x="1277" y="7841"/>
                  </a:lnTo>
                  <a:lnTo>
                    <a:pt x="1262" y="7829"/>
                  </a:lnTo>
                  <a:lnTo>
                    <a:pt x="1248" y="7817"/>
                  </a:lnTo>
                  <a:lnTo>
                    <a:pt x="1234" y="7804"/>
                  </a:lnTo>
                  <a:lnTo>
                    <a:pt x="1221" y="7792"/>
                  </a:lnTo>
                  <a:lnTo>
                    <a:pt x="1209" y="7778"/>
                  </a:lnTo>
                  <a:lnTo>
                    <a:pt x="1197" y="7764"/>
                  </a:lnTo>
                  <a:lnTo>
                    <a:pt x="1186" y="7749"/>
                  </a:lnTo>
                  <a:lnTo>
                    <a:pt x="1176" y="7733"/>
                  </a:lnTo>
                  <a:lnTo>
                    <a:pt x="1166" y="7718"/>
                  </a:lnTo>
                  <a:lnTo>
                    <a:pt x="1158" y="7701"/>
                  </a:lnTo>
                  <a:lnTo>
                    <a:pt x="1150" y="7684"/>
                  </a:lnTo>
                  <a:lnTo>
                    <a:pt x="1143" y="7668"/>
                  </a:lnTo>
                  <a:lnTo>
                    <a:pt x="1137" y="7650"/>
                  </a:lnTo>
                  <a:lnTo>
                    <a:pt x="1132" y="7632"/>
                  </a:lnTo>
                  <a:lnTo>
                    <a:pt x="1128" y="7614"/>
                  </a:lnTo>
                  <a:lnTo>
                    <a:pt x="1123" y="7596"/>
                  </a:lnTo>
                  <a:lnTo>
                    <a:pt x="1121" y="7577"/>
                  </a:lnTo>
                  <a:lnTo>
                    <a:pt x="1120" y="7557"/>
                  </a:lnTo>
                  <a:lnTo>
                    <a:pt x="1119" y="7538"/>
                  </a:lnTo>
                  <a:lnTo>
                    <a:pt x="1119" y="6518"/>
                  </a:lnTo>
                  <a:lnTo>
                    <a:pt x="1120" y="6498"/>
                  </a:lnTo>
                  <a:lnTo>
                    <a:pt x="1121" y="6479"/>
                  </a:lnTo>
                  <a:lnTo>
                    <a:pt x="1123" y="6461"/>
                  </a:lnTo>
                  <a:lnTo>
                    <a:pt x="1128" y="6442"/>
                  </a:lnTo>
                  <a:lnTo>
                    <a:pt x="1132" y="6424"/>
                  </a:lnTo>
                  <a:lnTo>
                    <a:pt x="1137" y="6405"/>
                  </a:lnTo>
                  <a:lnTo>
                    <a:pt x="1143" y="6389"/>
                  </a:lnTo>
                  <a:lnTo>
                    <a:pt x="1150" y="6371"/>
                  </a:lnTo>
                  <a:lnTo>
                    <a:pt x="1158" y="6354"/>
                  </a:lnTo>
                  <a:lnTo>
                    <a:pt x="1166" y="6339"/>
                  </a:lnTo>
                  <a:lnTo>
                    <a:pt x="1176" y="6322"/>
                  </a:lnTo>
                  <a:lnTo>
                    <a:pt x="1186" y="6307"/>
                  </a:lnTo>
                  <a:lnTo>
                    <a:pt x="1197" y="6293"/>
                  </a:lnTo>
                  <a:lnTo>
                    <a:pt x="1209" y="6278"/>
                  </a:lnTo>
                  <a:lnTo>
                    <a:pt x="1221" y="6264"/>
                  </a:lnTo>
                  <a:lnTo>
                    <a:pt x="1234" y="6251"/>
                  </a:lnTo>
                  <a:lnTo>
                    <a:pt x="1248" y="6238"/>
                  </a:lnTo>
                  <a:lnTo>
                    <a:pt x="1262" y="6227"/>
                  </a:lnTo>
                  <a:lnTo>
                    <a:pt x="1277" y="6215"/>
                  </a:lnTo>
                  <a:lnTo>
                    <a:pt x="1291" y="6205"/>
                  </a:lnTo>
                  <a:lnTo>
                    <a:pt x="1307" y="6194"/>
                  </a:lnTo>
                  <a:lnTo>
                    <a:pt x="1324" y="6186"/>
                  </a:lnTo>
                  <a:lnTo>
                    <a:pt x="1341" y="6178"/>
                  </a:lnTo>
                  <a:lnTo>
                    <a:pt x="1358" y="6169"/>
                  </a:lnTo>
                  <a:lnTo>
                    <a:pt x="1376" y="6163"/>
                  </a:lnTo>
                  <a:lnTo>
                    <a:pt x="1394" y="6157"/>
                  </a:lnTo>
                  <a:lnTo>
                    <a:pt x="1413" y="6152"/>
                  </a:lnTo>
                  <a:lnTo>
                    <a:pt x="1431" y="6147"/>
                  </a:lnTo>
                  <a:lnTo>
                    <a:pt x="1450" y="6144"/>
                  </a:lnTo>
                  <a:lnTo>
                    <a:pt x="1470" y="6142"/>
                  </a:lnTo>
                  <a:lnTo>
                    <a:pt x="1490" y="6140"/>
                  </a:lnTo>
                  <a:lnTo>
                    <a:pt x="1510" y="6140"/>
                  </a:lnTo>
                  <a:close/>
                  <a:moveTo>
                    <a:pt x="1510" y="8404"/>
                  </a:moveTo>
                  <a:lnTo>
                    <a:pt x="5939" y="8404"/>
                  </a:lnTo>
                  <a:lnTo>
                    <a:pt x="5959" y="8404"/>
                  </a:lnTo>
                  <a:lnTo>
                    <a:pt x="5979" y="8406"/>
                  </a:lnTo>
                  <a:lnTo>
                    <a:pt x="5999" y="8408"/>
                  </a:lnTo>
                  <a:lnTo>
                    <a:pt x="6018" y="8411"/>
                  </a:lnTo>
                  <a:lnTo>
                    <a:pt x="6036" y="8415"/>
                  </a:lnTo>
                  <a:lnTo>
                    <a:pt x="6055" y="8420"/>
                  </a:lnTo>
                  <a:lnTo>
                    <a:pt x="6073" y="8427"/>
                  </a:lnTo>
                  <a:lnTo>
                    <a:pt x="6091" y="8433"/>
                  </a:lnTo>
                  <a:lnTo>
                    <a:pt x="6108" y="8441"/>
                  </a:lnTo>
                  <a:lnTo>
                    <a:pt x="6125" y="8450"/>
                  </a:lnTo>
                  <a:lnTo>
                    <a:pt x="6141" y="8459"/>
                  </a:lnTo>
                  <a:lnTo>
                    <a:pt x="6158" y="8468"/>
                  </a:lnTo>
                  <a:lnTo>
                    <a:pt x="6172" y="8479"/>
                  </a:lnTo>
                  <a:lnTo>
                    <a:pt x="6187" y="8490"/>
                  </a:lnTo>
                  <a:lnTo>
                    <a:pt x="6201" y="8502"/>
                  </a:lnTo>
                  <a:lnTo>
                    <a:pt x="6215" y="8514"/>
                  </a:lnTo>
                  <a:lnTo>
                    <a:pt x="6228" y="8528"/>
                  </a:lnTo>
                  <a:lnTo>
                    <a:pt x="6240" y="8541"/>
                  </a:lnTo>
                  <a:lnTo>
                    <a:pt x="6252" y="8556"/>
                  </a:lnTo>
                  <a:lnTo>
                    <a:pt x="6263" y="8571"/>
                  </a:lnTo>
                  <a:lnTo>
                    <a:pt x="6272" y="8586"/>
                  </a:lnTo>
                  <a:lnTo>
                    <a:pt x="6282" y="8602"/>
                  </a:lnTo>
                  <a:lnTo>
                    <a:pt x="6291" y="8618"/>
                  </a:lnTo>
                  <a:lnTo>
                    <a:pt x="6299" y="8634"/>
                  </a:lnTo>
                  <a:lnTo>
                    <a:pt x="6306" y="8652"/>
                  </a:lnTo>
                  <a:lnTo>
                    <a:pt x="6312" y="8670"/>
                  </a:lnTo>
                  <a:lnTo>
                    <a:pt x="6317" y="8688"/>
                  </a:lnTo>
                  <a:lnTo>
                    <a:pt x="6321" y="8705"/>
                  </a:lnTo>
                  <a:lnTo>
                    <a:pt x="6325" y="8724"/>
                  </a:lnTo>
                  <a:lnTo>
                    <a:pt x="6328" y="8743"/>
                  </a:lnTo>
                  <a:lnTo>
                    <a:pt x="6329" y="8762"/>
                  </a:lnTo>
                  <a:lnTo>
                    <a:pt x="6330" y="8782"/>
                  </a:lnTo>
                  <a:lnTo>
                    <a:pt x="6330" y="9802"/>
                  </a:lnTo>
                  <a:lnTo>
                    <a:pt x="6329" y="9820"/>
                  </a:lnTo>
                  <a:lnTo>
                    <a:pt x="6328" y="9840"/>
                  </a:lnTo>
                  <a:lnTo>
                    <a:pt x="6325" y="9859"/>
                  </a:lnTo>
                  <a:lnTo>
                    <a:pt x="6321" y="9878"/>
                  </a:lnTo>
                  <a:lnTo>
                    <a:pt x="6317" y="9896"/>
                  </a:lnTo>
                  <a:lnTo>
                    <a:pt x="6312" y="9913"/>
                  </a:lnTo>
                  <a:lnTo>
                    <a:pt x="6306" y="9931"/>
                  </a:lnTo>
                  <a:lnTo>
                    <a:pt x="6299" y="9948"/>
                  </a:lnTo>
                  <a:lnTo>
                    <a:pt x="6291" y="9965"/>
                  </a:lnTo>
                  <a:lnTo>
                    <a:pt x="6282" y="9981"/>
                  </a:lnTo>
                  <a:lnTo>
                    <a:pt x="6272" y="9997"/>
                  </a:lnTo>
                  <a:lnTo>
                    <a:pt x="6263" y="10013"/>
                  </a:lnTo>
                  <a:lnTo>
                    <a:pt x="6252" y="10027"/>
                  </a:lnTo>
                  <a:lnTo>
                    <a:pt x="6240" y="10042"/>
                  </a:lnTo>
                  <a:lnTo>
                    <a:pt x="6228" y="10055"/>
                  </a:lnTo>
                  <a:lnTo>
                    <a:pt x="6215" y="10068"/>
                  </a:lnTo>
                  <a:lnTo>
                    <a:pt x="6201" y="10081"/>
                  </a:lnTo>
                  <a:lnTo>
                    <a:pt x="6187" y="10093"/>
                  </a:lnTo>
                  <a:lnTo>
                    <a:pt x="6172" y="10104"/>
                  </a:lnTo>
                  <a:lnTo>
                    <a:pt x="6158" y="10115"/>
                  </a:lnTo>
                  <a:lnTo>
                    <a:pt x="6141" y="10124"/>
                  </a:lnTo>
                  <a:lnTo>
                    <a:pt x="6125" y="10134"/>
                  </a:lnTo>
                  <a:lnTo>
                    <a:pt x="6108" y="10142"/>
                  </a:lnTo>
                  <a:lnTo>
                    <a:pt x="6091" y="10149"/>
                  </a:lnTo>
                  <a:lnTo>
                    <a:pt x="6073" y="10157"/>
                  </a:lnTo>
                  <a:lnTo>
                    <a:pt x="6055" y="10162"/>
                  </a:lnTo>
                  <a:lnTo>
                    <a:pt x="6036" y="10167"/>
                  </a:lnTo>
                  <a:lnTo>
                    <a:pt x="6018" y="10171"/>
                  </a:lnTo>
                  <a:lnTo>
                    <a:pt x="5999" y="10175"/>
                  </a:lnTo>
                  <a:lnTo>
                    <a:pt x="5979" y="10178"/>
                  </a:lnTo>
                  <a:lnTo>
                    <a:pt x="5959" y="10179"/>
                  </a:lnTo>
                  <a:lnTo>
                    <a:pt x="5939" y="10180"/>
                  </a:lnTo>
                  <a:lnTo>
                    <a:pt x="1510" y="10180"/>
                  </a:lnTo>
                  <a:lnTo>
                    <a:pt x="1490" y="10179"/>
                  </a:lnTo>
                  <a:lnTo>
                    <a:pt x="1470" y="10178"/>
                  </a:lnTo>
                  <a:lnTo>
                    <a:pt x="1450" y="10175"/>
                  </a:lnTo>
                  <a:lnTo>
                    <a:pt x="1431" y="10171"/>
                  </a:lnTo>
                  <a:lnTo>
                    <a:pt x="1413" y="10167"/>
                  </a:lnTo>
                  <a:lnTo>
                    <a:pt x="1394" y="10162"/>
                  </a:lnTo>
                  <a:lnTo>
                    <a:pt x="1376" y="10157"/>
                  </a:lnTo>
                  <a:lnTo>
                    <a:pt x="1358" y="10149"/>
                  </a:lnTo>
                  <a:lnTo>
                    <a:pt x="1341" y="10142"/>
                  </a:lnTo>
                  <a:lnTo>
                    <a:pt x="1324" y="10134"/>
                  </a:lnTo>
                  <a:lnTo>
                    <a:pt x="1307" y="10124"/>
                  </a:lnTo>
                  <a:lnTo>
                    <a:pt x="1291" y="10115"/>
                  </a:lnTo>
                  <a:lnTo>
                    <a:pt x="1277" y="10104"/>
                  </a:lnTo>
                  <a:lnTo>
                    <a:pt x="1262" y="10093"/>
                  </a:lnTo>
                  <a:lnTo>
                    <a:pt x="1248" y="10081"/>
                  </a:lnTo>
                  <a:lnTo>
                    <a:pt x="1234" y="10068"/>
                  </a:lnTo>
                  <a:lnTo>
                    <a:pt x="1221" y="10055"/>
                  </a:lnTo>
                  <a:lnTo>
                    <a:pt x="1209" y="10042"/>
                  </a:lnTo>
                  <a:lnTo>
                    <a:pt x="1197" y="10027"/>
                  </a:lnTo>
                  <a:lnTo>
                    <a:pt x="1186" y="10013"/>
                  </a:lnTo>
                  <a:lnTo>
                    <a:pt x="1176" y="9997"/>
                  </a:lnTo>
                  <a:lnTo>
                    <a:pt x="1166" y="9981"/>
                  </a:lnTo>
                  <a:lnTo>
                    <a:pt x="1158" y="9965"/>
                  </a:lnTo>
                  <a:lnTo>
                    <a:pt x="1150" y="9948"/>
                  </a:lnTo>
                  <a:lnTo>
                    <a:pt x="1143" y="9931"/>
                  </a:lnTo>
                  <a:lnTo>
                    <a:pt x="1137" y="9913"/>
                  </a:lnTo>
                  <a:lnTo>
                    <a:pt x="1132" y="9896"/>
                  </a:lnTo>
                  <a:lnTo>
                    <a:pt x="1128" y="9878"/>
                  </a:lnTo>
                  <a:lnTo>
                    <a:pt x="1123" y="9859"/>
                  </a:lnTo>
                  <a:lnTo>
                    <a:pt x="1121" y="9840"/>
                  </a:lnTo>
                  <a:lnTo>
                    <a:pt x="1120" y="9820"/>
                  </a:lnTo>
                  <a:lnTo>
                    <a:pt x="1119" y="9802"/>
                  </a:lnTo>
                  <a:lnTo>
                    <a:pt x="1119" y="8782"/>
                  </a:lnTo>
                  <a:lnTo>
                    <a:pt x="1120" y="8762"/>
                  </a:lnTo>
                  <a:lnTo>
                    <a:pt x="1121" y="8743"/>
                  </a:lnTo>
                  <a:lnTo>
                    <a:pt x="1123" y="8724"/>
                  </a:lnTo>
                  <a:lnTo>
                    <a:pt x="1128" y="8705"/>
                  </a:lnTo>
                  <a:lnTo>
                    <a:pt x="1132" y="8688"/>
                  </a:lnTo>
                  <a:lnTo>
                    <a:pt x="1137" y="8670"/>
                  </a:lnTo>
                  <a:lnTo>
                    <a:pt x="1143" y="8652"/>
                  </a:lnTo>
                  <a:lnTo>
                    <a:pt x="1150" y="8634"/>
                  </a:lnTo>
                  <a:lnTo>
                    <a:pt x="1158" y="8618"/>
                  </a:lnTo>
                  <a:lnTo>
                    <a:pt x="1166" y="8602"/>
                  </a:lnTo>
                  <a:lnTo>
                    <a:pt x="1176" y="8586"/>
                  </a:lnTo>
                  <a:lnTo>
                    <a:pt x="1186" y="8571"/>
                  </a:lnTo>
                  <a:lnTo>
                    <a:pt x="1197" y="8556"/>
                  </a:lnTo>
                  <a:lnTo>
                    <a:pt x="1209" y="8541"/>
                  </a:lnTo>
                  <a:lnTo>
                    <a:pt x="1221" y="8528"/>
                  </a:lnTo>
                  <a:lnTo>
                    <a:pt x="1234" y="8514"/>
                  </a:lnTo>
                  <a:lnTo>
                    <a:pt x="1248" y="8502"/>
                  </a:lnTo>
                  <a:lnTo>
                    <a:pt x="1262" y="8490"/>
                  </a:lnTo>
                  <a:lnTo>
                    <a:pt x="1277" y="8479"/>
                  </a:lnTo>
                  <a:lnTo>
                    <a:pt x="1291" y="8468"/>
                  </a:lnTo>
                  <a:lnTo>
                    <a:pt x="1307" y="8459"/>
                  </a:lnTo>
                  <a:lnTo>
                    <a:pt x="1324" y="8450"/>
                  </a:lnTo>
                  <a:lnTo>
                    <a:pt x="1341" y="8441"/>
                  </a:lnTo>
                  <a:lnTo>
                    <a:pt x="1358" y="8433"/>
                  </a:lnTo>
                  <a:lnTo>
                    <a:pt x="1376" y="8427"/>
                  </a:lnTo>
                  <a:lnTo>
                    <a:pt x="1394" y="8420"/>
                  </a:lnTo>
                  <a:lnTo>
                    <a:pt x="1413" y="8415"/>
                  </a:lnTo>
                  <a:lnTo>
                    <a:pt x="1431" y="8411"/>
                  </a:lnTo>
                  <a:lnTo>
                    <a:pt x="1450" y="8408"/>
                  </a:lnTo>
                  <a:lnTo>
                    <a:pt x="1470" y="8406"/>
                  </a:lnTo>
                  <a:lnTo>
                    <a:pt x="1490" y="8404"/>
                  </a:lnTo>
                  <a:lnTo>
                    <a:pt x="1510" y="8404"/>
                  </a:lnTo>
                  <a:close/>
                  <a:moveTo>
                    <a:pt x="3725" y="14428"/>
                  </a:moveTo>
                  <a:lnTo>
                    <a:pt x="3750" y="14428"/>
                  </a:lnTo>
                  <a:lnTo>
                    <a:pt x="3776" y="14430"/>
                  </a:lnTo>
                  <a:lnTo>
                    <a:pt x="3801" y="14433"/>
                  </a:lnTo>
                  <a:lnTo>
                    <a:pt x="3825" y="14438"/>
                  </a:lnTo>
                  <a:lnTo>
                    <a:pt x="3849" y="14444"/>
                  </a:lnTo>
                  <a:lnTo>
                    <a:pt x="3873" y="14451"/>
                  </a:lnTo>
                  <a:lnTo>
                    <a:pt x="3897" y="14458"/>
                  </a:lnTo>
                  <a:lnTo>
                    <a:pt x="3919" y="14468"/>
                  </a:lnTo>
                  <a:lnTo>
                    <a:pt x="3942" y="14477"/>
                  </a:lnTo>
                  <a:lnTo>
                    <a:pt x="3964" y="14488"/>
                  </a:lnTo>
                  <a:lnTo>
                    <a:pt x="3985" y="14501"/>
                  </a:lnTo>
                  <a:lnTo>
                    <a:pt x="4005" y="14514"/>
                  </a:lnTo>
                  <a:lnTo>
                    <a:pt x="4025" y="14528"/>
                  </a:lnTo>
                  <a:lnTo>
                    <a:pt x="4043" y="14543"/>
                  </a:lnTo>
                  <a:lnTo>
                    <a:pt x="4062" y="14558"/>
                  </a:lnTo>
                  <a:lnTo>
                    <a:pt x="4080" y="14575"/>
                  </a:lnTo>
                  <a:lnTo>
                    <a:pt x="4096" y="14593"/>
                  </a:lnTo>
                  <a:lnTo>
                    <a:pt x="4112" y="14611"/>
                  </a:lnTo>
                  <a:lnTo>
                    <a:pt x="4127" y="14630"/>
                  </a:lnTo>
                  <a:lnTo>
                    <a:pt x="4141" y="14649"/>
                  </a:lnTo>
                  <a:lnTo>
                    <a:pt x="4154" y="14670"/>
                  </a:lnTo>
                  <a:lnTo>
                    <a:pt x="4166" y="14691"/>
                  </a:lnTo>
                  <a:lnTo>
                    <a:pt x="4177" y="14713"/>
                  </a:lnTo>
                  <a:lnTo>
                    <a:pt x="4188" y="14735"/>
                  </a:lnTo>
                  <a:lnTo>
                    <a:pt x="4196" y="14758"/>
                  </a:lnTo>
                  <a:lnTo>
                    <a:pt x="4204" y="14781"/>
                  </a:lnTo>
                  <a:lnTo>
                    <a:pt x="4212" y="14805"/>
                  </a:lnTo>
                  <a:lnTo>
                    <a:pt x="4217" y="14829"/>
                  </a:lnTo>
                  <a:lnTo>
                    <a:pt x="4221" y="14854"/>
                  </a:lnTo>
                  <a:lnTo>
                    <a:pt x="4224" y="14879"/>
                  </a:lnTo>
                  <a:lnTo>
                    <a:pt x="4226" y="14904"/>
                  </a:lnTo>
                  <a:lnTo>
                    <a:pt x="4227" y="14930"/>
                  </a:lnTo>
                  <a:lnTo>
                    <a:pt x="4226" y="14956"/>
                  </a:lnTo>
                  <a:lnTo>
                    <a:pt x="4224" y="14981"/>
                  </a:lnTo>
                  <a:lnTo>
                    <a:pt x="4221" y="15006"/>
                  </a:lnTo>
                  <a:lnTo>
                    <a:pt x="4217" y="15031"/>
                  </a:lnTo>
                  <a:lnTo>
                    <a:pt x="4212" y="15055"/>
                  </a:lnTo>
                  <a:lnTo>
                    <a:pt x="4204" y="15079"/>
                  </a:lnTo>
                  <a:lnTo>
                    <a:pt x="4196" y="15102"/>
                  </a:lnTo>
                  <a:lnTo>
                    <a:pt x="4188" y="15125"/>
                  </a:lnTo>
                  <a:lnTo>
                    <a:pt x="4177" y="15147"/>
                  </a:lnTo>
                  <a:lnTo>
                    <a:pt x="4166" y="15169"/>
                  </a:lnTo>
                  <a:lnTo>
                    <a:pt x="4154" y="15190"/>
                  </a:lnTo>
                  <a:lnTo>
                    <a:pt x="4141" y="15211"/>
                  </a:lnTo>
                  <a:lnTo>
                    <a:pt x="4127" y="15231"/>
                  </a:lnTo>
                  <a:lnTo>
                    <a:pt x="4112" y="15250"/>
                  </a:lnTo>
                  <a:lnTo>
                    <a:pt x="4096" y="15267"/>
                  </a:lnTo>
                  <a:lnTo>
                    <a:pt x="4080" y="15285"/>
                  </a:lnTo>
                  <a:lnTo>
                    <a:pt x="4062" y="15302"/>
                  </a:lnTo>
                  <a:lnTo>
                    <a:pt x="4043" y="15317"/>
                  </a:lnTo>
                  <a:lnTo>
                    <a:pt x="4025" y="15333"/>
                  </a:lnTo>
                  <a:lnTo>
                    <a:pt x="4005" y="15347"/>
                  </a:lnTo>
                  <a:lnTo>
                    <a:pt x="3985" y="15360"/>
                  </a:lnTo>
                  <a:lnTo>
                    <a:pt x="3964" y="15372"/>
                  </a:lnTo>
                  <a:lnTo>
                    <a:pt x="3942" y="15383"/>
                  </a:lnTo>
                  <a:lnTo>
                    <a:pt x="3919" y="15393"/>
                  </a:lnTo>
                  <a:lnTo>
                    <a:pt x="3897" y="15402"/>
                  </a:lnTo>
                  <a:lnTo>
                    <a:pt x="3873" y="15410"/>
                  </a:lnTo>
                  <a:lnTo>
                    <a:pt x="3849" y="15417"/>
                  </a:lnTo>
                  <a:lnTo>
                    <a:pt x="3825" y="15423"/>
                  </a:lnTo>
                  <a:lnTo>
                    <a:pt x="3801" y="15427"/>
                  </a:lnTo>
                  <a:lnTo>
                    <a:pt x="3776" y="15430"/>
                  </a:lnTo>
                  <a:lnTo>
                    <a:pt x="3750" y="15432"/>
                  </a:lnTo>
                  <a:lnTo>
                    <a:pt x="3725" y="15432"/>
                  </a:lnTo>
                  <a:lnTo>
                    <a:pt x="3699" y="15432"/>
                  </a:lnTo>
                  <a:lnTo>
                    <a:pt x="3673" y="15430"/>
                  </a:lnTo>
                  <a:lnTo>
                    <a:pt x="3648" y="15427"/>
                  </a:lnTo>
                  <a:lnTo>
                    <a:pt x="3624" y="15423"/>
                  </a:lnTo>
                  <a:lnTo>
                    <a:pt x="3599" y="15417"/>
                  </a:lnTo>
                  <a:lnTo>
                    <a:pt x="3576" y="15410"/>
                  </a:lnTo>
                  <a:lnTo>
                    <a:pt x="3552" y="15402"/>
                  </a:lnTo>
                  <a:lnTo>
                    <a:pt x="3529" y="15393"/>
                  </a:lnTo>
                  <a:lnTo>
                    <a:pt x="3507" y="15383"/>
                  </a:lnTo>
                  <a:lnTo>
                    <a:pt x="3485" y="15372"/>
                  </a:lnTo>
                  <a:lnTo>
                    <a:pt x="3464" y="15360"/>
                  </a:lnTo>
                  <a:lnTo>
                    <a:pt x="3444" y="15347"/>
                  </a:lnTo>
                  <a:lnTo>
                    <a:pt x="3424" y="15333"/>
                  </a:lnTo>
                  <a:lnTo>
                    <a:pt x="3406" y="15317"/>
                  </a:lnTo>
                  <a:lnTo>
                    <a:pt x="3387" y="15302"/>
                  </a:lnTo>
                  <a:lnTo>
                    <a:pt x="3369" y="15285"/>
                  </a:lnTo>
                  <a:lnTo>
                    <a:pt x="3352" y="15267"/>
                  </a:lnTo>
                  <a:lnTo>
                    <a:pt x="3337" y="15250"/>
                  </a:lnTo>
                  <a:lnTo>
                    <a:pt x="3322" y="15231"/>
                  </a:lnTo>
                  <a:lnTo>
                    <a:pt x="3308" y="15211"/>
                  </a:lnTo>
                  <a:lnTo>
                    <a:pt x="3295" y="15190"/>
                  </a:lnTo>
                  <a:lnTo>
                    <a:pt x="3282" y="15169"/>
                  </a:lnTo>
                  <a:lnTo>
                    <a:pt x="3272" y="15147"/>
                  </a:lnTo>
                  <a:lnTo>
                    <a:pt x="3261" y="15125"/>
                  </a:lnTo>
                  <a:lnTo>
                    <a:pt x="3252" y="15102"/>
                  </a:lnTo>
                  <a:lnTo>
                    <a:pt x="3245" y="15079"/>
                  </a:lnTo>
                  <a:lnTo>
                    <a:pt x="3237" y="15055"/>
                  </a:lnTo>
                  <a:lnTo>
                    <a:pt x="3232" y="15031"/>
                  </a:lnTo>
                  <a:lnTo>
                    <a:pt x="3228" y="15006"/>
                  </a:lnTo>
                  <a:lnTo>
                    <a:pt x="3225" y="14981"/>
                  </a:lnTo>
                  <a:lnTo>
                    <a:pt x="3223" y="14956"/>
                  </a:lnTo>
                  <a:lnTo>
                    <a:pt x="3222" y="14930"/>
                  </a:lnTo>
                  <a:lnTo>
                    <a:pt x="3223" y="14904"/>
                  </a:lnTo>
                  <a:lnTo>
                    <a:pt x="3225" y="14879"/>
                  </a:lnTo>
                  <a:lnTo>
                    <a:pt x="3228" y="14854"/>
                  </a:lnTo>
                  <a:lnTo>
                    <a:pt x="3232" y="14829"/>
                  </a:lnTo>
                  <a:lnTo>
                    <a:pt x="3237" y="14805"/>
                  </a:lnTo>
                  <a:lnTo>
                    <a:pt x="3245" y="14781"/>
                  </a:lnTo>
                  <a:lnTo>
                    <a:pt x="3252" y="14758"/>
                  </a:lnTo>
                  <a:lnTo>
                    <a:pt x="3261" y="14735"/>
                  </a:lnTo>
                  <a:lnTo>
                    <a:pt x="3272" y="14713"/>
                  </a:lnTo>
                  <a:lnTo>
                    <a:pt x="3282" y="14691"/>
                  </a:lnTo>
                  <a:lnTo>
                    <a:pt x="3295" y="14670"/>
                  </a:lnTo>
                  <a:lnTo>
                    <a:pt x="3308" y="14649"/>
                  </a:lnTo>
                  <a:lnTo>
                    <a:pt x="3322" y="14630"/>
                  </a:lnTo>
                  <a:lnTo>
                    <a:pt x="3337" y="14611"/>
                  </a:lnTo>
                  <a:lnTo>
                    <a:pt x="3352" y="14593"/>
                  </a:lnTo>
                  <a:lnTo>
                    <a:pt x="3369" y="14575"/>
                  </a:lnTo>
                  <a:lnTo>
                    <a:pt x="3387" y="14558"/>
                  </a:lnTo>
                  <a:lnTo>
                    <a:pt x="3406" y="14543"/>
                  </a:lnTo>
                  <a:lnTo>
                    <a:pt x="3424" y="14528"/>
                  </a:lnTo>
                  <a:lnTo>
                    <a:pt x="3444" y="14514"/>
                  </a:lnTo>
                  <a:lnTo>
                    <a:pt x="3464" y="14501"/>
                  </a:lnTo>
                  <a:lnTo>
                    <a:pt x="3485" y="14488"/>
                  </a:lnTo>
                  <a:lnTo>
                    <a:pt x="3507" y="14477"/>
                  </a:lnTo>
                  <a:lnTo>
                    <a:pt x="3529" y="14468"/>
                  </a:lnTo>
                  <a:lnTo>
                    <a:pt x="3552" y="14458"/>
                  </a:lnTo>
                  <a:lnTo>
                    <a:pt x="3576" y="14451"/>
                  </a:lnTo>
                  <a:lnTo>
                    <a:pt x="3599" y="14444"/>
                  </a:lnTo>
                  <a:lnTo>
                    <a:pt x="3624" y="14438"/>
                  </a:lnTo>
                  <a:lnTo>
                    <a:pt x="3648" y="14433"/>
                  </a:lnTo>
                  <a:lnTo>
                    <a:pt x="3673" y="14430"/>
                  </a:lnTo>
                  <a:lnTo>
                    <a:pt x="3699" y="14428"/>
                  </a:lnTo>
                  <a:lnTo>
                    <a:pt x="3725" y="14428"/>
                  </a:lnTo>
                  <a:close/>
                  <a:moveTo>
                    <a:pt x="1277" y="12777"/>
                  </a:moveTo>
                  <a:lnTo>
                    <a:pt x="6172" y="12777"/>
                  </a:lnTo>
                  <a:lnTo>
                    <a:pt x="6186" y="12777"/>
                  </a:lnTo>
                  <a:lnTo>
                    <a:pt x="6198" y="12779"/>
                  </a:lnTo>
                  <a:lnTo>
                    <a:pt x="6211" y="12782"/>
                  </a:lnTo>
                  <a:lnTo>
                    <a:pt x="6222" y="12787"/>
                  </a:lnTo>
                  <a:lnTo>
                    <a:pt x="6234" y="12793"/>
                  </a:lnTo>
                  <a:lnTo>
                    <a:pt x="6244" y="12799"/>
                  </a:lnTo>
                  <a:lnTo>
                    <a:pt x="6255" y="12806"/>
                  </a:lnTo>
                  <a:lnTo>
                    <a:pt x="6263" y="12815"/>
                  </a:lnTo>
                  <a:lnTo>
                    <a:pt x="6271" y="12824"/>
                  </a:lnTo>
                  <a:lnTo>
                    <a:pt x="6279" y="12834"/>
                  </a:lnTo>
                  <a:lnTo>
                    <a:pt x="6286" y="12845"/>
                  </a:lnTo>
                  <a:lnTo>
                    <a:pt x="6291" y="12856"/>
                  </a:lnTo>
                  <a:lnTo>
                    <a:pt x="6295" y="12868"/>
                  </a:lnTo>
                  <a:lnTo>
                    <a:pt x="6299" y="12881"/>
                  </a:lnTo>
                  <a:lnTo>
                    <a:pt x="6301" y="12893"/>
                  </a:lnTo>
                  <a:lnTo>
                    <a:pt x="6302" y="12906"/>
                  </a:lnTo>
                  <a:lnTo>
                    <a:pt x="6302" y="13021"/>
                  </a:lnTo>
                  <a:lnTo>
                    <a:pt x="6301" y="13034"/>
                  </a:lnTo>
                  <a:lnTo>
                    <a:pt x="6299" y="13047"/>
                  </a:lnTo>
                  <a:lnTo>
                    <a:pt x="6295" y="13059"/>
                  </a:lnTo>
                  <a:lnTo>
                    <a:pt x="6291" y="13071"/>
                  </a:lnTo>
                  <a:lnTo>
                    <a:pt x="6286" y="13082"/>
                  </a:lnTo>
                  <a:lnTo>
                    <a:pt x="6279" y="13093"/>
                  </a:lnTo>
                  <a:lnTo>
                    <a:pt x="6271" y="13103"/>
                  </a:lnTo>
                  <a:lnTo>
                    <a:pt x="6263" y="13112"/>
                  </a:lnTo>
                  <a:lnTo>
                    <a:pt x="6255" y="13121"/>
                  </a:lnTo>
                  <a:lnTo>
                    <a:pt x="6244" y="13128"/>
                  </a:lnTo>
                  <a:lnTo>
                    <a:pt x="6234" y="13134"/>
                  </a:lnTo>
                  <a:lnTo>
                    <a:pt x="6222" y="13140"/>
                  </a:lnTo>
                  <a:lnTo>
                    <a:pt x="6211" y="13145"/>
                  </a:lnTo>
                  <a:lnTo>
                    <a:pt x="6198" y="13148"/>
                  </a:lnTo>
                  <a:lnTo>
                    <a:pt x="6186" y="13149"/>
                  </a:lnTo>
                  <a:lnTo>
                    <a:pt x="6172" y="13150"/>
                  </a:lnTo>
                  <a:lnTo>
                    <a:pt x="1277" y="13150"/>
                  </a:lnTo>
                  <a:lnTo>
                    <a:pt x="1263" y="13149"/>
                  </a:lnTo>
                  <a:lnTo>
                    <a:pt x="1251" y="13148"/>
                  </a:lnTo>
                  <a:lnTo>
                    <a:pt x="1238" y="13145"/>
                  </a:lnTo>
                  <a:lnTo>
                    <a:pt x="1227" y="13140"/>
                  </a:lnTo>
                  <a:lnTo>
                    <a:pt x="1215" y="13134"/>
                  </a:lnTo>
                  <a:lnTo>
                    <a:pt x="1205" y="13128"/>
                  </a:lnTo>
                  <a:lnTo>
                    <a:pt x="1194" y="13121"/>
                  </a:lnTo>
                  <a:lnTo>
                    <a:pt x="1186" y="13112"/>
                  </a:lnTo>
                  <a:lnTo>
                    <a:pt x="1178" y="13103"/>
                  </a:lnTo>
                  <a:lnTo>
                    <a:pt x="1169" y="13093"/>
                  </a:lnTo>
                  <a:lnTo>
                    <a:pt x="1163" y="13082"/>
                  </a:lnTo>
                  <a:lnTo>
                    <a:pt x="1158" y="13071"/>
                  </a:lnTo>
                  <a:lnTo>
                    <a:pt x="1154" y="13059"/>
                  </a:lnTo>
                  <a:lnTo>
                    <a:pt x="1150" y="13047"/>
                  </a:lnTo>
                  <a:lnTo>
                    <a:pt x="1148" y="13034"/>
                  </a:lnTo>
                  <a:lnTo>
                    <a:pt x="1147" y="13021"/>
                  </a:lnTo>
                  <a:lnTo>
                    <a:pt x="1147" y="12906"/>
                  </a:lnTo>
                  <a:lnTo>
                    <a:pt x="1148" y="12893"/>
                  </a:lnTo>
                  <a:lnTo>
                    <a:pt x="1150" y="12881"/>
                  </a:lnTo>
                  <a:lnTo>
                    <a:pt x="1154" y="12868"/>
                  </a:lnTo>
                  <a:lnTo>
                    <a:pt x="1158" y="12856"/>
                  </a:lnTo>
                  <a:lnTo>
                    <a:pt x="1163" y="12845"/>
                  </a:lnTo>
                  <a:lnTo>
                    <a:pt x="1169" y="12834"/>
                  </a:lnTo>
                  <a:lnTo>
                    <a:pt x="1178" y="12824"/>
                  </a:lnTo>
                  <a:lnTo>
                    <a:pt x="1186" y="12815"/>
                  </a:lnTo>
                  <a:lnTo>
                    <a:pt x="1194" y="12806"/>
                  </a:lnTo>
                  <a:lnTo>
                    <a:pt x="1205" y="12799"/>
                  </a:lnTo>
                  <a:lnTo>
                    <a:pt x="1215" y="12793"/>
                  </a:lnTo>
                  <a:lnTo>
                    <a:pt x="1227" y="12787"/>
                  </a:lnTo>
                  <a:lnTo>
                    <a:pt x="1238" y="12782"/>
                  </a:lnTo>
                  <a:lnTo>
                    <a:pt x="1251" y="12779"/>
                  </a:lnTo>
                  <a:lnTo>
                    <a:pt x="1263" y="12777"/>
                  </a:lnTo>
                  <a:lnTo>
                    <a:pt x="1277" y="12777"/>
                  </a:lnTo>
                  <a:close/>
                  <a:moveTo>
                    <a:pt x="1277" y="12217"/>
                  </a:moveTo>
                  <a:lnTo>
                    <a:pt x="6172" y="12217"/>
                  </a:lnTo>
                  <a:lnTo>
                    <a:pt x="6186" y="12218"/>
                  </a:lnTo>
                  <a:lnTo>
                    <a:pt x="6198" y="12220"/>
                  </a:lnTo>
                  <a:lnTo>
                    <a:pt x="6211" y="12223"/>
                  </a:lnTo>
                  <a:lnTo>
                    <a:pt x="6222" y="12227"/>
                  </a:lnTo>
                  <a:lnTo>
                    <a:pt x="6234" y="12232"/>
                  </a:lnTo>
                  <a:lnTo>
                    <a:pt x="6244" y="12240"/>
                  </a:lnTo>
                  <a:lnTo>
                    <a:pt x="6255" y="12247"/>
                  </a:lnTo>
                  <a:lnTo>
                    <a:pt x="6263" y="12255"/>
                  </a:lnTo>
                  <a:lnTo>
                    <a:pt x="6271" y="12265"/>
                  </a:lnTo>
                  <a:lnTo>
                    <a:pt x="6279" y="12274"/>
                  </a:lnTo>
                  <a:lnTo>
                    <a:pt x="6286" y="12284"/>
                  </a:lnTo>
                  <a:lnTo>
                    <a:pt x="6291" y="12296"/>
                  </a:lnTo>
                  <a:lnTo>
                    <a:pt x="6295" y="12307"/>
                  </a:lnTo>
                  <a:lnTo>
                    <a:pt x="6299" y="12320"/>
                  </a:lnTo>
                  <a:lnTo>
                    <a:pt x="6301" y="12334"/>
                  </a:lnTo>
                  <a:lnTo>
                    <a:pt x="6302" y="12346"/>
                  </a:lnTo>
                  <a:lnTo>
                    <a:pt x="6302" y="12461"/>
                  </a:lnTo>
                  <a:lnTo>
                    <a:pt x="6301" y="12474"/>
                  </a:lnTo>
                  <a:lnTo>
                    <a:pt x="6299" y="12487"/>
                  </a:lnTo>
                  <a:lnTo>
                    <a:pt x="6295" y="12500"/>
                  </a:lnTo>
                  <a:lnTo>
                    <a:pt x="6291" y="12511"/>
                  </a:lnTo>
                  <a:lnTo>
                    <a:pt x="6286" y="12522"/>
                  </a:lnTo>
                  <a:lnTo>
                    <a:pt x="6279" y="12533"/>
                  </a:lnTo>
                  <a:lnTo>
                    <a:pt x="6271" y="12543"/>
                  </a:lnTo>
                  <a:lnTo>
                    <a:pt x="6263" y="12552"/>
                  </a:lnTo>
                  <a:lnTo>
                    <a:pt x="6255" y="12561"/>
                  </a:lnTo>
                  <a:lnTo>
                    <a:pt x="6244" y="12568"/>
                  </a:lnTo>
                  <a:lnTo>
                    <a:pt x="6234" y="12575"/>
                  </a:lnTo>
                  <a:lnTo>
                    <a:pt x="6222" y="12580"/>
                  </a:lnTo>
                  <a:lnTo>
                    <a:pt x="6211" y="12584"/>
                  </a:lnTo>
                  <a:lnTo>
                    <a:pt x="6198" y="12587"/>
                  </a:lnTo>
                  <a:lnTo>
                    <a:pt x="6186" y="12589"/>
                  </a:lnTo>
                  <a:lnTo>
                    <a:pt x="6172" y="12590"/>
                  </a:lnTo>
                  <a:lnTo>
                    <a:pt x="1277" y="12590"/>
                  </a:lnTo>
                  <a:lnTo>
                    <a:pt x="1263" y="12589"/>
                  </a:lnTo>
                  <a:lnTo>
                    <a:pt x="1251" y="12587"/>
                  </a:lnTo>
                  <a:lnTo>
                    <a:pt x="1238" y="12584"/>
                  </a:lnTo>
                  <a:lnTo>
                    <a:pt x="1227" y="12580"/>
                  </a:lnTo>
                  <a:lnTo>
                    <a:pt x="1215" y="12575"/>
                  </a:lnTo>
                  <a:lnTo>
                    <a:pt x="1205" y="12568"/>
                  </a:lnTo>
                  <a:lnTo>
                    <a:pt x="1194" y="12561"/>
                  </a:lnTo>
                  <a:lnTo>
                    <a:pt x="1186" y="12552"/>
                  </a:lnTo>
                  <a:lnTo>
                    <a:pt x="1178" y="12543"/>
                  </a:lnTo>
                  <a:lnTo>
                    <a:pt x="1169" y="12533"/>
                  </a:lnTo>
                  <a:lnTo>
                    <a:pt x="1163" y="12522"/>
                  </a:lnTo>
                  <a:lnTo>
                    <a:pt x="1158" y="12511"/>
                  </a:lnTo>
                  <a:lnTo>
                    <a:pt x="1154" y="12500"/>
                  </a:lnTo>
                  <a:lnTo>
                    <a:pt x="1150" y="12487"/>
                  </a:lnTo>
                  <a:lnTo>
                    <a:pt x="1148" y="12474"/>
                  </a:lnTo>
                  <a:lnTo>
                    <a:pt x="1147" y="12461"/>
                  </a:lnTo>
                  <a:lnTo>
                    <a:pt x="1147" y="12346"/>
                  </a:lnTo>
                  <a:lnTo>
                    <a:pt x="1148" y="12334"/>
                  </a:lnTo>
                  <a:lnTo>
                    <a:pt x="1150" y="12320"/>
                  </a:lnTo>
                  <a:lnTo>
                    <a:pt x="1154" y="12307"/>
                  </a:lnTo>
                  <a:lnTo>
                    <a:pt x="1158" y="12296"/>
                  </a:lnTo>
                  <a:lnTo>
                    <a:pt x="1163" y="12284"/>
                  </a:lnTo>
                  <a:lnTo>
                    <a:pt x="1169" y="12274"/>
                  </a:lnTo>
                  <a:lnTo>
                    <a:pt x="1178" y="12265"/>
                  </a:lnTo>
                  <a:lnTo>
                    <a:pt x="1186" y="12255"/>
                  </a:lnTo>
                  <a:lnTo>
                    <a:pt x="1194" y="12247"/>
                  </a:lnTo>
                  <a:lnTo>
                    <a:pt x="1205" y="12240"/>
                  </a:lnTo>
                  <a:lnTo>
                    <a:pt x="1215" y="12232"/>
                  </a:lnTo>
                  <a:lnTo>
                    <a:pt x="1227" y="12227"/>
                  </a:lnTo>
                  <a:lnTo>
                    <a:pt x="1238" y="12223"/>
                  </a:lnTo>
                  <a:lnTo>
                    <a:pt x="1251" y="12220"/>
                  </a:lnTo>
                  <a:lnTo>
                    <a:pt x="1263" y="12218"/>
                  </a:lnTo>
                  <a:lnTo>
                    <a:pt x="1277" y="12217"/>
                  </a:lnTo>
                  <a:close/>
                </a:path>
              </a:pathLst>
            </a:custGeom>
            <a:grp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0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554" name="组合 521"/>
          <p:cNvGrpSpPr/>
          <p:nvPr/>
        </p:nvGrpSpPr>
        <p:grpSpPr>
          <a:xfrm>
            <a:off x="5104256" y="5639569"/>
            <a:ext cx="134655" cy="307566"/>
            <a:chOff x="-601854" y="971550"/>
            <a:chExt cx="909638" cy="2039938"/>
          </a:xfrm>
          <a:solidFill>
            <a:sysClr val="windowText" lastClr="000000">
              <a:lumMod val="50000"/>
              <a:lumOff val="50000"/>
            </a:sysClr>
          </a:solidFill>
        </p:grpSpPr>
        <p:sp>
          <p:nvSpPr>
            <p:cNvPr id="567" name="Freeform 147"/>
            <p:cNvSpPr>
              <a:spLocks/>
            </p:cNvSpPr>
            <p:nvPr/>
          </p:nvSpPr>
          <p:spPr bwMode="auto">
            <a:xfrm>
              <a:off x="-363538" y="1325563"/>
              <a:ext cx="184150" cy="31750"/>
            </a:xfrm>
            <a:custGeom>
              <a:avLst/>
              <a:gdLst/>
              <a:ahLst/>
              <a:cxnLst>
                <a:cxn ang="0">
                  <a:pos x="1376" y="0"/>
                </a:cxn>
                <a:cxn ang="0">
                  <a:pos x="1401" y="4"/>
                </a:cxn>
                <a:cxn ang="0">
                  <a:pos x="1425" y="11"/>
                </a:cxn>
                <a:cxn ang="0">
                  <a:pos x="1447" y="22"/>
                </a:cxn>
                <a:cxn ang="0">
                  <a:pos x="1465" y="38"/>
                </a:cxn>
                <a:cxn ang="0">
                  <a:pos x="1481" y="57"/>
                </a:cxn>
                <a:cxn ang="0">
                  <a:pos x="1493" y="79"/>
                </a:cxn>
                <a:cxn ang="0">
                  <a:pos x="1500" y="102"/>
                </a:cxn>
                <a:cxn ang="0">
                  <a:pos x="1502" y="128"/>
                </a:cxn>
                <a:cxn ang="0">
                  <a:pos x="1500" y="153"/>
                </a:cxn>
                <a:cxn ang="0">
                  <a:pos x="1493" y="177"/>
                </a:cxn>
                <a:cxn ang="0">
                  <a:pos x="1481" y="199"/>
                </a:cxn>
                <a:cxn ang="0">
                  <a:pos x="1465" y="217"/>
                </a:cxn>
                <a:cxn ang="0">
                  <a:pos x="1447" y="232"/>
                </a:cxn>
                <a:cxn ang="0">
                  <a:pos x="1425" y="245"/>
                </a:cxn>
                <a:cxn ang="0">
                  <a:pos x="1401" y="252"/>
                </a:cxn>
                <a:cxn ang="0">
                  <a:pos x="1376" y="254"/>
                </a:cxn>
                <a:cxn ang="0">
                  <a:pos x="113" y="254"/>
                </a:cxn>
                <a:cxn ang="0">
                  <a:pos x="89" y="249"/>
                </a:cxn>
                <a:cxn ang="0">
                  <a:pos x="66" y="238"/>
                </a:cxn>
                <a:cxn ang="0">
                  <a:pos x="46" y="225"/>
                </a:cxn>
                <a:cxn ang="0">
                  <a:pos x="29" y="208"/>
                </a:cxn>
                <a:cxn ang="0">
                  <a:pos x="15" y="188"/>
                </a:cxn>
                <a:cxn ang="0">
                  <a:pos x="6" y="165"/>
                </a:cxn>
                <a:cxn ang="0">
                  <a:pos x="1" y="140"/>
                </a:cxn>
                <a:cxn ang="0">
                  <a:pos x="1" y="114"/>
                </a:cxn>
                <a:cxn ang="0">
                  <a:pos x="6" y="90"/>
                </a:cxn>
                <a:cxn ang="0">
                  <a:pos x="15" y="67"/>
                </a:cxn>
                <a:cxn ang="0">
                  <a:pos x="29" y="47"/>
                </a:cxn>
                <a:cxn ang="0">
                  <a:pos x="46" y="30"/>
                </a:cxn>
                <a:cxn ang="0">
                  <a:pos x="66" y="16"/>
                </a:cxn>
                <a:cxn ang="0">
                  <a:pos x="89" y="7"/>
                </a:cxn>
                <a:cxn ang="0">
                  <a:pos x="113" y="1"/>
                </a:cxn>
              </a:cxnLst>
              <a:rect l="0" t="0" r="r" b="b"/>
              <a:pathLst>
                <a:path w="1502" h="254">
                  <a:moveTo>
                    <a:pt x="127" y="0"/>
                  </a:moveTo>
                  <a:lnTo>
                    <a:pt x="1376" y="0"/>
                  </a:lnTo>
                  <a:lnTo>
                    <a:pt x="1388" y="1"/>
                  </a:lnTo>
                  <a:lnTo>
                    <a:pt x="1401" y="4"/>
                  </a:lnTo>
                  <a:lnTo>
                    <a:pt x="1413" y="7"/>
                  </a:lnTo>
                  <a:lnTo>
                    <a:pt x="1425" y="11"/>
                  </a:lnTo>
                  <a:lnTo>
                    <a:pt x="1436" y="16"/>
                  </a:lnTo>
                  <a:lnTo>
                    <a:pt x="1447" y="22"/>
                  </a:lnTo>
                  <a:lnTo>
                    <a:pt x="1456" y="30"/>
                  </a:lnTo>
                  <a:lnTo>
                    <a:pt x="1465" y="38"/>
                  </a:lnTo>
                  <a:lnTo>
                    <a:pt x="1473" y="47"/>
                  </a:lnTo>
                  <a:lnTo>
                    <a:pt x="1481" y="57"/>
                  </a:lnTo>
                  <a:lnTo>
                    <a:pt x="1487" y="67"/>
                  </a:lnTo>
                  <a:lnTo>
                    <a:pt x="1493" y="79"/>
                  </a:lnTo>
                  <a:lnTo>
                    <a:pt x="1497" y="90"/>
                  </a:lnTo>
                  <a:lnTo>
                    <a:pt x="1500" y="102"/>
                  </a:lnTo>
                  <a:lnTo>
                    <a:pt x="1502" y="114"/>
                  </a:lnTo>
                  <a:lnTo>
                    <a:pt x="1502" y="128"/>
                  </a:lnTo>
                  <a:lnTo>
                    <a:pt x="1502" y="140"/>
                  </a:lnTo>
                  <a:lnTo>
                    <a:pt x="1500" y="153"/>
                  </a:lnTo>
                  <a:lnTo>
                    <a:pt x="1497" y="165"/>
                  </a:lnTo>
                  <a:lnTo>
                    <a:pt x="1493" y="177"/>
                  </a:lnTo>
                  <a:lnTo>
                    <a:pt x="1487" y="188"/>
                  </a:lnTo>
                  <a:lnTo>
                    <a:pt x="1481" y="199"/>
                  </a:lnTo>
                  <a:lnTo>
                    <a:pt x="1473" y="208"/>
                  </a:lnTo>
                  <a:lnTo>
                    <a:pt x="1465" y="217"/>
                  </a:lnTo>
                  <a:lnTo>
                    <a:pt x="1456" y="225"/>
                  </a:lnTo>
                  <a:lnTo>
                    <a:pt x="1447" y="232"/>
                  </a:lnTo>
                  <a:lnTo>
                    <a:pt x="1436" y="238"/>
                  </a:lnTo>
                  <a:lnTo>
                    <a:pt x="1425" y="245"/>
                  </a:lnTo>
                  <a:lnTo>
                    <a:pt x="1413" y="249"/>
                  </a:lnTo>
                  <a:lnTo>
                    <a:pt x="1401" y="252"/>
                  </a:lnTo>
                  <a:lnTo>
                    <a:pt x="1388" y="254"/>
                  </a:lnTo>
                  <a:lnTo>
                    <a:pt x="1376" y="254"/>
                  </a:lnTo>
                  <a:lnTo>
                    <a:pt x="127" y="254"/>
                  </a:lnTo>
                  <a:lnTo>
                    <a:pt x="113" y="254"/>
                  </a:lnTo>
                  <a:lnTo>
                    <a:pt x="101" y="252"/>
                  </a:lnTo>
                  <a:lnTo>
                    <a:pt x="89" y="249"/>
                  </a:lnTo>
                  <a:lnTo>
                    <a:pt x="77" y="245"/>
                  </a:lnTo>
                  <a:lnTo>
                    <a:pt x="66" y="238"/>
                  </a:lnTo>
                  <a:lnTo>
                    <a:pt x="56" y="232"/>
                  </a:lnTo>
                  <a:lnTo>
                    <a:pt x="46" y="225"/>
                  </a:lnTo>
                  <a:lnTo>
                    <a:pt x="37" y="217"/>
                  </a:lnTo>
                  <a:lnTo>
                    <a:pt x="29" y="208"/>
                  </a:lnTo>
                  <a:lnTo>
                    <a:pt x="22" y="199"/>
                  </a:lnTo>
                  <a:lnTo>
                    <a:pt x="15" y="188"/>
                  </a:lnTo>
                  <a:lnTo>
                    <a:pt x="10" y="177"/>
                  </a:lnTo>
                  <a:lnTo>
                    <a:pt x="6" y="165"/>
                  </a:lnTo>
                  <a:lnTo>
                    <a:pt x="3" y="153"/>
                  </a:lnTo>
                  <a:lnTo>
                    <a:pt x="1" y="140"/>
                  </a:lnTo>
                  <a:lnTo>
                    <a:pt x="0" y="128"/>
                  </a:lnTo>
                  <a:lnTo>
                    <a:pt x="1" y="114"/>
                  </a:lnTo>
                  <a:lnTo>
                    <a:pt x="3" y="102"/>
                  </a:lnTo>
                  <a:lnTo>
                    <a:pt x="6" y="90"/>
                  </a:lnTo>
                  <a:lnTo>
                    <a:pt x="10" y="79"/>
                  </a:lnTo>
                  <a:lnTo>
                    <a:pt x="15" y="67"/>
                  </a:lnTo>
                  <a:lnTo>
                    <a:pt x="22" y="57"/>
                  </a:lnTo>
                  <a:lnTo>
                    <a:pt x="29" y="47"/>
                  </a:lnTo>
                  <a:lnTo>
                    <a:pt x="37" y="38"/>
                  </a:lnTo>
                  <a:lnTo>
                    <a:pt x="46" y="30"/>
                  </a:lnTo>
                  <a:lnTo>
                    <a:pt x="56" y="22"/>
                  </a:lnTo>
                  <a:lnTo>
                    <a:pt x="66" y="16"/>
                  </a:lnTo>
                  <a:lnTo>
                    <a:pt x="77" y="11"/>
                  </a:lnTo>
                  <a:lnTo>
                    <a:pt x="89" y="7"/>
                  </a:lnTo>
                  <a:lnTo>
                    <a:pt x="101" y="4"/>
                  </a:lnTo>
                  <a:lnTo>
                    <a:pt x="113" y="1"/>
                  </a:lnTo>
                  <a:lnTo>
                    <a:pt x="127" y="0"/>
                  </a:lnTo>
                  <a:close/>
                </a:path>
              </a:pathLst>
            </a:custGeom>
            <a:grp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0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68" name="Freeform 148"/>
            <p:cNvSpPr>
              <a:spLocks/>
            </p:cNvSpPr>
            <p:nvPr/>
          </p:nvSpPr>
          <p:spPr bwMode="auto">
            <a:xfrm>
              <a:off x="-363538" y="1601788"/>
              <a:ext cx="184150" cy="31750"/>
            </a:xfrm>
            <a:custGeom>
              <a:avLst/>
              <a:gdLst/>
              <a:ahLst/>
              <a:cxnLst>
                <a:cxn ang="0">
                  <a:pos x="1376" y="0"/>
                </a:cxn>
                <a:cxn ang="0">
                  <a:pos x="1401" y="3"/>
                </a:cxn>
                <a:cxn ang="0">
                  <a:pos x="1425" y="10"/>
                </a:cxn>
                <a:cxn ang="0">
                  <a:pos x="1447" y="22"/>
                </a:cxn>
                <a:cxn ang="0">
                  <a:pos x="1465" y="38"/>
                </a:cxn>
                <a:cxn ang="0">
                  <a:pos x="1481" y="56"/>
                </a:cxn>
                <a:cxn ang="0">
                  <a:pos x="1493" y="78"/>
                </a:cxn>
                <a:cxn ang="0">
                  <a:pos x="1500" y="101"/>
                </a:cxn>
                <a:cxn ang="0">
                  <a:pos x="1502" y="127"/>
                </a:cxn>
                <a:cxn ang="0">
                  <a:pos x="1500" y="152"/>
                </a:cxn>
                <a:cxn ang="0">
                  <a:pos x="1493" y="176"/>
                </a:cxn>
                <a:cxn ang="0">
                  <a:pos x="1481" y="198"/>
                </a:cxn>
                <a:cxn ang="0">
                  <a:pos x="1465" y="217"/>
                </a:cxn>
                <a:cxn ang="0">
                  <a:pos x="1447" y="232"/>
                </a:cxn>
                <a:cxn ang="0">
                  <a:pos x="1425" y="244"/>
                </a:cxn>
                <a:cxn ang="0">
                  <a:pos x="1401" y="252"/>
                </a:cxn>
                <a:cxn ang="0">
                  <a:pos x="1376" y="254"/>
                </a:cxn>
                <a:cxn ang="0">
                  <a:pos x="113" y="254"/>
                </a:cxn>
                <a:cxn ang="0">
                  <a:pos x="89" y="248"/>
                </a:cxn>
                <a:cxn ang="0">
                  <a:pos x="66" y="239"/>
                </a:cxn>
                <a:cxn ang="0">
                  <a:pos x="46" y="224"/>
                </a:cxn>
                <a:cxn ang="0">
                  <a:pos x="29" y="208"/>
                </a:cxn>
                <a:cxn ang="0">
                  <a:pos x="15" y="188"/>
                </a:cxn>
                <a:cxn ang="0">
                  <a:pos x="6" y="165"/>
                </a:cxn>
                <a:cxn ang="0">
                  <a:pos x="1" y="140"/>
                </a:cxn>
                <a:cxn ang="0">
                  <a:pos x="1" y="114"/>
                </a:cxn>
                <a:cxn ang="0">
                  <a:pos x="6" y="90"/>
                </a:cxn>
                <a:cxn ang="0">
                  <a:pos x="15" y="67"/>
                </a:cxn>
                <a:cxn ang="0">
                  <a:pos x="29" y="47"/>
                </a:cxn>
                <a:cxn ang="0">
                  <a:pos x="46" y="29"/>
                </a:cxn>
                <a:cxn ang="0">
                  <a:pos x="66" y="16"/>
                </a:cxn>
                <a:cxn ang="0">
                  <a:pos x="89" y="6"/>
                </a:cxn>
                <a:cxn ang="0">
                  <a:pos x="113" y="1"/>
                </a:cxn>
              </a:cxnLst>
              <a:rect l="0" t="0" r="r" b="b"/>
              <a:pathLst>
                <a:path w="1502" h="254">
                  <a:moveTo>
                    <a:pt x="127" y="0"/>
                  </a:moveTo>
                  <a:lnTo>
                    <a:pt x="1376" y="0"/>
                  </a:lnTo>
                  <a:lnTo>
                    <a:pt x="1388" y="1"/>
                  </a:lnTo>
                  <a:lnTo>
                    <a:pt x="1401" y="3"/>
                  </a:lnTo>
                  <a:lnTo>
                    <a:pt x="1413" y="6"/>
                  </a:lnTo>
                  <a:lnTo>
                    <a:pt x="1425" y="10"/>
                  </a:lnTo>
                  <a:lnTo>
                    <a:pt x="1436" y="16"/>
                  </a:lnTo>
                  <a:lnTo>
                    <a:pt x="1447" y="22"/>
                  </a:lnTo>
                  <a:lnTo>
                    <a:pt x="1456" y="29"/>
                  </a:lnTo>
                  <a:lnTo>
                    <a:pt x="1465" y="38"/>
                  </a:lnTo>
                  <a:lnTo>
                    <a:pt x="1473" y="47"/>
                  </a:lnTo>
                  <a:lnTo>
                    <a:pt x="1481" y="56"/>
                  </a:lnTo>
                  <a:lnTo>
                    <a:pt x="1487" y="67"/>
                  </a:lnTo>
                  <a:lnTo>
                    <a:pt x="1493" y="78"/>
                  </a:lnTo>
                  <a:lnTo>
                    <a:pt x="1497" y="90"/>
                  </a:lnTo>
                  <a:lnTo>
                    <a:pt x="1500" y="101"/>
                  </a:lnTo>
                  <a:lnTo>
                    <a:pt x="1502" y="114"/>
                  </a:lnTo>
                  <a:lnTo>
                    <a:pt x="1502" y="127"/>
                  </a:lnTo>
                  <a:lnTo>
                    <a:pt x="1502" y="140"/>
                  </a:lnTo>
                  <a:lnTo>
                    <a:pt x="1500" y="152"/>
                  </a:lnTo>
                  <a:lnTo>
                    <a:pt x="1497" y="165"/>
                  </a:lnTo>
                  <a:lnTo>
                    <a:pt x="1493" y="176"/>
                  </a:lnTo>
                  <a:lnTo>
                    <a:pt x="1487" y="188"/>
                  </a:lnTo>
                  <a:lnTo>
                    <a:pt x="1481" y="198"/>
                  </a:lnTo>
                  <a:lnTo>
                    <a:pt x="1473" y="208"/>
                  </a:lnTo>
                  <a:lnTo>
                    <a:pt x="1465" y="217"/>
                  </a:lnTo>
                  <a:lnTo>
                    <a:pt x="1456" y="224"/>
                  </a:lnTo>
                  <a:lnTo>
                    <a:pt x="1447" y="232"/>
                  </a:lnTo>
                  <a:lnTo>
                    <a:pt x="1436" y="239"/>
                  </a:lnTo>
                  <a:lnTo>
                    <a:pt x="1425" y="244"/>
                  </a:lnTo>
                  <a:lnTo>
                    <a:pt x="1413" y="248"/>
                  </a:lnTo>
                  <a:lnTo>
                    <a:pt x="1401" y="252"/>
                  </a:lnTo>
                  <a:lnTo>
                    <a:pt x="1388" y="254"/>
                  </a:lnTo>
                  <a:lnTo>
                    <a:pt x="1376" y="254"/>
                  </a:lnTo>
                  <a:lnTo>
                    <a:pt x="127" y="254"/>
                  </a:lnTo>
                  <a:lnTo>
                    <a:pt x="113" y="254"/>
                  </a:lnTo>
                  <a:lnTo>
                    <a:pt x="101" y="252"/>
                  </a:lnTo>
                  <a:lnTo>
                    <a:pt x="89" y="248"/>
                  </a:lnTo>
                  <a:lnTo>
                    <a:pt x="77" y="244"/>
                  </a:lnTo>
                  <a:lnTo>
                    <a:pt x="66" y="239"/>
                  </a:lnTo>
                  <a:lnTo>
                    <a:pt x="56" y="232"/>
                  </a:lnTo>
                  <a:lnTo>
                    <a:pt x="46" y="224"/>
                  </a:lnTo>
                  <a:lnTo>
                    <a:pt x="37" y="217"/>
                  </a:lnTo>
                  <a:lnTo>
                    <a:pt x="29" y="208"/>
                  </a:lnTo>
                  <a:lnTo>
                    <a:pt x="22" y="198"/>
                  </a:lnTo>
                  <a:lnTo>
                    <a:pt x="15" y="188"/>
                  </a:lnTo>
                  <a:lnTo>
                    <a:pt x="10" y="176"/>
                  </a:lnTo>
                  <a:lnTo>
                    <a:pt x="6" y="165"/>
                  </a:lnTo>
                  <a:lnTo>
                    <a:pt x="3" y="152"/>
                  </a:lnTo>
                  <a:lnTo>
                    <a:pt x="1" y="140"/>
                  </a:lnTo>
                  <a:lnTo>
                    <a:pt x="0" y="127"/>
                  </a:lnTo>
                  <a:lnTo>
                    <a:pt x="1" y="114"/>
                  </a:lnTo>
                  <a:lnTo>
                    <a:pt x="3" y="101"/>
                  </a:lnTo>
                  <a:lnTo>
                    <a:pt x="6" y="90"/>
                  </a:lnTo>
                  <a:lnTo>
                    <a:pt x="10" y="78"/>
                  </a:lnTo>
                  <a:lnTo>
                    <a:pt x="15" y="67"/>
                  </a:lnTo>
                  <a:lnTo>
                    <a:pt x="22" y="56"/>
                  </a:lnTo>
                  <a:lnTo>
                    <a:pt x="29" y="47"/>
                  </a:lnTo>
                  <a:lnTo>
                    <a:pt x="37" y="38"/>
                  </a:lnTo>
                  <a:lnTo>
                    <a:pt x="46" y="29"/>
                  </a:lnTo>
                  <a:lnTo>
                    <a:pt x="56" y="22"/>
                  </a:lnTo>
                  <a:lnTo>
                    <a:pt x="66" y="16"/>
                  </a:lnTo>
                  <a:lnTo>
                    <a:pt x="77" y="10"/>
                  </a:lnTo>
                  <a:lnTo>
                    <a:pt x="89" y="6"/>
                  </a:lnTo>
                  <a:lnTo>
                    <a:pt x="101" y="3"/>
                  </a:lnTo>
                  <a:lnTo>
                    <a:pt x="113" y="1"/>
                  </a:lnTo>
                  <a:lnTo>
                    <a:pt x="127" y="0"/>
                  </a:lnTo>
                  <a:close/>
                </a:path>
              </a:pathLst>
            </a:custGeom>
            <a:grp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0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69" name="Freeform 149"/>
            <p:cNvSpPr>
              <a:spLocks/>
            </p:cNvSpPr>
            <p:nvPr/>
          </p:nvSpPr>
          <p:spPr bwMode="auto">
            <a:xfrm>
              <a:off x="-363538" y="1878013"/>
              <a:ext cx="184150" cy="31750"/>
            </a:xfrm>
            <a:custGeom>
              <a:avLst/>
              <a:gdLst/>
              <a:ahLst/>
              <a:cxnLst>
                <a:cxn ang="0">
                  <a:pos x="1376" y="0"/>
                </a:cxn>
                <a:cxn ang="0">
                  <a:pos x="1401" y="4"/>
                </a:cxn>
                <a:cxn ang="0">
                  <a:pos x="1425" y="11"/>
                </a:cxn>
                <a:cxn ang="0">
                  <a:pos x="1447" y="22"/>
                </a:cxn>
                <a:cxn ang="0">
                  <a:pos x="1465" y="38"/>
                </a:cxn>
                <a:cxn ang="0">
                  <a:pos x="1481" y="57"/>
                </a:cxn>
                <a:cxn ang="0">
                  <a:pos x="1493" y="79"/>
                </a:cxn>
                <a:cxn ang="0">
                  <a:pos x="1500" y="103"/>
                </a:cxn>
                <a:cxn ang="0">
                  <a:pos x="1502" y="128"/>
                </a:cxn>
                <a:cxn ang="0">
                  <a:pos x="1500" y="153"/>
                </a:cxn>
                <a:cxn ang="0">
                  <a:pos x="1493" y="177"/>
                </a:cxn>
                <a:cxn ang="0">
                  <a:pos x="1481" y="199"/>
                </a:cxn>
                <a:cxn ang="0">
                  <a:pos x="1465" y="218"/>
                </a:cxn>
                <a:cxn ang="0">
                  <a:pos x="1447" y="233"/>
                </a:cxn>
                <a:cxn ang="0">
                  <a:pos x="1425" y="245"/>
                </a:cxn>
                <a:cxn ang="0">
                  <a:pos x="1401" y="252"/>
                </a:cxn>
                <a:cxn ang="0">
                  <a:pos x="1376" y="254"/>
                </a:cxn>
                <a:cxn ang="0">
                  <a:pos x="113" y="254"/>
                </a:cxn>
                <a:cxn ang="0">
                  <a:pos x="89" y="249"/>
                </a:cxn>
                <a:cxn ang="0">
                  <a:pos x="66" y="240"/>
                </a:cxn>
                <a:cxn ang="0">
                  <a:pos x="46" y="226"/>
                </a:cxn>
                <a:cxn ang="0">
                  <a:pos x="29" y="208"/>
                </a:cxn>
                <a:cxn ang="0">
                  <a:pos x="15" y="188"/>
                </a:cxn>
                <a:cxn ang="0">
                  <a:pos x="6" y="165"/>
                </a:cxn>
                <a:cxn ang="0">
                  <a:pos x="1" y="140"/>
                </a:cxn>
                <a:cxn ang="0">
                  <a:pos x="1" y="115"/>
                </a:cxn>
                <a:cxn ang="0">
                  <a:pos x="6" y="90"/>
                </a:cxn>
                <a:cxn ang="0">
                  <a:pos x="15" y="67"/>
                </a:cxn>
                <a:cxn ang="0">
                  <a:pos x="29" y="47"/>
                </a:cxn>
                <a:cxn ang="0">
                  <a:pos x="46" y="30"/>
                </a:cxn>
                <a:cxn ang="0">
                  <a:pos x="66" y="16"/>
                </a:cxn>
                <a:cxn ang="0">
                  <a:pos x="89" y="7"/>
                </a:cxn>
                <a:cxn ang="0">
                  <a:pos x="113" y="2"/>
                </a:cxn>
              </a:cxnLst>
              <a:rect l="0" t="0" r="r" b="b"/>
              <a:pathLst>
                <a:path w="1502" h="254">
                  <a:moveTo>
                    <a:pt x="127" y="0"/>
                  </a:moveTo>
                  <a:lnTo>
                    <a:pt x="1376" y="0"/>
                  </a:lnTo>
                  <a:lnTo>
                    <a:pt x="1388" y="2"/>
                  </a:lnTo>
                  <a:lnTo>
                    <a:pt x="1401" y="4"/>
                  </a:lnTo>
                  <a:lnTo>
                    <a:pt x="1413" y="7"/>
                  </a:lnTo>
                  <a:lnTo>
                    <a:pt x="1425" y="11"/>
                  </a:lnTo>
                  <a:lnTo>
                    <a:pt x="1436" y="16"/>
                  </a:lnTo>
                  <a:lnTo>
                    <a:pt x="1447" y="22"/>
                  </a:lnTo>
                  <a:lnTo>
                    <a:pt x="1456" y="30"/>
                  </a:lnTo>
                  <a:lnTo>
                    <a:pt x="1465" y="38"/>
                  </a:lnTo>
                  <a:lnTo>
                    <a:pt x="1473" y="47"/>
                  </a:lnTo>
                  <a:lnTo>
                    <a:pt x="1481" y="57"/>
                  </a:lnTo>
                  <a:lnTo>
                    <a:pt x="1487" y="67"/>
                  </a:lnTo>
                  <a:lnTo>
                    <a:pt x="1493" y="79"/>
                  </a:lnTo>
                  <a:lnTo>
                    <a:pt x="1497" y="90"/>
                  </a:lnTo>
                  <a:lnTo>
                    <a:pt x="1500" y="103"/>
                  </a:lnTo>
                  <a:lnTo>
                    <a:pt x="1502" y="115"/>
                  </a:lnTo>
                  <a:lnTo>
                    <a:pt x="1502" y="128"/>
                  </a:lnTo>
                  <a:lnTo>
                    <a:pt x="1502" y="140"/>
                  </a:lnTo>
                  <a:lnTo>
                    <a:pt x="1500" y="153"/>
                  </a:lnTo>
                  <a:lnTo>
                    <a:pt x="1497" y="165"/>
                  </a:lnTo>
                  <a:lnTo>
                    <a:pt x="1493" y="177"/>
                  </a:lnTo>
                  <a:lnTo>
                    <a:pt x="1487" y="188"/>
                  </a:lnTo>
                  <a:lnTo>
                    <a:pt x="1481" y="199"/>
                  </a:lnTo>
                  <a:lnTo>
                    <a:pt x="1473" y="208"/>
                  </a:lnTo>
                  <a:lnTo>
                    <a:pt x="1465" y="218"/>
                  </a:lnTo>
                  <a:lnTo>
                    <a:pt x="1456" y="226"/>
                  </a:lnTo>
                  <a:lnTo>
                    <a:pt x="1447" y="233"/>
                  </a:lnTo>
                  <a:lnTo>
                    <a:pt x="1436" y="240"/>
                  </a:lnTo>
                  <a:lnTo>
                    <a:pt x="1425" y="245"/>
                  </a:lnTo>
                  <a:lnTo>
                    <a:pt x="1413" y="249"/>
                  </a:lnTo>
                  <a:lnTo>
                    <a:pt x="1401" y="252"/>
                  </a:lnTo>
                  <a:lnTo>
                    <a:pt x="1388" y="254"/>
                  </a:lnTo>
                  <a:lnTo>
                    <a:pt x="1376" y="254"/>
                  </a:lnTo>
                  <a:lnTo>
                    <a:pt x="127" y="254"/>
                  </a:lnTo>
                  <a:lnTo>
                    <a:pt x="113" y="254"/>
                  </a:lnTo>
                  <a:lnTo>
                    <a:pt x="101" y="252"/>
                  </a:lnTo>
                  <a:lnTo>
                    <a:pt x="89" y="249"/>
                  </a:lnTo>
                  <a:lnTo>
                    <a:pt x="77" y="245"/>
                  </a:lnTo>
                  <a:lnTo>
                    <a:pt x="66" y="240"/>
                  </a:lnTo>
                  <a:lnTo>
                    <a:pt x="56" y="233"/>
                  </a:lnTo>
                  <a:lnTo>
                    <a:pt x="46" y="226"/>
                  </a:lnTo>
                  <a:lnTo>
                    <a:pt x="37" y="218"/>
                  </a:lnTo>
                  <a:lnTo>
                    <a:pt x="29" y="208"/>
                  </a:lnTo>
                  <a:lnTo>
                    <a:pt x="22" y="199"/>
                  </a:lnTo>
                  <a:lnTo>
                    <a:pt x="15" y="188"/>
                  </a:lnTo>
                  <a:lnTo>
                    <a:pt x="10" y="177"/>
                  </a:lnTo>
                  <a:lnTo>
                    <a:pt x="6" y="165"/>
                  </a:lnTo>
                  <a:lnTo>
                    <a:pt x="3" y="153"/>
                  </a:lnTo>
                  <a:lnTo>
                    <a:pt x="1" y="140"/>
                  </a:lnTo>
                  <a:lnTo>
                    <a:pt x="0" y="128"/>
                  </a:lnTo>
                  <a:lnTo>
                    <a:pt x="1" y="115"/>
                  </a:lnTo>
                  <a:lnTo>
                    <a:pt x="3" y="103"/>
                  </a:lnTo>
                  <a:lnTo>
                    <a:pt x="6" y="90"/>
                  </a:lnTo>
                  <a:lnTo>
                    <a:pt x="10" y="79"/>
                  </a:lnTo>
                  <a:lnTo>
                    <a:pt x="15" y="67"/>
                  </a:lnTo>
                  <a:lnTo>
                    <a:pt x="22" y="57"/>
                  </a:lnTo>
                  <a:lnTo>
                    <a:pt x="29" y="47"/>
                  </a:lnTo>
                  <a:lnTo>
                    <a:pt x="37" y="38"/>
                  </a:lnTo>
                  <a:lnTo>
                    <a:pt x="46" y="30"/>
                  </a:lnTo>
                  <a:lnTo>
                    <a:pt x="56" y="22"/>
                  </a:lnTo>
                  <a:lnTo>
                    <a:pt x="66" y="16"/>
                  </a:lnTo>
                  <a:lnTo>
                    <a:pt x="77" y="11"/>
                  </a:lnTo>
                  <a:lnTo>
                    <a:pt x="89" y="7"/>
                  </a:lnTo>
                  <a:lnTo>
                    <a:pt x="101" y="4"/>
                  </a:lnTo>
                  <a:lnTo>
                    <a:pt x="113" y="2"/>
                  </a:lnTo>
                  <a:lnTo>
                    <a:pt x="127" y="0"/>
                  </a:lnTo>
                  <a:close/>
                </a:path>
              </a:pathLst>
            </a:custGeom>
            <a:grp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0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70" name="Freeform 150"/>
            <p:cNvSpPr>
              <a:spLocks/>
            </p:cNvSpPr>
            <p:nvPr/>
          </p:nvSpPr>
          <p:spPr bwMode="auto">
            <a:xfrm>
              <a:off x="-363538" y="2154238"/>
              <a:ext cx="184150" cy="31750"/>
            </a:xfrm>
            <a:custGeom>
              <a:avLst/>
              <a:gdLst/>
              <a:ahLst/>
              <a:cxnLst>
                <a:cxn ang="0">
                  <a:pos x="1376" y="0"/>
                </a:cxn>
                <a:cxn ang="0">
                  <a:pos x="1401" y="3"/>
                </a:cxn>
                <a:cxn ang="0">
                  <a:pos x="1425" y="10"/>
                </a:cxn>
                <a:cxn ang="0">
                  <a:pos x="1447" y="22"/>
                </a:cxn>
                <a:cxn ang="0">
                  <a:pos x="1465" y="38"/>
                </a:cxn>
                <a:cxn ang="0">
                  <a:pos x="1481" y="56"/>
                </a:cxn>
                <a:cxn ang="0">
                  <a:pos x="1493" y="78"/>
                </a:cxn>
                <a:cxn ang="0">
                  <a:pos x="1500" y="102"/>
                </a:cxn>
                <a:cxn ang="0">
                  <a:pos x="1502" y="127"/>
                </a:cxn>
                <a:cxn ang="0">
                  <a:pos x="1500" y="152"/>
                </a:cxn>
                <a:cxn ang="0">
                  <a:pos x="1493" y="176"/>
                </a:cxn>
                <a:cxn ang="0">
                  <a:pos x="1481" y="198"/>
                </a:cxn>
                <a:cxn ang="0">
                  <a:pos x="1465" y="217"/>
                </a:cxn>
                <a:cxn ang="0">
                  <a:pos x="1447" y="233"/>
                </a:cxn>
                <a:cxn ang="0">
                  <a:pos x="1425" y="244"/>
                </a:cxn>
                <a:cxn ang="0">
                  <a:pos x="1401" y="252"/>
                </a:cxn>
                <a:cxn ang="0">
                  <a:pos x="1376" y="254"/>
                </a:cxn>
                <a:cxn ang="0">
                  <a:pos x="113" y="254"/>
                </a:cxn>
                <a:cxn ang="0">
                  <a:pos x="89" y="248"/>
                </a:cxn>
                <a:cxn ang="0">
                  <a:pos x="66" y="239"/>
                </a:cxn>
                <a:cxn ang="0">
                  <a:pos x="46" y="226"/>
                </a:cxn>
                <a:cxn ang="0">
                  <a:pos x="29" y="208"/>
                </a:cxn>
                <a:cxn ang="0">
                  <a:pos x="15" y="188"/>
                </a:cxn>
                <a:cxn ang="0">
                  <a:pos x="6" y="165"/>
                </a:cxn>
                <a:cxn ang="0">
                  <a:pos x="1" y="140"/>
                </a:cxn>
                <a:cxn ang="0">
                  <a:pos x="1" y="115"/>
                </a:cxn>
                <a:cxn ang="0">
                  <a:pos x="6" y="90"/>
                </a:cxn>
                <a:cxn ang="0">
                  <a:pos x="15" y="67"/>
                </a:cxn>
                <a:cxn ang="0">
                  <a:pos x="29" y="47"/>
                </a:cxn>
                <a:cxn ang="0">
                  <a:pos x="46" y="29"/>
                </a:cxn>
                <a:cxn ang="0">
                  <a:pos x="66" y="16"/>
                </a:cxn>
                <a:cxn ang="0">
                  <a:pos x="89" y="6"/>
                </a:cxn>
                <a:cxn ang="0">
                  <a:pos x="113" y="1"/>
                </a:cxn>
              </a:cxnLst>
              <a:rect l="0" t="0" r="r" b="b"/>
              <a:pathLst>
                <a:path w="1502" h="254">
                  <a:moveTo>
                    <a:pt x="127" y="0"/>
                  </a:moveTo>
                  <a:lnTo>
                    <a:pt x="1376" y="0"/>
                  </a:lnTo>
                  <a:lnTo>
                    <a:pt x="1388" y="1"/>
                  </a:lnTo>
                  <a:lnTo>
                    <a:pt x="1401" y="3"/>
                  </a:lnTo>
                  <a:lnTo>
                    <a:pt x="1413" y="6"/>
                  </a:lnTo>
                  <a:lnTo>
                    <a:pt x="1425" y="10"/>
                  </a:lnTo>
                  <a:lnTo>
                    <a:pt x="1436" y="16"/>
                  </a:lnTo>
                  <a:lnTo>
                    <a:pt x="1447" y="22"/>
                  </a:lnTo>
                  <a:lnTo>
                    <a:pt x="1456" y="29"/>
                  </a:lnTo>
                  <a:lnTo>
                    <a:pt x="1465" y="38"/>
                  </a:lnTo>
                  <a:lnTo>
                    <a:pt x="1473" y="47"/>
                  </a:lnTo>
                  <a:lnTo>
                    <a:pt x="1481" y="56"/>
                  </a:lnTo>
                  <a:lnTo>
                    <a:pt x="1487" y="67"/>
                  </a:lnTo>
                  <a:lnTo>
                    <a:pt x="1493" y="78"/>
                  </a:lnTo>
                  <a:lnTo>
                    <a:pt x="1497" y="90"/>
                  </a:lnTo>
                  <a:lnTo>
                    <a:pt x="1500" y="102"/>
                  </a:lnTo>
                  <a:lnTo>
                    <a:pt x="1502" y="115"/>
                  </a:lnTo>
                  <a:lnTo>
                    <a:pt x="1502" y="127"/>
                  </a:lnTo>
                  <a:lnTo>
                    <a:pt x="1502" y="140"/>
                  </a:lnTo>
                  <a:lnTo>
                    <a:pt x="1500" y="152"/>
                  </a:lnTo>
                  <a:lnTo>
                    <a:pt x="1497" y="165"/>
                  </a:lnTo>
                  <a:lnTo>
                    <a:pt x="1493" y="176"/>
                  </a:lnTo>
                  <a:lnTo>
                    <a:pt x="1487" y="188"/>
                  </a:lnTo>
                  <a:lnTo>
                    <a:pt x="1481" y="198"/>
                  </a:lnTo>
                  <a:lnTo>
                    <a:pt x="1473" y="208"/>
                  </a:lnTo>
                  <a:lnTo>
                    <a:pt x="1465" y="217"/>
                  </a:lnTo>
                  <a:lnTo>
                    <a:pt x="1456" y="226"/>
                  </a:lnTo>
                  <a:lnTo>
                    <a:pt x="1447" y="233"/>
                  </a:lnTo>
                  <a:lnTo>
                    <a:pt x="1436" y="239"/>
                  </a:lnTo>
                  <a:lnTo>
                    <a:pt x="1425" y="244"/>
                  </a:lnTo>
                  <a:lnTo>
                    <a:pt x="1413" y="248"/>
                  </a:lnTo>
                  <a:lnTo>
                    <a:pt x="1401" y="252"/>
                  </a:lnTo>
                  <a:lnTo>
                    <a:pt x="1388" y="254"/>
                  </a:lnTo>
                  <a:lnTo>
                    <a:pt x="1376" y="254"/>
                  </a:lnTo>
                  <a:lnTo>
                    <a:pt x="127" y="254"/>
                  </a:lnTo>
                  <a:lnTo>
                    <a:pt x="113" y="254"/>
                  </a:lnTo>
                  <a:lnTo>
                    <a:pt x="101" y="252"/>
                  </a:lnTo>
                  <a:lnTo>
                    <a:pt x="89" y="248"/>
                  </a:lnTo>
                  <a:lnTo>
                    <a:pt x="77" y="244"/>
                  </a:lnTo>
                  <a:lnTo>
                    <a:pt x="66" y="239"/>
                  </a:lnTo>
                  <a:lnTo>
                    <a:pt x="56" y="233"/>
                  </a:lnTo>
                  <a:lnTo>
                    <a:pt x="46" y="226"/>
                  </a:lnTo>
                  <a:lnTo>
                    <a:pt x="37" y="217"/>
                  </a:lnTo>
                  <a:lnTo>
                    <a:pt x="29" y="208"/>
                  </a:lnTo>
                  <a:lnTo>
                    <a:pt x="22" y="198"/>
                  </a:lnTo>
                  <a:lnTo>
                    <a:pt x="15" y="188"/>
                  </a:lnTo>
                  <a:lnTo>
                    <a:pt x="10" y="176"/>
                  </a:lnTo>
                  <a:lnTo>
                    <a:pt x="6" y="165"/>
                  </a:lnTo>
                  <a:lnTo>
                    <a:pt x="3" y="152"/>
                  </a:lnTo>
                  <a:lnTo>
                    <a:pt x="1" y="140"/>
                  </a:lnTo>
                  <a:lnTo>
                    <a:pt x="0" y="127"/>
                  </a:lnTo>
                  <a:lnTo>
                    <a:pt x="1" y="115"/>
                  </a:lnTo>
                  <a:lnTo>
                    <a:pt x="3" y="102"/>
                  </a:lnTo>
                  <a:lnTo>
                    <a:pt x="6" y="90"/>
                  </a:lnTo>
                  <a:lnTo>
                    <a:pt x="10" y="78"/>
                  </a:lnTo>
                  <a:lnTo>
                    <a:pt x="15" y="67"/>
                  </a:lnTo>
                  <a:lnTo>
                    <a:pt x="22" y="56"/>
                  </a:lnTo>
                  <a:lnTo>
                    <a:pt x="29" y="47"/>
                  </a:lnTo>
                  <a:lnTo>
                    <a:pt x="37" y="38"/>
                  </a:lnTo>
                  <a:lnTo>
                    <a:pt x="46" y="29"/>
                  </a:lnTo>
                  <a:lnTo>
                    <a:pt x="56" y="22"/>
                  </a:lnTo>
                  <a:lnTo>
                    <a:pt x="66" y="16"/>
                  </a:lnTo>
                  <a:lnTo>
                    <a:pt x="77" y="10"/>
                  </a:lnTo>
                  <a:lnTo>
                    <a:pt x="89" y="6"/>
                  </a:lnTo>
                  <a:lnTo>
                    <a:pt x="101" y="3"/>
                  </a:lnTo>
                  <a:lnTo>
                    <a:pt x="113" y="1"/>
                  </a:lnTo>
                  <a:lnTo>
                    <a:pt x="127" y="0"/>
                  </a:lnTo>
                  <a:close/>
                </a:path>
              </a:pathLst>
            </a:custGeom>
            <a:grp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0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71" name="Freeform 151"/>
            <p:cNvSpPr>
              <a:spLocks noEditPoints="1"/>
            </p:cNvSpPr>
            <p:nvPr/>
          </p:nvSpPr>
          <p:spPr bwMode="auto">
            <a:xfrm>
              <a:off x="-601854" y="971550"/>
              <a:ext cx="909638" cy="2039938"/>
            </a:xfrm>
            <a:custGeom>
              <a:avLst/>
              <a:gdLst/>
              <a:ahLst/>
              <a:cxnLst>
                <a:cxn ang="0">
                  <a:pos x="7285" y="81"/>
                </a:cxn>
                <a:cxn ang="0">
                  <a:pos x="7441" y="325"/>
                </a:cxn>
                <a:cxn ang="0">
                  <a:pos x="7400" y="16492"/>
                </a:cxn>
                <a:cxn ang="0">
                  <a:pos x="7183" y="16680"/>
                </a:cxn>
                <a:cxn ang="0">
                  <a:pos x="266" y="16680"/>
                </a:cxn>
                <a:cxn ang="0">
                  <a:pos x="49" y="16492"/>
                </a:cxn>
                <a:cxn ang="0">
                  <a:pos x="8" y="325"/>
                </a:cxn>
                <a:cxn ang="0">
                  <a:pos x="163" y="81"/>
                </a:cxn>
                <a:cxn ang="0">
                  <a:pos x="5939" y="1613"/>
                </a:cxn>
                <a:cxn ang="0">
                  <a:pos x="6201" y="1711"/>
                </a:cxn>
                <a:cxn ang="0">
                  <a:pos x="6328" y="1952"/>
                </a:cxn>
                <a:cxn ang="0">
                  <a:pos x="6263" y="3222"/>
                </a:cxn>
                <a:cxn ang="0">
                  <a:pos x="6036" y="3376"/>
                </a:cxn>
                <a:cxn ang="0">
                  <a:pos x="1341" y="3351"/>
                </a:cxn>
                <a:cxn ang="0">
                  <a:pos x="1150" y="3157"/>
                </a:cxn>
                <a:cxn ang="0">
                  <a:pos x="1137" y="1878"/>
                </a:cxn>
                <a:cxn ang="0">
                  <a:pos x="1307" y="1667"/>
                </a:cxn>
                <a:cxn ang="0">
                  <a:pos x="5979" y="3879"/>
                </a:cxn>
                <a:cxn ang="0">
                  <a:pos x="6228" y="4001"/>
                </a:cxn>
                <a:cxn ang="0">
                  <a:pos x="6330" y="4255"/>
                </a:cxn>
                <a:cxn ang="0">
                  <a:pos x="6240" y="5515"/>
                </a:cxn>
                <a:cxn ang="0">
                  <a:pos x="5999" y="5647"/>
                </a:cxn>
                <a:cxn ang="0">
                  <a:pos x="1307" y="5597"/>
                </a:cxn>
                <a:cxn ang="0">
                  <a:pos x="1137" y="5386"/>
                </a:cxn>
                <a:cxn ang="0">
                  <a:pos x="1150" y="4107"/>
                </a:cxn>
                <a:cxn ang="0">
                  <a:pos x="1341" y="3914"/>
                </a:cxn>
                <a:cxn ang="0">
                  <a:pos x="6018" y="6147"/>
                </a:cxn>
                <a:cxn ang="0">
                  <a:pos x="6252" y="6293"/>
                </a:cxn>
                <a:cxn ang="0">
                  <a:pos x="6329" y="7557"/>
                </a:cxn>
                <a:cxn ang="0">
                  <a:pos x="6215" y="7804"/>
                </a:cxn>
                <a:cxn ang="0">
                  <a:pos x="5959" y="7915"/>
                </a:cxn>
                <a:cxn ang="0">
                  <a:pos x="1277" y="7841"/>
                </a:cxn>
                <a:cxn ang="0">
                  <a:pos x="1128" y="7614"/>
                </a:cxn>
                <a:cxn ang="0">
                  <a:pos x="1166" y="6339"/>
                </a:cxn>
                <a:cxn ang="0">
                  <a:pos x="1376" y="6163"/>
                </a:cxn>
                <a:cxn ang="0">
                  <a:pos x="6055" y="8420"/>
                </a:cxn>
                <a:cxn ang="0">
                  <a:pos x="6272" y="8586"/>
                </a:cxn>
                <a:cxn ang="0">
                  <a:pos x="6325" y="9859"/>
                </a:cxn>
                <a:cxn ang="0">
                  <a:pos x="6187" y="10093"/>
                </a:cxn>
                <a:cxn ang="0">
                  <a:pos x="1510" y="10180"/>
                </a:cxn>
                <a:cxn ang="0">
                  <a:pos x="1248" y="10081"/>
                </a:cxn>
                <a:cxn ang="0">
                  <a:pos x="1121" y="9840"/>
                </a:cxn>
                <a:cxn ang="0">
                  <a:pos x="1186" y="8571"/>
                </a:cxn>
                <a:cxn ang="0">
                  <a:pos x="1413" y="8415"/>
                </a:cxn>
                <a:cxn ang="0">
                  <a:pos x="3942" y="14477"/>
                </a:cxn>
                <a:cxn ang="0">
                  <a:pos x="4188" y="14735"/>
                </a:cxn>
                <a:cxn ang="0">
                  <a:pos x="4196" y="15102"/>
                </a:cxn>
                <a:cxn ang="0">
                  <a:pos x="3964" y="15372"/>
                </a:cxn>
                <a:cxn ang="0">
                  <a:pos x="3599" y="15417"/>
                </a:cxn>
                <a:cxn ang="0">
                  <a:pos x="3308" y="15211"/>
                </a:cxn>
                <a:cxn ang="0">
                  <a:pos x="3228" y="14854"/>
                </a:cxn>
                <a:cxn ang="0">
                  <a:pos x="3406" y="14543"/>
                </a:cxn>
                <a:cxn ang="0">
                  <a:pos x="1277" y="12777"/>
                </a:cxn>
                <a:cxn ang="0">
                  <a:pos x="6299" y="12881"/>
                </a:cxn>
                <a:cxn ang="0">
                  <a:pos x="6222" y="13140"/>
                </a:cxn>
                <a:cxn ang="0">
                  <a:pos x="1169" y="13093"/>
                </a:cxn>
                <a:cxn ang="0">
                  <a:pos x="1186" y="12815"/>
                </a:cxn>
                <a:cxn ang="0">
                  <a:pos x="6234" y="12232"/>
                </a:cxn>
                <a:cxn ang="0">
                  <a:pos x="6295" y="12500"/>
                </a:cxn>
                <a:cxn ang="0">
                  <a:pos x="1263" y="12589"/>
                </a:cxn>
                <a:cxn ang="0">
                  <a:pos x="1147" y="12461"/>
                </a:cxn>
                <a:cxn ang="0">
                  <a:pos x="1251" y="12220"/>
                </a:cxn>
              </a:cxnLst>
              <a:rect l="0" t="0" r="r" b="b"/>
              <a:pathLst>
                <a:path w="7449" h="16705">
                  <a:moveTo>
                    <a:pt x="406" y="0"/>
                  </a:moveTo>
                  <a:lnTo>
                    <a:pt x="7043" y="0"/>
                  </a:lnTo>
                  <a:lnTo>
                    <a:pt x="7064" y="1"/>
                  </a:lnTo>
                  <a:lnTo>
                    <a:pt x="7085" y="2"/>
                  </a:lnTo>
                  <a:lnTo>
                    <a:pt x="7104" y="5"/>
                  </a:lnTo>
                  <a:lnTo>
                    <a:pt x="7124" y="8"/>
                  </a:lnTo>
                  <a:lnTo>
                    <a:pt x="7144" y="13"/>
                  </a:lnTo>
                  <a:lnTo>
                    <a:pt x="7164" y="19"/>
                  </a:lnTo>
                  <a:lnTo>
                    <a:pt x="7183" y="25"/>
                  </a:lnTo>
                  <a:lnTo>
                    <a:pt x="7201" y="32"/>
                  </a:lnTo>
                  <a:lnTo>
                    <a:pt x="7218" y="41"/>
                  </a:lnTo>
                  <a:lnTo>
                    <a:pt x="7236" y="49"/>
                  </a:lnTo>
                  <a:lnTo>
                    <a:pt x="7253" y="60"/>
                  </a:lnTo>
                  <a:lnTo>
                    <a:pt x="7269" y="70"/>
                  </a:lnTo>
                  <a:lnTo>
                    <a:pt x="7285" y="81"/>
                  </a:lnTo>
                  <a:lnTo>
                    <a:pt x="7301" y="93"/>
                  </a:lnTo>
                  <a:lnTo>
                    <a:pt x="7315" y="105"/>
                  </a:lnTo>
                  <a:lnTo>
                    <a:pt x="7330" y="119"/>
                  </a:lnTo>
                  <a:lnTo>
                    <a:pt x="7344" y="134"/>
                  </a:lnTo>
                  <a:lnTo>
                    <a:pt x="7356" y="148"/>
                  </a:lnTo>
                  <a:lnTo>
                    <a:pt x="7368" y="164"/>
                  </a:lnTo>
                  <a:lnTo>
                    <a:pt x="7379" y="180"/>
                  </a:lnTo>
                  <a:lnTo>
                    <a:pt x="7389" y="196"/>
                  </a:lnTo>
                  <a:lnTo>
                    <a:pt x="7400" y="213"/>
                  </a:lnTo>
                  <a:lnTo>
                    <a:pt x="7408" y="231"/>
                  </a:lnTo>
                  <a:lnTo>
                    <a:pt x="7417" y="248"/>
                  </a:lnTo>
                  <a:lnTo>
                    <a:pt x="7424" y="266"/>
                  </a:lnTo>
                  <a:lnTo>
                    <a:pt x="7430" y="285"/>
                  </a:lnTo>
                  <a:lnTo>
                    <a:pt x="7436" y="305"/>
                  </a:lnTo>
                  <a:lnTo>
                    <a:pt x="7441" y="325"/>
                  </a:lnTo>
                  <a:lnTo>
                    <a:pt x="7444" y="345"/>
                  </a:lnTo>
                  <a:lnTo>
                    <a:pt x="7447" y="364"/>
                  </a:lnTo>
                  <a:lnTo>
                    <a:pt x="7448" y="385"/>
                  </a:lnTo>
                  <a:lnTo>
                    <a:pt x="7449" y="406"/>
                  </a:lnTo>
                  <a:lnTo>
                    <a:pt x="7449" y="16299"/>
                  </a:lnTo>
                  <a:lnTo>
                    <a:pt x="7448" y="16320"/>
                  </a:lnTo>
                  <a:lnTo>
                    <a:pt x="7447" y="16341"/>
                  </a:lnTo>
                  <a:lnTo>
                    <a:pt x="7444" y="16362"/>
                  </a:lnTo>
                  <a:lnTo>
                    <a:pt x="7441" y="16381"/>
                  </a:lnTo>
                  <a:lnTo>
                    <a:pt x="7436" y="16400"/>
                  </a:lnTo>
                  <a:lnTo>
                    <a:pt x="7430" y="16420"/>
                  </a:lnTo>
                  <a:lnTo>
                    <a:pt x="7424" y="16439"/>
                  </a:lnTo>
                  <a:lnTo>
                    <a:pt x="7417" y="16457"/>
                  </a:lnTo>
                  <a:lnTo>
                    <a:pt x="7408" y="16475"/>
                  </a:lnTo>
                  <a:lnTo>
                    <a:pt x="7400" y="16492"/>
                  </a:lnTo>
                  <a:lnTo>
                    <a:pt x="7389" y="16510"/>
                  </a:lnTo>
                  <a:lnTo>
                    <a:pt x="7379" y="16525"/>
                  </a:lnTo>
                  <a:lnTo>
                    <a:pt x="7368" y="16542"/>
                  </a:lnTo>
                  <a:lnTo>
                    <a:pt x="7356" y="16557"/>
                  </a:lnTo>
                  <a:lnTo>
                    <a:pt x="7344" y="16571"/>
                  </a:lnTo>
                  <a:lnTo>
                    <a:pt x="7330" y="16586"/>
                  </a:lnTo>
                  <a:lnTo>
                    <a:pt x="7315" y="16600"/>
                  </a:lnTo>
                  <a:lnTo>
                    <a:pt x="7301" y="16612"/>
                  </a:lnTo>
                  <a:lnTo>
                    <a:pt x="7285" y="16625"/>
                  </a:lnTo>
                  <a:lnTo>
                    <a:pt x="7269" y="16635"/>
                  </a:lnTo>
                  <a:lnTo>
                    <a:pt x="7253" y="16647"/>
                  </a:lnTo>
                  <a:lnTo>
                    <a:pt x="7236" y="16656"/>
                  </a:lnTo>
                  <a:lnTo>
                    <a:pt x="7218" y="16665"/>
                  </a:lnTo>
                  <a:lnTo>
                    <a:pt x="7201" y="16673"/>
                  </a:lnTo>
                  <a:lnTo>
                    <a:pt x="7183" y="16680"/>
                  </a:lnTo>
                  <a:lnTo>
                    <a:pt x="7164" y="16686"/>
                  </a:lnTo>
                  <a:lnTo>
                    <a:pt x="7144" y="16692"/>
                  </a:lnTo>
                  <a:lnTo>
                    <a:pt x="7124" y="16697"/>
                  </a:lnTo>
                  <a:lnTo>
                    <a:pt x="7104" y="16701"/>
                  </a:lnTo>
                  <a:lnTo>
                    <a:pt x="7085" y="16703"/>
                  </a:lnTo>
                  <a:lnTo>
                    <a:pt x="7064" y="16705"/>
                  </a:lnTo>
                  <a:lnTo>
                    <a:pt x="7043" y="16705"/>
                  </a:lnTo>
                  <a:lnTo>
                    <a:pt x="406" y="16705"/>
                  </a:lnTo>
                  <a:lnTo>
                    <a:pt x="385" y="16705"/>
                  </a:lnTo>
                  <a:lnTo>
                    <a:pt x="364" y="16703"/>
                  </a:lnTo>
                  <a:lnTo>
                    <a:pt x="345" y="16701"/>
                  </a:lnTo>
                  <a:lnTo>
                    <a:pt x="324" y="16697"/>
                  </a:lnTo>
                  <a:lnTo>
                    <a:pt x="305" y="16692"/>
                  </a:lnTo>
                  <a:lnTo>
                    <a:pt x="285" y="16686"/>
                  </a:lnTo>
                  <a:lnTo>
                    <a:pt x="266" y="16680"/>
                  </a:lnTo>
                  <a:lnTo>
                    <a:pt x="248" y="16673"/>
                  </a:lnTo>
                  <a:lnTo>
                    <a:pt x="230" y="16665"/>
                  </a:lnTo>
                  <a:lnTo>
                    <a:pt x="213" y="16656"/>
                  </a:lnTo>
                  <a:lnTo>
                    <a:pt x="195" y="16647"/>
                  </a:lnTo>
                  <a:lnTo>
                    <a:pt x="180" y="16635"/>
                  </a:lnTo>
                  <a:lnTo>
                    <a:pt x="163" y="16625"/>
                  </a:lnTo>
                  <a:lnTo>
                    <a:pt x="148" y="16612"/>
                  </a:lnTo>
                  <a:lnTo>
                    <a:pt x="134" y="16600"/>
                  </a:lnTo>
                  <a:lnTo>
                    <a:pt x="119" y="16586"/>
                  </a:lnTo>
                  <a:lnTo>
                    <a:pt x="105" y="16571"/>
                  </a:lnTo>
                  <a:lnTo>
                    <a:pt x="93" y="16557"/>
                  </a:lnTo>
                  <a:lnTo>
                    <a:pt x="80" y="16542"/>
                  </a:lnTo>
                  <a:lnTo>
                    <a:pt x="70" y="16525"/>
                  </a:lnTo>
                  <a:lnTo>
                    <a:pt x="58" y="16510"/>
                  </a:lnTo>
                  <a:lnTo>
                    <a:pt x="49" y="16492"/>
                  </a:lnTo>
                  <a:lnTo>
                    <a:pt x="40" y="16475"/>
                  </a:lnTo>
                  <a:lnTo>
                    <a:pt x="32" y="16457"/>
                  </a:lnTo>
                  <a:lnTo>
                    <a:pt x="25" y="16439"/>
                  </a:lnTo>
                  <a:lnTo>
                    <a:pt x="19" y="16420"/>
                  </a:lnTo>
                  <a:lnTo>
                    <a:pt x="13" y="16400"/>
                  </a:lnTo>
                  <a:lnTo>
                    <a:pt x="8" y="16381"/>
                  </a:lnTo>
                  <a:lnTo>
                    <a:pt x="4" y="16362"/>
                  </a:lnTo>
                  <a:lnTo>
                    <a:pt x="2" y="16341"/>
                  </a:lnTo>
                  <a:lnTo>
                    <a:pt x="0" y="16320"/>
                  </a:lnTo>
                  <a:lnTo>
                    <a:pt x="0" y="16299"/>
                  </a:lnTo>
                  <a:lnTo>
                    <a:pt x="0" y="406"/>
                  </a:lnTo>
                  <a:lnTo>
                    <a:pt x="0" y="385"/>
                  </a:lnTo>
                  <a:lnTo>
                    <a:pt x="2" y="364"/>
                  </a:lnTo>
                  <a:lnTo>
                    <a:pt x="4" y="345"/>
                  </a:lnTo>
                  <a:lnTo>
                    <a:pt x="8" y="325"/>
                  </a:lnTo>
                  <a:lnTo>
                    <a:pt x="13" y="305"/>
                  </a:lnTo>
                  <a:lnTo>
                    <a:pt x="19" y="285"/>
                  </a:lnTo>
                  <a:lnTo>
                    <a:pt x="25" y="266"/>
                  </a:lnTo>
                  <a:lnTo>
                    <a:pt x="32" y="248"/>
                  </a:lnTo>
                  <a:lnTo>
                    <a:pt x="40" y="231"/>
                  </a:lnTo>
                  <a:lnTo>
                    <a:pt x="49" y="213"/>
                  </a:lnTo>
                  <a:lnTo>
                    <a:pt x="58" y="196"/>
                  </a:lnTo>
                  <a:lnTo>
                    <a:pt x="70" y="180"/>
                  </a:lnTo>
                  <a:lnTo>
                    <a:pt x="80" y="164"/>
                  </a:lnTo>
                  <a:lnTo>
                    <a:pt x="93" y="148"/>
                  </a:lnTo>
                  <a:lnTo>
                    <a:pt x="105" y="134"/>
                  </a:lnTo>
                  <a:lnTo>
                    <a:pt x="119" y="119"/>
                  </a:lnTo>
                  <a:lnTo>
                    <a:pt x="134" y="105"/>
                  </a:lnTo>
                  <a:lnTo>
                    <a:pt x="148" y="93"/>
                  </a:lnTo>
                  <a:lnTo>
                    <a:pt x="163" y="81"/>
                  </a:lnTo>
                  <a:lnTo>
                    <a:pt x="180" y="70"/>
                  </a:lnTo>
                  <a:lnTo>
                    <a:pt x="195" y="60"/>
                  </a:lnTo>
                  <a:lnTo>
                    <a:pt x="213" y="49"/>
                  </a:lnTo>
                  <a:lnTo>
                    <a:pt x="230" y="41"/>
                  </a:lnTo>
                  <a:lnTo>
                    <a:pt x="248" y="32"/>
                  </a:lnTo>
                  <a:lnTo>
                    <a:pt x="266" y="25"/>
                  </a:lnTo>
                  <a:lnTo>
                    <a:pt x="285" y="19"/>
                  </a:lnTo>
                  <a:lnTo>
                    <a:pt x="305" y="13"/>
                  </a:lnTo>
                  <a:lnTo>
                    <a:pt x="324" y="8"/>
                  </a:lnTo>
                  <a:lnTo>
                    <a:pt x="345" y="5"/>
                  </a:lnTo>
                  <a:lnTo>
                    <a:pt x="364" y="2"/>
                  </a:lnTo>
                  <a:lnTo>
                    <a:pt x="385" y="1"/>
                  </a:lnTo>
                  <a:lnTo>
                    <a:pt x="406" y="0"/>
                  </a:lnTo>
                  <a:close/>
                  <a:moveTo>
                    <a:pt x="1510" y="1613"/>
                  </a:moveTo>
                  <a:lnTo>
                    <a:pt x="5939" y="1613"/>
                  </a:lnTo>
                  <a:lnTo>
                    <a:pt x="5959" y="1613"/>
                  </a:lnTo>
                  <a:lnTo>
                    <a:pt x="5979" y="1615"/>
                  </a:lnTo>
                  <a:lnTo>
                    <a:pt x="5999" y="1617"/>
                  </a:lnTo>
                  <a:lnTo>
                    <a:pt x="6018" y="1620"/>
                  </a:lnTo>
                  <a:lnTo>
                    <a:pt x="6036" y="1625"/>
                  </a:lnTo>
                  <a:lnTo>
                    <a:pt x="6055" y="1630"/>
                  </a:lnTo>
                  <a:lnTo>
                    <a:pt x="6073" y="1636"/>
                  </a:lnTo>
                  <a:lnTo>
                    <a:pt x="6091" y="1642"/>
                  </a:lnTo>
                  <a:lnTo>
                    <a:pt x="6108" y="1650"/>
                  </a:lnTo>
                  <a:lnTo>
                    <a:pt x="6125" y="1658"/>
                  </a:lnTo>
                  <a:lnTo>
                    <a:pt x="6141" y="1667"/>
                  </a:lnTo>
                  <a:lnTo>
                    <a:pt x="6158" y="1678"/>
                  </a:lnTo>
                  <a:lnTo>
                    <a:pt x="6172" y="1688"/>
                  </a:lnTo>
                  <a:lnTo>
                    <a:pt x="6187" y="1700"/>
                  </a:lnTo>
                  <a:lnTo>
                    <a:pt x="6201" y="1711"/>
                  </a:lnTo>
                  <a:lnTo>
                    <a:pt x="6215" y="1724"/>
                  </a:lnTo>
                  <a:lnTo>
                    <a:pt x="6228" y="1737"/>
                  </a:lnTo>
                  <a:lnTo>
                    <a:pt x="6240" y="1751"/>
                  </a:lnTo>
                  <a:lnTo>
                    <a:pt x="6252" y="1764"/>
                  </a:lnTo>
                  <a:lnTo>
                    <a:pt x="6263" y="1780"/>
                  </a:lnTo>
                  <a:lnTo>
                    <a:pt x="6272" y="1795"/>
                  </a:lnTo>
                  <a:lnTo>
                    <a:pt x="6282" y="1810"/>
                  </a:lnTo>
                  <a:lnTo>
                    <a:pt x="6291" y="1827"/>
                  </a:lnTo>
                  <a:lnTo>
                    <a:pt x="6299" y="1844"/>
                  </a:lnTo>
                  <a:lnTo>
                    <a:pt x="6306" y="1861"/>
                  </a:lnTo>
                  <a:lnTo>
                    <a:pt x="6312" y="1878"/>
                  </a:lnTo>
                  <a:lnTo>
                    <a:pt x="6317" y="1896"/>
                  </a:lnTo>
                  <a:lnTo>
                    <a:pt x="6321" y="1915"/>
                  </a:lnTo>
                  <a:lnTo>
                    <a:pt x="6325" y="1934"/>
                  </a:lnTo>
                  <a:lnTo>
                    <a:pt x="6328" y="1952"/>
                  </a:lnTo>
                  <a:lnTo>
                    <a:pt x="6329" y="1971"/>
                  </a:lnTo>
                  <a:lnTo>
                    <a:pt x="6330" y="1990"/>
                  </a:lnTo>
                  <a:lnTo>
                    <a:pt x="6330" y="3011"/>
                  </a:lnTo>
                  <a:lnTo>
                    <a:pt x="6329" y="3030"/>
                  </a:lnTo>
                  <a:lnTo>
                    <a:pt x="6328" y="3049"/>
                  </a:lnTo>
                  <a:lnTo>
                    <a:pt x="6325" y="3068"/>
                  </a:lnTo>
                  <a:lnTo>
                    <a:pt x="6321" y="3086"/>
                  </a:lnTo>
                  <a:lnTo>
                    <a:pt x="6317" y="3105"/>
                  </a:lnTo>
                  <a:lnTo>
                    <a:pt x="6312" y="3123"/>
                  </a:lnTo>
                  <a:lnTo>
                    <a:pt x="6306" y="3141"/>
                  </a:lnTo>
                  <a:lnTo>
                    <a:pt x="6299" y="3157"/>
                  </a:lnTo>
                  <a:lnTo>
                    <a:pt x="6291" y="3174"/>
                  </a:lnTo>
                  <a:lnTo>
                    <a:pt x="6282" y="3191"/>
                  </a:lnTo>
                  <a:lnTo>
                    <a:pt x="6272" y="3206"/>
                  </a:lnTo>
                  <a:lnTo>
                    <a:pt x="6263" y="3222"/>
                  </a:lnTo>
                  <a:lnTo>
                    <a:pt x="6252" y="3237"/>
                  </a:lnTo>
                  <a:lnTo>
                    <a:pt x="6240" y="3250"/>
                  </a:lnTo>
                  <a:lnTo>
                    <a:pt x="6228" y="3265"/>
                  </a:lnTo>
                  <a:lnTo>
                    <a:pt x="6215" y="3277"/>
                  </a:lnTo>
                  <a:lnTo>
                    <a:pt x="6201" y="3290"/>
                  </a:lnTo>
                  <a:lnTo>
                    <a:pt x="6187" y="3302"/>
                  </a:lnTo>
                  <a:lnTo>
                    <a:pt x="6172" y="3313"/>
                  </a:lnTo>
                  <a:lnTo>
                    <a:pt x="6158" y="3323"/>
                  </a:lnTo>
                  <a:lnTo>
                    <a:pt x="6141" y="3334"/>
                  </a:lnTo>
                  <a:lnTo>
                    <a:pt x="6125" y="3343"/>
                  </a:lnTo>
                  <a:lnTo>
                    <a:pt x="6108" y="3351"/>
                  </a:lnTo>
                  <a:lnTo>
                    <a:pt x="6091" y="3359"/>
                  </a:lnTo>
                  <a:lnTo>
                    <a:pt x="6073" y="3365"/>
                  </a:lnTo>
                  <a:lnTo>
                    <a:pt x="6055" y="3371"/>
                  </a:lnTo>
                  <a:lnTo>
                    <a:pt x="6036" y="3376"/>
                  </a:lnTo>
                  <a:lnTo>
                    <a:pt x="6018" y="3381"/>
                  </a:lnTo>
                  <a:lnTo>
                    <a:pt x="5999" y="3384"/>
                  </a:lnTo>
                  <a:lnTo>
                    <a:pt x="5979" y="3387"/>
                  </a:lnTo>
                  <a:lnTo>
                    <a:pt x="5959" y="3388"/>
                  </a:lnTo>
                  <a:lnTo>
                    <a:pt x="5939" y="3388"/>
                  </a:lnTo>
                  <a:lnTo>
                    <a:pt x="1510" y="3388"/>
                  </a:lnTo>
                  <a:lnTo>
                    <a:pt x="1490" y="3388"/>
                  </a:lnTo>
                  <a:lnTo>
                    <a:pt x="1470" y="3387"/>
                  </a:lnTo>
                  <a:lnTo>
                    <a:pt x="1450" y="3384"/>
                  </a:lnTo>
                  <a:lnTo>
                    <a:pt x="1431" y="3381"/>
                  </a:lnTo>
                  <a:lnTo>
                    <a:pt x="1413" y="3376"/>
                  </a:lnTo>
                  <a:lnTo>
                    <a:pt x="1394" y="3371"/>
                  </a:lnTo>
                  <a:lnTo>
                    <a:pt x="1376" y="3365"/>
                  </a:lnTo>
                  <a:lnTo>
                    <a:pt x="1358" y="3359"/>
                  </a:lnTo>
                  <a:lnTo>
                    <a:pt x="1341" y="3351"/>
                  </a:lnTo>
                  <a:lnTo>
                    <a:pt x="1324" y="3343"/>
                  </a:lnTo>
                  <a:lnTo>
                    <a:pt x="1307" y="3334"/>
                  </a:lnTo>
                  <a:lnTo>
                    <a:pt x="1291" y="3323"/>
                  </a:lnTo>
                  <a:lnTo>
                    <a:pt x="1277" y="3313"/>
                  </a:lnTo>
                  <a:lnTo>
                    <a:pt x="1262" y="3302"/>
                  </a:lnTo>
                  <a:lnTo>
                    <a:pt x="1248" y="3290"/>
                  </a:lnTo>
                  <a:lnTo>
                    <a:pt x="1234" y="3277"/>
                  </a:lnTo>
                  <a:lnTo>
                    <a:pt x="1221" y="3265"/>
                  </a:lnTo>
                  <a:lnTo>
                    <a:pt x="1209" y="3250"/>
                  </a:lnTo>
                  <a:lnTo>
                    <a:pt x="1197" y="3237"/>
                  </a:lnTo>
                  <a:lnTo>
                    <a:pt x="1186" y="3222"/>
                  </a:lnTo>
                  <a:lnTo>
                    <a:pt x="1176" y="3206"/>
                  </a:lnTo>
                  <a:lnTo>
                    <a:pt x="1166" y="3191"/>
                  </a:lnTo>
                  <a:lnTo>
                    <a:pt x="1158" y="3174"/>
                  </a:lnTo>
                  <a:lnTo>
                    <a:pt x="1150" y="3157"/>
                  </a:lnTo>
                  <a:lnTo>
                    <a:pt x="1143" y="3141"/>
                  </a:lnTo>
                  <a:lnTo>
                    <a:pt x="1137" y="3123"/>
                  </a:lnTo>
                  <a:lnTo>
                    <a:pt x="1132" y="3105"/>
                  </a:lnTo>
                  <a:lnTo>
                    <a:pt x="1128" y="3086"/>
                  </a:lnTo>
                  <a:lnTo>
                    <a:pt x="1123" y="3068"/>
                  </a:lnTo>
                  <a:lnTo>
                    <a:pt x="1121" y="3049"/>
                  </a:lnTo>
                  <a:lnTo>
                    <a:pt x="1120" y="3030"/>
                  </a:lnTo>
                  <a:lnTo>
                    <a:pt x="1119" y="3011"/>
                  </a:lnTo>
                  <a:lnTo>
                    <a:pt x="1119" y="1990"/>
                  </a:lnTo>
                  <a:lnTo>
                    <a:pt x="1120" y="1971"/>
                  </a:lnTo>
                  <a:lnTo>
                    <a:pt x="1121" y="1952"/>
                  </a:lnTo>
                  <a:lnTo>
                    <a:pt x="1123" y="1934"/>
                  </a:lnTo>
                  <a:lnTo>
                    <a:pt x="1128" y="1915"/>
                  </a:lnTo>
                  <a:lnTo>
                    <a:pt x="1132" y="1896"/>
                  </a:lnTo>
                  <a:lnTo>
                    <a:pt x="1137" y="1878"/>
                  </a:lnTo>
                  <a:lnTo>
                    <a:pt x="1143" y="1861"/>
                  </a:lnTo>
                  <a:lnTo>
                    <a:pt x="1150" y="1844"/>
                  </a:lnTo>
                  <a:lnTo>
                    <a:pt x="1158" y="1827"/>
                  </a:lnTo>
                  <a:lnTo>
                    <a:pt x="1166" y="1810"/>
                  </a:lnTo>
                  <a:lnTo>
                    <a:pt x="1176" y="1795"/>
                  </a:lnTo>
                  <a:lnTo>
                    <a:pt x="1186" y="1780"/>
                  </a:lnTo>
                  <a:lnTo>
                    <a:pt x="1197" y="1764"/>
                  </a:lnTo>
                  <a:lnTo>
                    <a:pt x="1209" y="1751"/>
                  </a:lnTo>
                  <a:lnTo>
                    <a:pt x="1221" y="1737"/>
                  </a:lnTo>
                  <a:lnTo>
                    <a:pt x="1234" y="1724"/>
                  </a:lnTo>
                  <a:lnTo>
                    <a:pt x="1248" y="1711"/>
                  </a:lnTo>
                  <a:lnTo>
                    <a:pt x="1262" y="1700"/>
                  </a:lnTo>
                  <a:lnTo>
                    <a:pt x="1277" y="1688"/>
                  </a:lnTo>
                  <a:lnTo>
                    <a:pt x="1291" y="1678"/>
                  </a:lnTo>
                  <a:lnTo>
                    <a:pt x="1307" y="1667"/>
                  </a:lnTo>
                  <a:lnTo>
                    <a:pt x="1324" y="1658"/>
                  </a:lnTo>
                  <a:lnTo>
                    <a:pt x="1341" y="1650"/>
                  </a:lnTo>
                  <a:lnTo>
                    <a:pt x="1358" y="1642"/>
                  </a:lnTo>
                  <a:lnTo>
                    <a:pt x="1376" y="1636"/>
                  </a:lnTo>
                  <a:lnTo>
                    <a:pt x="1394" y="1630"/>
                  </a:lnTo>
                  <a:lnTo>
                    <a:pt x="1413" y="1625"/>
                  </a:lnTo>
                  <a:lnTo>
                    <a:pt x="1431" y="1620"/>
                  </a:lnTo>
                  <a:lnTo>
                    <a:pt x="1450" y="1617"/>
                  </a:lnTo>
                  <a:lnTo>
                    <a:pt x="1470" y="1615"/>
                  </a:lnTo>
                  <a:lnTo>
                    <a:pt x="1490" y="1613"/>
                  </a:lnTo>
                  <a:lnTo>
                    <a:pt x="1510" y="1613"/>
                  </a:lnTo>
                  <a:close/>
                  <a:moveTo>
                    <a:pt x="1510" y="3877"/>
                  </a:moveTo>
                  <a:lnTo>
                    <a:pt x="5939" y="3877"/>
                  </a:lnTo>
                  <a:lnTo>
                    <a:pt x="5959" y="3877"/>
                  </a:lnTo>
                  <a:lnTo>
                    <a:pt x="5979" y="3879"/>
                  </a:lnTo>
                  <a:lnTo>
                    <a:pt x="5999" y="3881"/>
                  </a:lnTo>
                  <a:lnTo>
                    <a:pt x="6018" y="3884"/>
                  </a:lnTo>
                  <a:lnTo>
                    <a:pt x="6036" y="3888"/>
                  </a:lnTo>
                  <a:lnTo>
                    <a:pt x="6055" y="3893"/>
                  </a:lnTo>
                  <a:lnTo>
                    <a:pt x="6073" y="3900"/>
                  </a:lnTo>
                  <a:lnTo>
                    <a:pt x="6091" y="3906"/>
                  </a:lnTo>
                  <a:lnTo>
                    <a:pt x="6108" y="3914"/>
                  </a:lnTo>
                  <a:lnTo>
                    <a:pt x="6125" y="3923"/>
                  </a:lnTo>
                  <a:lnTo>
                    <a:pt x="6141" y="3931"/>
                  </a:lnTo>
                  <a:lnTo>
                    <a:pt x="6158" y="3941"/>
                  </a:lnTo>
                  <a:lnTo>
                    <a:pt x="6172" y="3952"/>
                  </a:lnTo>
                  <a:lnTo>
                    <a:pt x="6187" y="3963"/>
                  </a:lnTo>
                  <a:lnTo>
                    <a:pt x="6201" y="3975"/>
                  </a:lnTo>
                  <a:lnTo>
                    <a:pt x="6215" y="3987"/>
                  </a:lnTo>
                  <a:lnTo>
                    <a:pt x="6228" y="4001"/>
                  </a:lnTo>
                  <a:lnTo>
                    <a:pt x="6240" y="4014"/>
                  </a:lnTo>
                  <a:lnTo>
                    <a:pt x="6252" y="4029"/>
                  </a:lnTo>
                  <a:lnTo>
                    <a:pt x="6263" y="4044"/>
                  </a:lnTo>
                  <a:lnTo>
                    <a:pt x="6272" y="4058"/>
                  </a:lnTo>
                  <a:lnTo>
                    <a:pt x="6282" y="4075"/>
                  </a:lnTo>
                  <a:lnTo>
                    <a:pt x="6291" y="4091"/>
                  </a:lnTo>
                  <a:lnTo>
                    <a:pt x="6299" y="4107"/>
                  </a:lnTo>
                  <a:lnTo>
                    <a:pt x="6306" y="4125"/>
                  </a:lnTo>
                  <a:lnTo>
                    <a:pt x="6312" y="4142"/>
                  </a:lnTo>
                  <a:lnTo>
                    <a:pt x="6317" y="4160"/>
                  </a:lnTo>
                  <a:lnTo>
                    <a:pt x="6321" y="4178"/>
                  </a:lnTo>
                  <a:lnTo>
                    <a:pt x="6325" y="4197"/>
                  </a:lnTo>
                  <a:lnTo>
                    <a:pt x="6328" y="4216"/>
                  </a:lnTo>
                  <a:lnTo>
                    <a:pt x="6329" y="4235"/>
                  </a:lnTo>
                  <a:lnTo>
                    <a:pt x="6330" y="4255"/>
                  </a:lnTo>
                  <a:lnTo>
                    <a:pt x="6330" y="5275"/>
                  </a:lnTo>
                  <a:lnTo>
                    <a:pt x="6329" y="5293"/>
                  </a:lnTo>
                  <a:lnTo>
                    <a:pt x="6328" y="5313"/>
                  </a:lnTo>
                  <a:lnTo>
                    <a:pt x="6325" y="5332"/>
                  </a:lnTo>
                  <a:lnTo>
                    <a:pt x="6321" y="5350"/>
                  </a:lnTo>
                  <a:lnTo>
                    <a:pt x="6317" y="5369"/>
                  </a:lnTo>
                  <a:lnTo>
                    <a:pt x="6312" y="5386"/>
                  </a:lnTo>
                  <a:lnTo>
                    <a:pt x="6306" y="5404"/>
                  </a:lnTo>
                  <a:lnTo>
                    <a:pt x="6299" y="5421"/>
                  </a:lnTo>
                  <a:lnTo>
                    <a:pt x="6291" y="5437"/>
                  </a:lnTo>
                  <a:lnTo>
                    <a:pt x="6282" y="5454"/>
                  </a:lnTo>
                  <a:lnTo>
                    <a:pt x="6272" y="5470"/>
                  </a:lnTo>
                  <a:lnTo>
                    <a:pt x="6263" y="5486"/>
                  </a:lnTo>
                  <a:lnTo>
                    <a:pt x="6252" y="5500"/>
                  </a:lnTo>
                  <a:lnTo>
                    <a:pt x="6240" y="5515"/>
                  </a:lnTo>
                  <a:lnTo>
                    <a:pt x="6228" y="5528"/>
                  </a:lnTo>
                  <a:lnTo>
                    <a:pt x="6215" y="5541"/>
                  </a:lnTo>
                  <a:lnTo>
                    <a:pt x="6201" y="5553"/>
                  </a:lnTo>
                  <a:lnTo>
                    <a:pt x="6187" y="5566"/>
                  </a:lnTo>
                  <a:lnTo>
                    <a:pt x="6172" y="5576"/>
                  </a:lnTo>
                  <a:lnTo>
                    <a:pt x="6158" y="5588"/>
                  </a:lnTo>
                  <a:lnTo>
                    <a:pt x="6141" y="5597"/>
                  </a:lnTo>
                  <a:lnTo>
                    <a:pt x="6125" y="5607"/>
                  </a:lnTo>
                  <a:lnTo>
                    <a:pt x="6108" y="5615"/>
                  </a:lnTo>
                  <a:lnTo>
                    <a:pt x="6091" y="5622"/>
                  </a:lnTo>
                  <a:lnTo>
                    <a:pt x="6073" y="5630"/>
                  </a:lnTo>
                  <a:lnTo>
                    <a:pt x="6055" y="5635"/>
                  </a:lnTo>
                  <a:lnTo>
                    <a:pt x="6036" y="5640"/>
                  </a:lnTo>
                  <a:lnTo>
                    <a:pt x="6018" y="5644"/>
                  </a:lnTo>
                  <a:lnTo>
                    <a:pt x="5999" y="5647"/>
                  </a:lnTo>
                  <a:lnTo>
                    <a:pt x="5979" y="5650"/>
                  </a:lnTo>
                  <a:lnTo>
                    <a:pt x="5959" y="5652"/>
                  </a:lnTo>
                  <a:lnTo>
                    <a:pt x="5939" y="5653"/>
                  </a:lnTo>
                  <a:lnTo>
                    <a:pt x="1510" y="5653"/>
                  </a:lnTo>
                  <a:lnTo>
                    <a:pt x="1490" y="5652"/>
                  </a:lnTo>
                  <a:lnTo>
                    <a:pt x="1470" y="5650"/>
                  </a:lnTo>
                  <a:lnTo>
                    <a:pt x="1450" y="5647"/>
                  </a:lnTo>
                  <a:lnTo>
                    <a:pt x="1431" y="5644"/>
                  </a:lnTo>
                  <a:lnTo>
                    <a:pt x="1413" y="5640"/>
                  </a:lnTo>
                  <a:lnTo>
                    <a:pt x="1394" y="5635"/>
                  </a:lnTo>
                  <a:lnTo>
                    <a:pt x="1376" y="5630"/>
                  </a:lnTo>
                  <a:lnTo>
                    <a:pt x="1358" y="5622"/>
                  </a:lnTo>
                  <a:lnTo>
                    <a:pt x="1341" y="5615"/>
                  </a:lnTo>
                  <a:lnTo>
                    <a:pt x="1324" y="5607"/>
                  </a:lnTo>
                  <a:lnTo>
                    <a:pt x="1307" y="5597"/>
                  </a:lnTo>
                  <a:lnTo>
                    <a:pt x="1291" y="5588"/>
                  </a:lnTo>
                  <a:lnTo>
                    <a:pt x="1277" y="5576"/>
                  </a:lnTo>
                  <a:lnTo>
                    <a:pt x="1262" y="5566"/>
                  </a:lnTo>
                  <a:lnTo>
                    <a:pt x="1248" y="5553"/>
                  </a:lnTo>
                  <a:lnTo>
                    <a:pt x="1234" y="5541"/>
                  </a:lnTo>
                  <a:lnTo>
                    <a:pt x="1221" y="5528"/>
                  </a:lnTo>
                  <a:lnTo>
                    <a:pt x="1209" y="5515"/>
                  </a:lnTo>
                  <a:lnTo>
                    <a:pt x="1197" y="5500"/>
                  </a:lnTo>
                  <a:lnTo>
                    <a:pt x="1186" y="5486"/>
                  </a:lnTo>
                  <a:lnTo>
                    <a:pt x="1176" y="5470"/>
                  </a:lnTo>
                  <a:lnTo>
                    <a:pt x="1166" y="5454"/>
                  </a:lnTo>
                  <a:lnTo>
                    <a:pt x="1158" y="5437"/>
                  </a:lnTo>
                  <a:lnTo>
                    <a:pt x="1150" y="5421"/>
                  </a:lnTo>
                  <a:lnTo>
                    <a:pt x="1143" y="5404"/>
                  </a:lnTo>
                  <a:lnTo>
                    <a:pt x="1137" y="5386"/>
                  </a:lnTo>
                  <a:lnTo>
                    <a:pt x="1132" y="5369"/>
                  </a:lnTo>
                  <a:lnTo>
                    <a:pt x="1128" y="5350"/>
                  </a:lnTo>
                  <a:lnTo>
                    <a:pt x="1123" y="5332"/>
                  </a:lnTo>
                  <a:lnTo>
                    <a:pt x="1121" y="5313"/>
                  </a:lnTo>
                  <a:lnTo>
                    <a:pt x="1120" y="5293"/>
                  </a:lnTo>
                  <a:lnTo>
                    <a:pt x="1119" y="5275"/>
                  </a:lnTo>
                  <a:lnTo>
                    <a:pt x="1119" y="4255"/>
                  </a:lnTo>
                  <a:lnTo>
                    <a:pt x="1120" y="4235"/>
                  </a:lnTo>
                  <a:lnTo>
                    <a:pt x="1121" y="4216"/>
                  </a:lnTo>
                  <a:lnTo>
                    <a:pt x="1123" y="4197"/>
                  </a:lnTo>
                  <a:lnTo>
                    <a:pt x="1128" y="4178"/>
                  </a:lnTo>
                  <a:lnTo>
                    <a:pt x="1132" y="4160"/>
                  </a:lnTo>
                  <a:lnTo>
                    <a:pt x="1137" y="4142"/>
                  </a:lnTo>
                  <a:lnTo>
                    <a:pt x="1143" y="4125"/>
                  </a:lnTo>
                  <a:lnTo>
                    <a:pt x="1150" y="4107"/>
                  </a:lnTo>
                  <a:lnTo>
                    <a:pt x="1158" y="4091"/>
                  </a:lnTo>
                  <a:lnTo>
                    <a:pt x="1166" y="4075"/>
                  </a:lnTo>
                  <a:lnTo>
                    <a:pt x="1176" y="4058"/>
                  </a:lnTo>
                  <a:lnTo>
                    <a:pt x="1186" y="4044"/>
                  </a:lnTo>
                  <a:lnTo>
                    <a:pt x="1197" y="4029"/>
                  </a:lnTo>
                  <a:lnTo>
                    <a:pt x="1209" y="4014"/>
                  </a:lnTo>
                  <a:lnTo>
                    <a:pt x="1221" y="4001"/>
                  </a:lnTo>
                  <a:lnTo>
                    <a:pt x="1234" y="3987"/>
                  </a:lnTo>
                  <a:lnTo>
                    <a:pt x="1248" y="3975"/>
                  </a:lnTo>
                  <a:lnTo>
                    <a:pt x="1262" y="3963"/>
                  </a:lnTo>
                  <a:lnTo>
                    <a:pt x="1277" y="3952"/>
                  </a:lnTo>
                  <a:lnTo>
                    <a:pt x="1291" y="3941"/>
                  </a:lnTo>
                  <a:lnTo>
                    <a:pt x="1307" y="3931"/>
                  </a:lnTo>
                  <a:lnTo>
                    <a:pt x="1324" y="3923"/>
                  </a:lnTo>
                  <a:lnTo>
                    <a:pt x="1341" y="3914"/>
                  </a:lnTo>
                  <a:lnTo>
                    <a:pt x="1358" y="3906"/>
                  </a:lnTo>
                  <a:lnTo>
                    <a:pt x="1376" y="3900"/>
                  </a:lnTo>
                  <a:lnTo>
                    <a:pt x="1394" y="3893"/>
                  </a:lnTo>
                  <a:lnTo>
                    <a:pt x="1413" y="3888"/>
                  </a:lnTo>
                  <a:lnTo>
                    <a:pt x="1431" y="3884"/>
                  </a:lnTo>
                  <a:lnTo>
                    <a:pt x="1450" y="3881"/>
                  </a:lnTo>
                  <a:lnTo>
                    <a:pt x="1470" y="3879"/>
                  </a:lnTo>
                  <a:lnTo>
                    <a:pt x="1490" y="3877"/>
                  </a:lnTo>
                  <a:lnTo>
                    <a:pt x="1510" y="3877"/>
                  </a:lnTo>
                  <a:close/>
                  <a:moveTo>
                    <a:pt x="1510" y="6140"/>
                  </a:moveTo>
                  <a:lnTo>
                    <a:pt x="5939" y="6140"/>
                  </a:lnTo>
                  <a:lnTo>
                    <a:pt x="5959" y="6140"/>
                  </a:lnTo>
                  <a:lnTo>
                    <a:pt x="5979" y="6142"/>
                  </a:lnTo>
                  <a:lnTo>
                    <a:pt x="5999" y="6144"/>
                  </a:lnTo>
                  <a:lnTo>
                    <a:pt x="6018" y="6147"/>
                  </a:lnTo>
                  <a:lnTo>
                    <a:pt x="6036" y="6152"/>
                  </a:lnTo>
                  <a:lnTo>
                    <a:pt x="6055" y="6157"/>
                  </a:lnTo>
                  <a:lnTo>
                    <a:pt x="6073" y="6163"/>
                  </a:lnTo>
                  <a:lnTo>
                    <a:pt x="6091" y="6169"/>
                  </a:lnTo>
                  <a:lnTo>
                    <a:pt x="6108" y="6178"/>
                  </a:lnTo>
                  <a:lnTo>
                    <a:pt x="6125" y="6186"/>
                  </a:lnTo>
                  <a:lnTo>
                    <a:pt x="6141" y="6194"/>
                  </a:lnTo>
                  <a:lnTo>
                    <a:pt x="6158" y="6205"/>
                  </a:lnTo>
                  <a:lnTo>
                    <a:pt x="6172" y="6215"/>
                  </a:lnTo>
                  <a:lnTo>
                    <a:pt x="6187" y="6227"/>
                  </a:lnTo>
                  <a:lnTo>
                    <a:pt x="6201" y="6238"/>
                  </a:lnTo>
                  <a:lnTo>
                    <a:pt x="6215" y="6251"/>
                  </a:lnTo>
                  <a:lnTo>
                    <a:pt x="6228" y="6264"/>
                  </a:lnTo>
                  <a:lnTo>
                    <a:pt x="6240" y="6278"/>
                  </a:lnTo>
                  <a:lnTo>
                    <a:pt x="6252" y="6293"/>
                  </a:lnTo>
                  <a:lnTo>
                    <a:pt x="6263" y="6307"/>
                  </a:lnTo>
                  <a:lnTo>
                    <a:pt x="6272" y="6322"/>
                  </a:lnTo>
                  <a:lnTo>
                    <a:pt x="6282" y="6339"/>
                  </a:lnTo>
                  <a:lnTo>
                    <a:pt x="6291" y="6354"/>
                  </a:lnTo>
                  <a:lnTo>
                    <a:pt x="6299" y="6371"/>
                  </a:lnTo>
                  <a:lnTo>
                    <a:pt x="6306" y="6389"/>
                  </a:lnTo>
                  <a:lnTo>
                    <a:pt x="6312" y="6405"/>
                  </a:lnTo>
                  <a:lnTo>
                    <a:pt x="6317" y="6424"/>
                  </a:lnTo>
                  <a:lnTo>
                    <a:pt x="6321" y="6442"/>
                  </a:lnTo>
                  <a:lnTo>
                    <a:pt x="6325" y="6461"/>
                  </a:lnTo>
                  <a:lnTo>
                    <a:pt x="6328" y="6479"/>
                  </a:lnTo>
                  <a:lnTo>
                    <a:pt x="6329" y="6498"/>
                  </a:lnTo>
                  <a:lnTo>
                    <a:pt x="6330" y="6518"/>
                  </a:lnTo>
                  <a:lnTo>
                    <a:pt x="6330" y="7538"/>
                  </a:lnTo>
                  <a:lnTo>
                    <a:pt x="6329" y="7557"/>
                  </a:lnTo>
                  <a:lnTo>
                    <a:pt x="6328" y="7577"/>
                  </a:lnTo>
                  <a:lnTo>
                    <a:pt x="6325" y="7596"/>
                  </a:lnTo>
                  <a:lnTo>
                    <a:pt x="6321" y="7614"/>
                  </a:lnTo>
                  <a:lnTo>
                    <a:pt x="6317" y="7632"/>
                  </a:lnTo>
                  <a:lnTo>
                    <a:pt x="6312" y="7650"/>
                  </a:lnTo>
                  <a:lnTo>
                    <a:pt x="6306" y="7668"/>
                  </a:lnTo>
                  <a:lnTo>
                    <a:pt x="6299" y="7684"/>
                  </a:lnTo>
                  <a:lnTo>
                    <a:pt x="6291" y="7701"/>
                  </a:lnTo>
                  <a:lnTo>
                    <a:pt x="6282" y="7718"/>
                  </a:lnTo>
                  <a:lnTo>
                    <a:pt x="6272" y="7733"/>
                  </a:lnTo>
                  <a:lnTo>
                    <a:pt x="6263" y="7749"/>
                  </a:lnTo>
                  <a:lnTo>
                    <a:pt x="6252" y="7764"/>
                  </a:lnTo>
                  <a:lnTo>
                    <a:pt x="6240" y="7778"/>
                  </a:lnTo>
                  <a:lnTo>
                    <a:pt x="6228" y="7792"/>
                  </a:lnTo>
                  <a:lnTo>
                    <a:pt x="6215" y="7804"/>
                  </a:lnTo>
                  <a:lnTo>
                    <a:pt x="6201" y="7817"/>
                  </a:lnTo>
                  <a:lnTo>
                    <a:pt x="6187" y="7829"/>
                  </a:lnTo>
                  <a:lnTo>
                    <a:pt x="6172" y="7841"/>
                  </a:lnTo>
                  <a:lnTo>
                    <a:pt x="6158" y="7851"/>
                  </a:lnTo>
                  <a:lnTo>
                    <a:pt x="6141" y="7861"/>
                  </a:lnTo>
                  <a:lnTo>
                    <a:pt x="6125" y="7870"/>
                  </a:lnTo>
                  <a:lnTo>
                    <a:pt x="6108" y="7878"/>
                  </a:lnTo>
                  <a:lnTo>
                    <a:pt x="6091" y="7886"/>
                  </a:lnTo>
                  <a:lnTo>
                    <a:pt x="6073" y="7893"/>
                  </a:lnTo>
                  <a:lnTo>
                    <a:pt x="6055" y="7898"/>
                  </a:lnTo>
                  <a:lnTo>
                    <a:pt x="6036" y="7904"/>
                  </a:lnTo>
                  <a:lnTo>
                    <a:pt x="6018" y="7908"/>
                  </a:lnTo>
                  <a:lnTo>
                    <a:pt x="5999" y="7912"/>
                  </a:lnTo>
                  <a:lnTo>
                    <a:pt x="5979" y="7914"/>
                  </a:lnTo>
                  <a:lnTo>
                    <a:pt x="5959" y="7915"/>
                  </a:lnTo>
                  <a:lnTo>
                    <a:pt x="5939" y="7916"/>
                  </a:lnTo>
                  <a:lnTo>
                    <a:pt x="1510" y="7916"/>
                  </a:lnTo>
                  <a:lnTo>
                    <a:pt x="1490" y="7915"/>
                  </a:lnTo>
                  <a:lnTo>
                    <a:pt x="1470" y="7914"/>
                  </a:lnTo>
                  <a:lnTo>
                    <a:pt x="1450" y="7912"/>
                  </a:lnTo>
                  <a:lnTo>
                    <a:pt x="1431" y="7908"/>
                  </a:lnTo>
                  <a:lnTo>
                    <a:pt x="1413" y="7904"/>
                  </a:lnTo>
                  <a:lnTo>
                    <a:pt x="1394" y="7898"/>
                  </a:lnTo>
                  <a:lnTo>
                    <a:pt x="1376" y="7893"/>
                  </a:lnTo>
                  <a:lnTo>
                    <a:pt x="1358" y="7886"/>
                  </a:lnTo>
                  <a:lnTo>
                    <a:pt x="1341" y="7878"/>
                  </a:lnTo>
                  <a:lnTo>
                    <a:pt x="1324" y="7870"/>
                  </a:lnTo>
                  <a:lnTo>
                    <a:pt x="1307" y="7861"/>
                  </a:lnTo>
                  <a:lnTo>
                    <a:pt x="1291" y="7851"/>
                  </a:lnTo>
                  <a:lnTo>
                    <a:pt x="1277" y="7841"/>
                  </a:lnTo>
                  <a:lnTo>
                    <a:pt x="1262" y="7829"/>
                  </a:lnTo>
                  <a:lnTo>
                    <a:pt x="1248" y="7817"/>
                  </a:lnTo>
                  <a:lnTo>
                    <a:pt x="1234" y="7804"/>
                  </a:lnTo>
                  <a:lnTo>
                    <a:pt x="1221" y="7792"/>
                  </a:lnTo>
                  <a:lnTo>
                    <a:pt x="1209" y="7778"/>
                  </a:lnTo>
                  <a:lnTo>
                    <a:pt x="1197" y="7764"/>
                  </a:lnTo>
                  <a:lnTo>
                    <a:pt x="1186" y="7749"/>
                  </a:lnTo>
                  <a:lnTo>
                    <a:pt x="1176" y="7733"/>
                  </a:lnTo>
                  <a:lnTo>
                    <a:pt x="1166" y="7718"/>
                  </a:lnTo>
                  <a:lnTo>
                    <a:pt x="1158" y="7701"/>
                  </a:lnTo>
                  <a:lnTo>
                    <a:pt x="1150" y="7684"/>
                  </a:lnTo>
                  <a:lnTo>
                    <a:pt x="1143" y="7668"/>
                  </a:lnTo>
                  <a:lnTo>
                    <a:pt x="1137" y="7650"/>
                  </a:lnTo>
                  <a:lnTo>
                    <a:pt x="1132" y="7632"/>
                  </a:lnTo>
                  <a:lnTo>
                    <a:pt x="1128" y="7614"/>
                  </a:lnTo>
                  <a:lnTo>
                    <a:pt x="1123" y="7596"/>
                  </a:lnTo>
                  <a:lnTo>
                    <a:pt x="1121" y="7577"/>
                  </a:lnTo>
                  <a:lnTo>
                    <a:pt x="1120" y="7557"/>
                  </a:lnTo>
                  <a:lnTo>
                    <a:pt x="1119" y="7538"/>
                  </a:lnTo>
                  <a:lnTo>
                    <a:pt x="1119" y="6518"/>
                  </a:lnTo>
                  <a:lnTo>
                    <a:pt x="1120" y="6498"/>
                  </a:lnTo>
                  <a:lnTo>
                    <a:pt x="1121" y="6479"/>
                  </a:lnTo>
                  <a:lnTo>
                    <a:pt x="1123" y="6461"/>
                  </a:lnTo>
                  <a:lnTo>
                    <a:pt x="1128" y="6442"/>
                  </a:lnTo>
                  <a:lnTo>
                    <a:pt x="1132" y="6424"/>
                  </a:lnTo>
                  <a:lnTo>
                    <a:pt x="1137" y="6405"/>
                  </a:lnTo>
                  <a:lnTo>
                    <a:pt x="1143" y="6389"/>
                  </a:lnTo>
                  <a:lnTo>
                    <a:pt x="1150" y="6371"/>
                  </a:lnTo>
                  <a:lnTo>
                    <a:pt x="1158" y="6354"/>
                  </a:lnTo>
                  <a:lnTo>
                    <a:pt x="1166" y="6339"/>
                  </a:lnTo>
                  <a:lnTo>
                    <a:pt x="1176" y="6322"/>
                  </a:lnTo>
                  <a:lnTo>
                    <a:pt x="1186" y="6307"/>
                  </a:lnTo>
                  <a:lnTo>
                    <a:pt x="1197" y="6293"/>
                  </a:lnTo>
                  <a:lnTo>
                    <a:pt x="1209" y="6278"/>
                  </a:lnTo>
                  <a:lnTo>
                    <a:pt x="1221" y="6264"/>
                  </a:lnTo>
                  <a:lnTo>
                    <a:pt x="1234" y="6251"/>
                  </a:lnTo>
                  <a:lnTo>
                    <a:pt x="1248" y="6238"/>
                  </a:lnTo>
                  <a:lnTo>
                    <a:pt x="1262" y="6227"/>
                  </a:lnTo>
                  <a:lnTo>
                    <a:pt x="1277" y="6215"/>
                  </a:lnTo>
                  <a:lnTo>
                    <a:pt x="1291" y="6205"/>
                  </a:lnTo>
                  <a:lnTo>
                    <a:pt x="1307" y="6194"/>
                  </a:lnTo>
                  <a:lnTo>
                    <a:pt x="1324" y="6186"/>
                  </a:lnTo>
                  <a:lnTo>
                    <a:pt x="1341" y="6178"/>
                  </a:lnTo>
                  <a:lnTo>
                    <a:pt x="1358" y="6169"/>
                  </a:lnTo>
                  <a:lnTo>
                    <a:pt x="1376" y="6163"/>
                  </a:lnTo>
                  <a:lnTo>
                    <a:pt x="1394" y="6157"/>
                  </a:lnTo>
                  <a:lnTo>
                    <a:pt x="1413" y="6152"/>
                  </a:lnTo>
                  <a:lnTo>
                    <a:pt x="1431" y="6147"/>
                  </a:lnTo>
                  <a:lnTo>
                    <a:pt x="1450" y="6144"/>
                  </a:lnTo>
                  <a:lnTo>
                    <a:pt x="1470" y="6142"/>
                  </a:lnTo>
                  <a:lnTo>
                    <a:pt x="1490" y="6140"/>
                  </a:lnTo>
                  <a:lnTo>
                    <a:pt x="1510" y="6140"/>
                  </a:lnTo>
                  <a:close/>
                  <a:moveTo>
                    <a:pt x="1510" y="8404"/>
                  </a:moveTo>
                  <a:lnTo>
                    <a:pt x="5939" y="8404"/>
                  </a:lnTo>
                  <a:lnTo>
                    <a:pt x="5959" y="8404"/>
                  </a:lnTo>
                  <a:lnTo>
                    <a:pt x="5979" y="8406"/>
                  </a:lnTo>
                  <a:lnTo>
                    <a:pt x="5999" y="8408"/>
                  </a:lnTo>
                  <a:lnTo>
                    <a:pt x="6018" y="8411"/>
                  </a:lnTo>
                  <a:lnTo>
                    <a:pt x="6036" y="8415"/>
                  </a:lnTo>
                  <a:lnTo>
                    <a:pt x="6055" y="8420"/>
                  </a:lnTo>
                  <a:lnTo>
                    <a:pt x="6073" y="8427"/>
                  </a:lnTo>
                  <a:lnTo>
                    <a:pt x="6091" y="8433"/>
                  </a:lnTo>
                  <a:lnTo>
                    <a:pt x="6108" y="8441"/>
                  </a:lnTo>
                  <a:lnTo>
                    <a:pt x="6125" y="8450"/>
                  </a:lnTo>
                  <a:lnTo>
                    <a:pt x="6141" y="8459"/>
                  </a:lnTo>
                  <a:lnTo>
                    <a:pt x="6158" y="8468"/>
                  </a:lnTo>
                  <a:lnTo>
                    <a:pt x="6172" y="8479"/>
                  </a:lnTo>
                  <a:lnTo>
                    <a:pt x="6187" y="8490"/>
                  </a:lnTo>
                  <a:lnTo>
                    <a:pt x="6201" y="8502"/>
                  </a:lnTo>
                  <a:lnTo>
                    <a:pt x="6215" y="8514"/>
                  </a:lnTo>
                  <a:lnTo>
                    <a:pt x="6228" y="8528"/>
                  </a:lnTo>
                  <a:lnTo>
                    <a:pt x="6240" y="8541"/>
                  </a:lnTo>
                  <a:lnTo>
                    <a:pt x="6252" y="8556"/>
                  </a:lnTo>
                  <a:lnTo>
                    <a:pt x="6263" y="8571"/>
                  </a:lnTo>
                  <a:lnTo>
                    <a:pt x="6272" y="8586"/>
                  </a:lnTo>
                  <a:lnTo>
                    <a:pt x="6282" y="8602"/>
                  </a:lnTo>
                  <a:lnTo>
                    <a:pt x="6291" y="8618"/>
                  </a:lnTo>
                  <a:lnTo>
                    <a:pt x="6299" y="8634"/>
                  </a:lnTo>
                  <a:lnTo>
                    <a:pt x="6306" y="8652"/>
                  </a:lnTo>
                  <a:lnTo>
                    <a:pt x="6312" y="8670"/>
                  </a:lnTo>
                  <a:lnTo>
                    <a:pt x="6317" y="8688"/>
                  </a:lnTo>
                  <a:lnTo>
                    <a:pt x="6321" y="8705"/>
                  </a:lnTo>
                  <a:lnTo>
                    <a:pt x="6325" y="8724"/>
                  </a:lnTo>
                  <a:lnTo>
                    <a:pt x="6328" y="8743"/>
                  </a:lnTo>
                  <a:lnTo>
                    <a:pt x="6329" y="8762"/>
                  </a:lnTo>
                  <a:lnTo>
                    <a:pt x="6330" y="8782"/>
                  </a:lnTo>
                  <a:lnTo>
                    <a:pt x="6330" y="9802"/>
                  </a:lnTo>
                  <a:lnTo>
                    <a:pt x="6329" y="9820"/>
                  </a:lnTo>
                  <a:lnTo>
                    <a:pt x="6328" y="9840"/>
                  </a:lnTo>
                  <a:lnTo>
                    <a:pt x="6325" y="9859"/>
                  </a:lnTo>
                  <a:lnTo>
                    <a:pt x="6321" y="9878"/>
                  </a:lnTo>
                  <a:lnTo>
                    <a:pt x="6317" y="9896"/>
                  </a:lnTo>
                  <a:lnTo>
                    <a:pt x="6312" y="9913"/>
                  </a:lnTo>
                  <a:lnTo>
                    <a:pt x="6306" y="9931"/>
                  </a:lnTo>
                  <a:lnTo>
                    <a:pt x="6299" y="9948"/>
                  </a:lnTo>
                  <a:lnTo>
                    <a:pt x="6291" y="9965"/>
                  </a:lnTo>
                  <a:lnTo>
                    <a:pt x="6282" y="9981"/>
                  </a:lnTo>
                  <a:lnTo>
                    <a:pt x="6272" y="9997"/>
                  </a:lnTo>
                  <a:lnTo>
                    <a:pt x="6263" y="10013"/>
                  </a:lnTo>
                  <a:lnTo>
                    <a:pt x="6252" y="10027"/>
                  </a:lnTo>
                  <a:lnTo>
                    <a:pt x="6240" y="10042"/>
                  </a:lnTo>
                  <a:lnTo>
                    <a:pt x="6228" y="10055"/>
                  </a:lnTo>
                  <a:lnTo>
                    <a:pt x="6215" y="10068"/>
                  </a:lnTo>
                  <a:lnTo>
                    <a:pt x="6201" y="10081"/>
                  </a:lnTo>
                  <a:lnTo>
                    <a:pt x="6187" y="10093"/>
                  </a:lnTo>
                  <a:lnTo>
                    <a:pt x="6172" y="10104"/>
                  </a:lnTo>
                  <a:lnTo>
                    <a:pt x="6158" y="10115"/>
                  </a:lnTo>
                  <a:lnTo>
                    <a:pt x="6141" y="10124"/>
                  </a:lnTo>
                  <a:lnTo>
                    <a:pt x="6125" y="10134"/>
                  </a:lnTo>
                  <a:lnTo>
                    <a:pt x="6108" y="10142"/>
                  </a:lnTo>
                  <a:lnTo>
                    <a:pt x="6091" y="10149"/>
                  </a:lnTo>
                  <a:lnTo>
                    <a:pt x="6073" y="10157"/>
                  </a:lnTo>
                  <a:lnTo>
                    <a:pt x="6055" y="10162"/>
                  </a:lnTo>
                  <a:lnTo>
                    <a:pt x="6036" y="10167"/>
                  </a:lnTo>
                  <a:lnTo>
                    <a:pt x="6018" y="10171"/>
                  </a:lnTo>
                  <a:lnTo>
                    <a:pt x="5999" y="10175"/>
                  </a:lnTo>
                  <a:lnTo>
                    <a:pt x="5979" y="10178"/>
                  </a:lnTo>
                  <a:lnTo>
                    <a:pt x="5959" y="10179"/>
                  </a:lnTo>
                  <a:lnTo>
                    <a:pt x="5939" y="10180"/>
                  </a:lnTo>
                  <a:lnTo>
                    <a:pt x="1510" y="10180"/>
                  </a:lnTo>
                  <a:lnTo>
                    <a:pt x="1490" y="10179"/>
                  </a:lnTo>
                  <a:lnTo>
                    <a:pt x="1470" y="10178"/>
                  </a:lnTo>
                  <a:lnTo>
                    <a:pt x="1450" y="10175"/>
                  </a:lnTo>
                  <a:lnTo>
                    <a:pt x="1431" y="10171"/>
                  </a:lnTo>
                  <a:lnTo>
                    <a:pt x="1413" y="10167"/>
                  </a:lnTo>
                  <a:lnTo>
                    <a:pt x="1394" y="10162"/>
                  </a:lnTo>
                  <a:lnTo>
                    <a:pt x="1376" y="10157"/>
                  </a:lnTo>
                  <a:lnTo>
                    <a:pt x="1358" y="10149"/>
                  </a:lnTo>
                  <a:lnTo>
                    <a:pt x="1341" y="10142"/>
                  </a:lnTo>
                  <a:lnTo>
                    <a:pt x="1324" y="10134"/>
                  </a:lnTo>
                  <a:lnTo>
                    <a:pt x="1307" y="10124"/>
                  </a:lnTo>
                  <a:lnTo>
                    <a:pt x="1291" y="10115"/>
                  </a:lnTo>
                  <a:lnTo>
                    <a:pt x="1277" y="10104"/>
                  </a:lnTo>
                  <a:lnTo>
                    <a:pt x="1262" y="10093"/>
                  </a:lnTo>
                  <a:lnTo>
                    <a:pt x="1248" y="10081"/>
                  </a:lnTo>
                  <a:lnTo>
                    <a:pt x="1234" y="10068"/>
                  </a:lnTo>
                  <a:lnTo>
                    <a:pt x="1221" y="10055"/>
                  </a:lnTo>
                  <a:lnTo>
                    <a:pt x="1209" y="10042"/>
                  </a:lnTo>
                  <a:lnTo>
                    <a:pt x="1197" y="10027"/>
                  </a:lnTo>
                  <a:lnTo>
                    <a:pt x="1186" y="10013"/>
                  </a:lnTo>
                  <a:lnTo>
                    <a:pt x="1176" y="9997"/>
                  </a:lnTo>
                  <a:lnTo>
                    <a:pt x="1166" y="9981"/>
                  </a:lnTo>
                  <a:lnTo>
                    <a:pt x="1158" y="9965"/>
                  </a:lnTo>
                  <a:lnTo>
                    <a:pt x="1150" y="9948"/>
                  </a:lnTo>
                  <a:lnTo>
                    <a:pt x="1143" y="9931"/>
                  </a:lnTo>
                  <a:lnTo>
                    <a:pt x="1137" y="9913"/>
                  </a:lnTo>
                  <a:lnTo>
                    <a:pt x="1132" y="9896"/>
                  </a:lnTo>
                  <a:lnTo>
                    <a:pt x="1128" y="9878"/>
                  </a:lnTo>
                  <a:lnTo>
                    <a:pt x="1123" y="9859"/>
                  </a:lnTo>
                  <a:lnTo>
                    <a:pt x="1121" y="9840"/>
                  </a:lnTo>
                  <a:lnTo>
                    <a:pt x="1120" y="9820"/>
                  </a:lnTo>
                  <a:lnTo>
                    <a:pt x="1119" y="9802"/>
                  </a:lnTo>
                  <a:lnTo>
                    <a:pt x="1119" y="8782"/>
                  </a:lnTo>
                  <a:lnTo>
                    <a:pt x="1120" y="8762"/>
                  </a:lnTo>
                  <a:lnTo>
                    <a:pt x="1121" y="8743"/>
                  </a:lnTo>
                  <a:lnTo>
                    <a:pt x="1123" y="8724"/>
                  </a:lnTo>
                  <a:lnTo>
                    <a:pt x="1128" y="8705"/>
                  </a:lnTo>
                  <a:lnTo>
                    <a:pt x="1132" y="8688"/>
                  </a:lnTo>
                  <a:lnTo>
                    <a:pt x="1137" y="8670"/>
                  </a:lnTo>
                  <a:lnTo>
                    <a:pt x="1143" y="8652"/>
                  </a:lnTo>
                  <a:lnTo>
                    <a:pt x="1150" y="8634"/>
                  </a:lnTo>
                  <a:lnTo>
                    <a:pt x="1158" y="8618"/>
                  </a:lnTo>
                  <a:lnTo>
                    <a:pt x="1166" y="8602"/>
                  </a:lnTo>
                  <a:lnTo>
                    <a:pt x="1176" y="8586"/>
                  </a:lnTo>
                  <a:lnTo>
                    <a:pt x="1186" y="8571"/>
                  </a:lnTo>
                  <a:lnTo>
                    <a:pt x="1197" y="8556"/>
                  </a:lnTo>
                  <a:lnTo>
                    <a:pt x="1209" y="8541"/>
                  </a:lnTo>
                  <a:lnTo>
                    <a:pt x="1221" y="8528"/>
                  </a:lnTo>
                  <a:lnTo>
                    <a:pt x="1234" y="8514"/>
                  </a:lnTo>
                  <a:lnTo>
                    <a:pt x="1248" y="8502"/>
                  </a:lnTo>
                  <a:lnTo>
                    <a:pt x="1262" y="8490"/>
                  </a:lnTo>
                  <a:lnTo>
                    <a:pt x="1277" y="8479"/>
                  </a:lnTo>
                  <a:lnTo>
                    <a:pt x="1291" y="8468"/>
                  </a:lnTo>
                  <a:lnTo>
                    <a:pt x="1307" y="8459"/>
                  </a:lnTo>
                  <a:lnTo>
                    <a:pt x="1324" y="8450"/>
                  </a:lnTo>
                  <a:lnTo>
                    <a:pt x="1341" y="8441"/>
                  </a:lnTo>
                  <a:lnTo>
                    <a:pt x="1358" y="8433"/>
                  </a:lnTo>
                  <a:lnTo>
                    <a:pt x="1376" y="8427"/>
                  </a:lnTo>
                  <a:lnTo>
                    <a:pt x="1394" y="8420"/>
                  </a:lnTo>
                  <a:lnTo>
                    <a:pt x="1413" y="8415"/>
                  </a:lnTo>
                  <a:lnTo>
                    <a:pt x="1431" y="8411"/>
                  </a:lnTo>
                  <a:lnTo>
                    <a:pt x="1450" y="8408"/>
                  </a:lnTo>
                  <a:lnTo>
                    <a:pt x="1470" y="8406"/>
                  </a:lnTo>
                  <a:lnTo>
                    <a:pt x="1490" y="8404"/>
                  </a:lnTo>
                  <a:lnTo>
                    <a:pt x="1510" y="8404"/>
                  </a:lnTo>
                  <a:close/>
                  <a:moveTo>
                    <a:pt x="3725" y="14428"/>
                  </a:moveTo>
                  <a:lnTo>
                    <a:pt x="3750" y="14428"/>
                  </a:lnTo>
                  <a:lnTo>
                    <a:pt x="3776" y="14430"/>
                  </a:lnTo>
                  <a:lnTo>
                    <a:pt x="3801" y="14433"/>
                  </a:lnTo>
                  <a:lnTo>
                    <a:pt x="3825" y="14438"/>
                  </a:lnTo>
                  <a:lnTo>
                    <a:pt x="3849" y="14444"/>
                  </a:lnTo>
                  <a:lnTo>
                    <a:pt x="3873" y="14451"/>
                  </a:lnTo>
                  <a:lnTo>
                    <a:pt x="3897" y="14458"/>
                  </a:lnTo>
                  <a:lnTo>
                    <a:pt x="3919" y="14468"/>
                  </a:lnTo>
                  <a:lnTo>
                    <a:pt x="3942" y="14477"/>
                  </a:lnTo>
                  <a:lnTo>
                    <a:pt x="3964" y="14488"/>
                  </a:lnTo>
                  <a:lnTo>
                    <a:pt x="3985" y="14501"/>
                  </a:lnTo>
                  <a:lnTo>
                    <a:pt x="4005" y="14514"/>
                  </a:lnTo>
                  <a:lnTo>
                    <a:pt x="4025" y="14528"/>
                  </a:lnTo>
                  <a:lnTo>
                    <a:pt x="4043" y="14543"/>
                  </a:lnTo>
                  <a:lnTo>
                    <a:pt x="4062" y="14558"/>
                  </a:lnTo>
                  <a:lnTo>
                    <a:pt x="4080" y="14575"/>
                  </a:lnTo>
                  <a:lnTo>
                    <a:pt x="4096" y="14593"/>
                  </a:lnTo>
                  <a:lnTo>
                    <a:pt x="4112" y="14611"/>
                  </a:lnTo>
                  <a:lnTo>
                    <a:pt x="4127" y="14630"/>
                  </a:lnTo>
                  <a:lnTo>
                    <a:pt x="4141" y="14649"/>
                  </a:lnTo>
                  <a:lnTo>
                    <a:pt x="4154" y="14670"/>
                  </a:lnTo>
                  <a:lnTo>
                    <a:pt x="4166" y="14691"/>
                  </a:lnTo>
                  <a:lnTo>
                    <a:pt x="4177" y="14713"/>
                  </a:lnTo>
                  <a:lnTo>
                    <a:pt x="4188" y="14735"/>
                  </a:lnTo>
                  <a:lnTo>
                    <a:pt x="4196" y="14758"/>
                  </a:lnTo>
                  <a:lnTo>
                    <a:pt x="4204" y="14781"/>
                  </a:lnTo>
                  <a:lnTo>
                    <a:pt x="4212" y="14805"/>
                  </a:lnTo>
                  <a:lnTo>
                    <a:pt x="4217" y="14829"/>
                  </a:lnTo>
                  <a:lnTo>
                    <a:pt x="4221" y="14854"/>
                  </a:lnTo>
                  <a:lnTo>
                    <a:pt x="4224" y="14879"/>
                  </a:lnTo>
                  <a:lnTo>
                    <a:pt x="4226" y="14904"/>
                  </a:lnTo>
                  <a:lnTo>
                    <a:pt x="4227" y="14930"/>
                  </a:lnTo>
                  <a:lnTo>
                    <a:pt x="4226" y="14956"/>
                  </a:lnTo>
                  <a:lnTo>
                    <a:pt x="4224" y="14981"/>
                  </a:lnTo>
                  <a:lnTo>
                    <a:pt x="4221" y="15006"/>
                  </a:lnTo>
                  <a:lnTo>
                    <a:pt x="4217" y="15031"/>
                  </a:lnTo>
                  <a:lnTo>
                    <a:pt x="4212" y="15055"/>
                  </a:lnTo>
                  <a:lnTo>
                    <a:pt x="4204" y="15079"/>
                  </a:lnTo>
                  <a:lnTo>
                    <a:pt x="4196" y="15102"/>
                  </a:lnTo>
                  <a:lnTo>
                    <a:pt x="4188" y="15125"/>
                  </a:lnTo>
                  <a:lnTo>
                    <a:pt x="4177" y="15147"/>
                  </a:lnTo>
                  <a:lnTo>
                    <a:pt x="4166" y="15169"/>
                  </a:lnTo>
                  <a:lnTo>
                    <a:pt x="4154" y="15190"/>
                  </a:lnTo>
                  <a:lnTo>
                    <a:pt x="4141" y="15211"/>
                  </a:lnTo>
                  <a:lnTo>
                    <a:pt x="4127" y="15231"/>
                  </a:lnTo>
                  <a:lnTo>
                    <a:pt x="4112" y="15250"/>
                  </a:lnTo>
                  <a:lnTo>
                    <a:pt x="4096" y="15267"/>
                  </a:lnTo>
                  <a:lnTo>
                    <a:pt x="4080" y="15285"/>
                  </a:lnTo>
                  <a:lnTo>
                    <a:pt x="4062" y="15302"/>
                  </a:lnTo>
                  <a:lnTo>
                    <a:pt x="4043" y="15317"/>
                  </a:lnTo>
                  <a:lnTo>
                    <a:pt x="4025" y="15333"/>
                  </a:lnTo>
                  <a:lnTo>
                    <a:pt x="4005" y="15347"/>
                  </a:lnTo>
                  <a:lnTo>
                    <a:pt x="3985" y="15360"/>
                  </a:lnTo>
                  <a:lnTo>
                    <a:pt x="3964" y="15372"/>
                  </a:lnTo>
                  <a:lnTo>
                    <a:pt x="3942" y="15383"/>
                  </a:lnTo>
                  <a:lnTo>
                    <a:pt x="3919" y="15393"/>
                  </a:lnTo>
                  <a:lnTo>
                    <a:pt x="3897" y="15402"/>
                  </a:lnTo>
                  <a:lnTo>
                    <a:pt x="3873" y="15410"/>
                  </a:lnTo>
                  <a:lnTo>
                    <a:pt x="3849" y="15417"/>
                  </a:lnTo>
                  <a:lnTo>
                    <a:pt x="3825" y="15423"/>
                  </a:lnTo>
                  <a:lnTo>
                    <a:pt x="3801" y="15427"/>
                  </a:lnTo>
                  <a:lnTo>
                    <a:pt x="3776" y="15430"/>
                  </a:lnTo>
                  <a:lnTo>
                    <a:pt x="3750" y="15432"/>
                  </a:lnTo>
                  <a:lnTo>
                    <a:pt x="3725" y="15432"/>
                  </a:lnTo>
                  <a:lnTo>
                    <a:pt x="3699" y="15432"/>
                  </a:lnTo>
                  <a:lnTo>
                    <a:pt x="3673" y="15430"/>
                  </a:lnTo>
                  <a:lnTo>
                    <a:pt x="3648" y="15427"/>
                  </a:lnTo>
                  <a:lnTo>
                    <a:pt x="3624" y="15423"/>
                  </a:lnTo>
                  <a:lnTo>
                    <a:pt x="3599" y="15417"/>
                  </a:lnTo>
                  <a:lnTo>
                    <a:pt x="3576" y="15410"/>
                  </a:lnTo>
                  <a:lnTo>
                    <a:pt x="3552" y="15402"/>
                  </a:lnTo>
                  <a:lnTo>
                    <a:pt x="3529" y="15393"/>
                  </a:lnTo>
                  <a:lnTo>
                    <a:pt x="3507" y="15383"/>
                  </a:lnTo>
                  <a:lnTo>
                    <a:pt x="3485" y="15372"/>
                  </a:lnTo>
                  <a:lnTo>
                    <a:pt x="3464" y="15360"/>
                  </a:lnTo>
                  <a:lnTo>
                    <a:pt x="3444" y="15347"/>
                  </a:lnTo>
                  <a:lnTo>
                    <a:pt x="3424" y="15333"/>
                  </a:lnTo>
                  <a:lnTo>
                    <a:pt x="3406" y="15317"/>
                  </a:lnTo>
                  <a:lnTo>
                    <a:pt x="3387" y="15302"/>
                  </a:lnTo>
                  <a:lnTo>
                    <a:pt x="3369" y="15285"/>
                  </a:lnTo>
                  <a:lnTo>
                    <a:pt x="3352" y="15267"/>
                  </a:lnTo>
                  <a:lnTo>
                    <a:pt x="3337" y="15250"/>
                  </a:lnTo>
                  <a:lnTo>
                    <a:pt x="3322" y="15231"/>
                  </a:lnTo>
                  <a:lnTo>
                    <a:pt x="3308" y="15211"/>
                  </a:lnTo>
                  <a:lnTo>
                    <a:pt x="3295" y="15190"/>
                  </a:lnTo>
                  <a:lnTo>
                    <a:pt x="3282" y="15169"/>
                  </a:lnTo>
                  <a:lnTo>
                    <a:pt x="3272" y="15147"/>
                  </a:lnTo>
                  <a:lnTo>
                    <a:pt x="3261" y="15125"/>
                  </a:lnTo>
                  <a:lnTo>
                    <a:pt x="3252" y="15102"/>
                  </a:lnTo>
                  <a:lnTo>
                    <a:pt x="3245" y="15079"/>
                  </a:lnTo>
                  <a:lnTo>
                    <a:pt x="3237" y="15055"/>
                  </a:lnTo>
                  <a:lnTo>
                    <a:pt x="3232" y="15031"/>
                  </a:lnTo>
                  <a:lnTo>
                    <a:pt x="3228" y="15006"/>
                  </a:lnTo>
                  <a:lnTo>
                    <a:pt x="3225" y="14981"/>
                  </a:lnTo>
                  <a:lnTo>
                    <a:pt x="3223" y="14956"/>
                  </a:lnTo>
                  <a:lnTo>
                    <a:pt x="3222" y="14930"/>
                  </a:lnTo>
                  <a:lnTo>
                    <a:pt x="3223" y="14904"/>
                  </a:lnTo>
                  <a:lnTo>
                    <a:pt x="3225" y="14879"/>
                  </a:lnTo>
                  <a:lnTo>
                    <a:pt x="3228" y="14854"/>
                  </a:lnTo>
                  <a:lnTo>
                    <a:pt x="3232" y="14829"/>
                  </a:lnTo>
                  <a:lnTo>
                    <a:pt x="3237" y="14805"/>
                  </a:lnTo>
                  <a:lnTo>
                    <a:pt x="3245" y="14781"/>
                  </a:lnTo>
                  <a:lnTo>
                    <a:pt x="3252" y="14758"/>
                  </a:lnTo>
                  <a:lnTo>
                    <a:pt x="3261" y="14735"/>
                  </a:lnTo>
                  <a:lnTo>
                    <a:pt x="3272" y="14713"/>
                  </a:lnTo>
                  <a:lnTo>
                    <a:pt x="3282" y="14691"/>
                  </a:lnTo>
                  <a:lnTo>
                    <a:pt x="3295" y="14670"/>
                  </a:lnTo>
                  <a:lnTo>
                    <a:pt x="3308" y="14649"/>
                  </a:lnTo>
                  <a:lnTo>
                    <a:pt x="3322" y="14630"/>
                  </a:lnTo>
                  <a:lnTo>
                    <a:pt x="3337" y="14611"/>
                  </a:lnTo>
                  <a:lnTo>
                    <a:pt x="3352" y="14593"/>
                  </a:lnTo>
                  <a:lnTo>
                    <a:pt x="3369" y="14575"/>
                  </a:lnTo>
                  <a:lnTo>
                    <a:pt x="3387" y="14558"/>
                  </a:lnTo>
                  <a:lnTo>
                    <a:pt x="3406" y="14543"/>
                  </a:lnTo>
                  <a:lnTo>
                    <a:pt x="3424" y="14528"/>
                  </a:lnTo>
                  <a:lnTo>
                    <a:pt x="3444" y="14514"/>
                  </a:lnTo>
                  <a:lnTo>
                    <a:pt x="3464" y="14501"/>
                  </a:lnTo>
                  <a:lnTo>
                    <a:pt x="3485" y="14488"/>
                  </a:lnTo>
                  <a:lnTo>
                    <a:pt x="3507" y="14477"/>
                  </a:lnTo>
                  <a:lnTo>
                    <a:pt x="3529" y="14468"/>
                  </a:lnTo>
                  <a:lnTo>
                    <a:pt x="3552" y="14458"/>
                  </a:lnTo>
                  <a:lnTo>
                    <a:pt x="3576" y="14451"/>
                  </a:lnTo>
                  <a:lnTo>
                    <a:pt x="3599" y="14444"/>
                  </a:lnTo>
                  <a:lnTo>
                    <a:pt x="3624" y="14438"/>
                  </a:lnTo>
                  <a:lnTo>
                    <a:pt x="3648" y="14433"/>
                  </a:lnTo>
                  <a:lnTo>
                    <a:pt x="3673" y="14430"/>
                  </a:lnTo>
                  <a:lnTo>
                    <a:pt x="3699" y="14428"/>
                  </a:lnTo>
                  <a:lnTo>
                    <a:pt x="3725" y="14428"/>
                  </a:lnTo>
                  <a:close/>
                  <a:moveTo>
                    <a:pt x="1277" y="12777"/>
                  </a:moveTo>
                  <a:lnTo>
                    <a:pt x="6172" y="12777"/>
                  </a:lnTo>
                  <a:lnTo>
                    <a:pt x="6186" y="12777"/>
                  </a:lnTo>
                  <a:lnTo>
                    <a:pt x="6198" y="12779"/>
                  </a:lnTo>
                  <a:lnTo>
                    <a:pt x="6211" y="12782"/>
                  </a:lnTo>
                  <a:lnTo>
                    <a:pt x="6222" y="12787"/>
                  </a:lnTo>
                  <a:lnTo>
                    <a:pt x="6234" y="12793"/>
                  </a:lnTo>
                  <a:lnTo>
                    <a:pt x="6244" y="12799"/>
                  </a:lnTo>
                  <a:lnTo>
                    <a:pt x="6255" y="12806"/>
                  </a:lnTo>
                  <a:lnTo>
                    <a:pt x="6263" y="12815"/>
                  </a:lnTo>
                  <a:lnTo>
                    <a:pt x="6271" y="12824"/>
                  </a:lnTo>
                  <a:lnTo>
                    <a:pt x="6279" y="12834"/>
                  </a:lnTo>
                  <a:lnTo>
                    <a:pt x="6286" y="12845"/>
                  </a:lnTo>
                  <a:lnTo>
                    <a:pt x="6291" y="12856"/>
                  </a:lnTo>
                  <a:lnTo>
                    <a:pt x="6295" y="12868"/>
                  </a:lnTo>
                  <a:lnTo>
                    <a:pt x="6299" y="12881"/>
                  </a:lnTo>
                  <a:lnTo>
                    <a:pt x="6301" y="12893"/>
                  </a:lnTo>
                  <a:lnTo>
                    <a:pt x="6302" y="12906"/>
                  </a:lnTo>
                  <a:lnTo>
                    <a:pt x="6302" y="13021"/>
                  </a:lnTo>
                  <a:lnTo>
                    <a:pt x="6301" y="13034"/>
                  </a:lnTo>
                  <a:lnTo>
                    <a:pt x="6299" y="13047"/>
                  </a:lnTo>
                  <a:lnTo>
                    <a:pt x="6295" y="13059"/>
                  </a:lnTo>
                  <a:lnTo>
                    <a:pt x="6291" y="13071"/>
                  </a:lnTo>
                  <a:lnTo>
                    <a:pt x="6286" y="13082"/>
                  </a:lnTo>
                  <a:lnTo>
                    <a:pt x="6279" y="13093"/>
                  </a:lnTo>
                  <a:lnTo>
                    <a:pt x="6271" y="13103"/>
                  </a:lnTo>
                  <a:lnTo>
                    <a:pt x="6263" y="13112"/>
                  </a:lnTo>
                  <a:lnTo>
                    <a:pt x="6255" y="13121"/>
                  </a:lnTo>
                  <a:lnTo>
                    <a:pt x="6244" y="13128"/>
                  </a:lnTo>
                  <a:lnTo>
                    <a:pt x="6234" y="13134"/>
                  </a:lnTo>
                  <a:lnTo>
                    <a:pt x="6222" y="13140"/>
                  </a:lnTo>
                  <a:lnTo>
                    <a:pt x="6211" y="13145"/>
                  </a:lnTo>
                  <a:lnTo>
                    <a:pt x="6198" y="13148"/>
                  </a:lnTo>
                  <a:lnTo>
                    <a:pt x="6186" y="13149"/>
                  </a:lnTo>
                  <a:lnTo>
                    <a:pt x="6172" y="13150"/>
                  </a:lnTo>
                  <a:lnTo>
                    <a:pt x="1277" y="13150"/>
                  </a:lnTo>
                  <a:lnTo>
                    <a:pt x="1263" y="13149"/>
                  </a:lnTo>
                  <a:lnTo>
                    <a:pt x="1251" y="13148"/>
                  </a:lnTo>
                  <a:lnTo>
                    <a:pt x="1238" y="13145"/>
                  </a:lnTo>
                  <a:lnTo>
                    <a:pt x="1227" y="13140"/>
                  </a:lnTo>
                  <a:lnTo>
                    <a:pt x="1215" y="13134"/>
                  </a:lnTo>
                  <a:lnTo>
                    <a:pt x="1205" y="13128"/>
                  </a:lnTo>
                  <a:lnTo>
                    <a:pt x="1194" y="13121"/>
                  </a:lnTo>
                  <a:lnTo>
                    <a:pt x="1186" y="13112"/>
                  </a:lnTo>
                  <a:lnTo>
                    <a:pt x="1178" y="13103"/>
                  </a:lnTo>
                  <a:lnTo>
                    <a:pt x="1169" y="13093"/>
                  </a:lnTo>
                  <a:lnTo>
                    <a:pt x="1163" y="13082"/>
                  </a:lnTo>
                  <a:lnTo>
                    <a:pt x="1158" y="13071"/>
                  </a:lnTo>
                  <a:lnTo>
                    <a:pt x="1154" y="13059"/>
                  </a:lnTo>
                  <a:lnTo>
                    <a:pt x="1150" y="13047"/>
                  </a:lnTo>
                  <a:lnTo>
                    <a:pt x="1148" y="13034"/>
                  </a:lnTo>
                  <a:lnTo>
                    <a:pt x="1147" y="13021"/>
                  </a:lnTo>
                  <a:lnTo>
                    <a:pt x="1147" y="12906"/>
                  </a:lnTo>
                  <a:lnTo>
                    <a:pt x="1148" y="12893"/>
                  </a:lnTo>
                  <a:lnTo>
                    <a:pt x="1150" y="12881"/>
                  </a:lnTo>
                  <a:lnTo>
                    <a:pt x="1154" y="12868"/>
                  </a:lnTo>
                  <a:lnTo>
                    <a:pt x="1158" y="12856"/>
                  </a:lnTo>
                  <a:lnTo>
                    <a:pt x="1163" y="12845"/>
                  </a:lnTo>
                  <a:lnTo>
                    <a:pt x="1169" y="12834"/>
                  </a:lnTo>
                  <a:lnTo>
                    <a:pt x="1178" y="12824"/>
                  </a:lnTo>
                  <a:lnTo>
                    <a:pt x="1186" y="12815"/>
                  </a:lnTo>
                  <a:lnTo>
                    <a:pt x="1194" y="12806"/>
                  </a:lnTo>
                  <a:lnTo>
                    <a:pt x="1205" y="12799"/>
                  </a:lnTo>
                  <a:lnTo>
                    <a:pt x="1215" y="12793"/>
                  </a:lnTo>
                  <a:lnTo>
                    <a:pt x="1227" y="12787"/>
                  </a:lnTo>
                  <a:lnTo>
                    <a:pt x="1238" y="12782"/>
                  </a:lnTo>
                  <a:lnTo>
                    <a:pt x="1251" y="12779"/>
                  </a:lnTo>
                  <a:lnTo>
                    <a:pt x="1263" y="12777"/>
                  </a:lnTo>
                  <a:lnTo>
                    <a:pt x="1277" y="12777"/>
                  </a:lnTo>
                  <a:close/>
                  <a:moveTo>
                    <a:pt x="1277" y="12217"/>
                  </a:moveTo>
                  <a:lnTo>
                    <a:pt x="6172" y="12217"/>
                  </a:lnTo>
                  <a:lnTo>
                    <a:pt x="6186" y="12218"/>
                  </a:lnTo>
                  <a:lnTo>
                    <a:pt x="6198" y="12220"/>
                  </a:lnTo>
                  <a:lnTo>
                    <a:pt x="6211" y="12223"/>
                  </a:lnTo>
                  <a:lnTo>
                    <a:pt x="6222" y="12227"/>
                  </a:lnTo>
                  <a:lnTo>
                    <a:pt x="6234" y="12232"/>
                  </a:lnTo>
                  <a:lnTo>
                    <a:pt x="6244" y="12240"/>
                  </a:lnTo>
                  <a:lnTo>
                    <a:pt x="6255" y="12247"/>
                  </a:lnTo>
                  <a:lnTo>
                    <a:pt x="6263" y="12255"/>
                  </a:lnTo>
                  <a:lnTo>
                    <a:pt x="6271" y="12265"/>
                  </a:lnTo>
                  <a:lnTo>
                    <a:pt x="6279" y="12274"/>
                  </a:lnTo>
                  <a:lnTo>
                    <a:pt x="6286" y="12284"/>
                  </a:lnTo>
                  <a:lnTo>
                    <a:pt x="6291" y="12296"/>
                  </a:lnTo>
                  <a:lnTo>
                    <a:pt x="6295" y="12307"/>
                  </a:lnTo>
                  <a:lnTo>
                    <a:pt x="6299" y="12320"/>
                  </a:lnTo>
                  <a:lnTo>
                    <a:pt x="6301" y="12334"/>
                  </a:lnTo>
                  <a:lnTo>
                    <a:pt x="6302" y="12346"/>
                  </a:lnTo>
                  <a:lnTo>
                    <a:pt x="6302" y="12461"/>
                  </a:lnTo>
                  <a:lnTo>
                    <a:pt x="6301" y="12474"/>
                  </a:lnTo>
                  <a:lnTo>
                    <a:pt x="6299" y="12487"/>
                  </a:lnTo>
                  <a:lnTo>
                    <a:pt x="6295" y="12500"/>
                  </a:lnTo>
                  <a:lnTo>
                    <a:pt x="6291" y="12511"/>
                  </a:lnTo>
                  <a:lnTo>
                    <a:pt x="6286" y="12522"/>
                  </a:lnTo>
                  <a:lnTo>
                    <a:pt x="6279" y="12533"/>
                  </a:lnTo>
                  <a:lnTo>
                    <a:pt x="6271" y="12543"/>
                  </a:lnTo>
                  <a:lnTo>
                    <a:pt x="6263" y="12552"/>
                  </a:lnTo>
                  <a:lnTo>
                    <a:pt x="6255" y="12561"/>
                  </a:lnTo>
                  <a:lnTo>
                    <a:pt x="6244" y="12568"/>
                  </a:lnTo>
                  <a:lnTo>
                    <a:pt x="6234" y="12575"/>
                  </a:lnTo>
                  <a:lnTo>
                    <a:pt x="6222" y="12580"/>
                  </a:lnTo>
                  <a:lnTo>
                    <a:pt x="6211" y="12584"/>
                  </a:lnTo>
                  <a:lnTo>
                    <a:pt x="6198" y="12587"/>
                  </a:lnTo>
                  <a:lnTo>
                    <a:pt x="6186" y="12589"/>
                  </a:lnTo>
                  <a:lnTo>
                    <a:pt x="6172" y="12590"/>
                  </a:lnTo>
                  <a:lnTo>
                    <a:pt x="1277" y="12590"/>
                  </a:lnTo>
                  <a:lnTo>
                    <a:pt x="1263" y="12589"/>
                  </a:lnTo>
                  <a:lnTo>
                    <a:pt x="1251" y="12587"/>
                  </a:lnTo>
                  <a:lnTo>
                    <a:pt x="1238" y="12584"/>
                  </a:lnTo>
                  <a:lnTo>
                    <a:pt x="1227" y="12580"/>
                  </a:lnTo>
                  <a:lnTo>
                    <a:pt x="1215" y="12575"/>
                  </a:lnTo>
                  <a:lnTo>
                    <a:pt x="1205" y="12568"/>
                  </a:lnTo>
                  <a:lnTo>
                    <a:pt x="1194" y="12561"/>
                  </a:lnTo>
                  <a:lnTo>
                    <a:pt x="1186" y="12552"/>
                  </a:lnTo>
                  <a:lnTo>
                    <a:pt x="1178" y="12543"/>
                  </a:lnTo>
                  <a:lnTo>
                    <a:pt x="1169" y="12533"/>
                  </a:lnTo>
                  <a:lnTo>
                    <a:pt x="1163" y="12522"/>
                  </a:lnTo>
                  <a:lnTo>
                    <a:pt x="1158" y="12511"/>
                  </a:lnTo>
                  <a:lnTo>
                    <a:pt x="1154" y="12500"/>
                  </a:lnTo>
                  <a:lnTo>
                    <a:pt x="1150" y="12487"/>
                  </a:lnTo>
                  <a:lnTo>
                    <a:pt x="1148" y="12474"/>
                  </a:lnTo>
                  <a:lnTo>
                    <a:pt x="1147" y="12461"/>
                  </a:lnTo>
                  <a:lnTo>
                    <a:pt x="1147" y="12346"/>
                  </a:lnTo>
                  <a:lnTo>
                    <a:pt x="1148" y="12334"/>
                  </a:lnTo>
                  <a:lnTo>
                    <a:pt x="1150" y="12320"/>
                  </a:lnTo>
                  <a:lnTo>
                    <a:pt x="1154" y="12307"/>
                  </a:lnTo>
                  <a:lnTo>
                    <a:pt x="1158" y="12296"/>
                  </a:lnTo>
                  <a:lnTo>
                    <a:pt x="1163" y="12284"/>
                  </a:lnTo>
                  <a:lnTo>
                    <a:pt x="1169" y="12274"/>
                  </a:lnTo>
                  <a:lnTo>
                    <a:pt x="1178" y="12265"/>
                  </a:lnTo>
                  <a:lnTo>
                    <a:pt x="1186" y="12255"/>
                  </a:lnTo>
                  <a:lnTo>
                    <a:pt x="1194" y="12247"/>
                  </a:lnTo>
                  <a:lnTo>
                    <a:pt x="1205" y="12240"/>
                  </a:lnTo>
                  <a:lnTo>
                    <a:pt x="1215" y="12232"/>
                  </a:lnTo>
                  <a:lnTo>
                    <a:pt x="1227" y="12227"/>
                  </a:lnTo>
                  <a:lnTo>
                    <a:pt x="1238" y="12223"/>
                  </a:lnTo>
                  <a:lnTo>
                    <a:pt x="1251" y="12220"/>
                  </a:lnTo>
                  <a:lnTo>
                    <a:pt x="1263" y="12218"/>
                  </a:lnTo>
                  <a:lnTo>
                    <a:pt x="1277" y="12217"/>
                  </a:lnTo>
                  <a:close/>
                </a:path>
              </a:pathLst>
            </a:custGeom>
            <a:grpFill/>
            <a:ln w="9525">
              <a:noFill/>
              <a:round/>
              <a:headEnd/>
              <a:tailEnd/>
            </a:ln>
          </p:spPr>
          <p:txBody>
            <a:bodyPr vert="horz" wrap="square" lIns="60955" tIns="30478" rIns="60955" bIns="30478" numCol="1" anchor="t" anchorCtr="0" compatLnSpc="1">
              <a:prstTxWarp prst="textNoShape">
                <a:avLst/>
              </a:prstTxWarp>
            </a:bodyPr>
            <a:lstStyle/>
            <a:p>
              <a:pPr defTabSz="1219149" fontAlgn="ctr">
                <a:defRPr/>
              </a:pPr>
              <a:endParaRPr lang="en-US" altLang="zh-CN" sz="10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557" name="矩形 556"/>
          <p:cNvSpPr/>
          <p:nvPr/>
        </p:nvSpPr>
        <p:spPr>
          <a:xfrm>
            <a:off x="2643694" y="1405249"/>
            <a:ext cx="958813" cy="1245249"/>
          </a:xfrm>
          <a:prstGeom prst="rect">
            <a:avLst/>
          </a:prstGeom>
          <a:noFill/>
          <a:ln w="19050">
            <a:solidFill>
              <a:srgbClr val="99DFF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8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63" name="矩形 562"/>
          <p:cNvSpPr/>
          <p:nvPr/>
        </p:nvSpPr>
        <p:spPr>
          <a:xfrm>
            <a:off x="3084783" y="3751973"/>
            <a:ext cx="2319866" cy="276999"/>
          </a:xfrm>
          <a:prstGeom prst="rect">
            <a:avLst/>
          </a:prstGeom>
        </p:spPr>
        <p:txBody>
          <a:bodyPr wrap="none">
            <a:spAutoFit/>
          </a:bodyPr>
          <a:lstStyle/>
          <a:p>
            <a:pPr fontAlgn="ctr"/>
            <a:r>
              <a:rPr lang="en-US" sz="1200" b="1" dirty="0" err="1">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OpenFlow</a:t>
            </a:r>
            <a:r>
              <a:rPr lang="en-US" sz="12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/OVSDB/NETCONF</a:t>
            </a:r>
          </a:p>
        </p:txBody>
      </p:sp>
      <p:sp>
        <p:nvSpPr>
          <p:cNvPr id="564" name="文本框 563"/>
          <p:cNvSpPr txBox="1"/>
          <p:nvPr/>
        </p:nvSpPr>
        <p:spPr>
          <a:xfrm>
            <a:off x="2839950" y="2714378"/>
            <a:ext cx="2567104" cy="307777"/>
          </a:xfrm>
          <a:prstGeom prst="rect">
            <a:avLst/>
          </a:prstGeom>
          <a:noFill/>
          <a:ln>
            <a:noFill/>
          </a:ln>
        </p:spPr>
        <p:txBody>
          <a:bodyPr wrap="square" rtlCol="0">
            <a:spAutoFit/>
          </a:bodyPr>
          <a:lstStyle/>
          <a:p>
            <a:pPr algn="ctr" fontAlgn="ctr"/>
            <a:r>
              <a:rPr lang="en-US"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RESTful</a:t>
            </a:r>
          </a:p>
        </p:txBody>
      </p:sp>
      <p:sp>
        <p:nvSpPr>
          <p:cNvPr id="737" name="文本框 736"/>
          <p:cNvSpPr txBox="1"/>
          <p:nvPr/>
        </p:nvSpPr>
        <p:spPr>
          <a:xfrm>
            <a:off x="4547195" y="1810546"/>
            <a:ext cx="1154899" cy="461665"/>
          </a:xfrm>
          <a:prstGeom prst="rect">
            <a:avLst/>
          </a:prstGeom>
          <a:noFill/>
        </p:spPr>
        <p:txBody>
          <a:bodyPr wrap="square" rtlCol="0">
            <a:spAutoFit/>
          </a:bodyPr>
          <a:lstStyle/>
          <a:p>
            <a:pPr algn="ct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Third-party app</a:t>
            </a:r>
          </a:p>
        </p:txBody>
      </p:sp>
      <p:sp>
        <p:nvSpPr>
          <p:cNvPr id="738" name="文本框 737"/>
          <p:cNvSpPr txBox="1"/>
          <p:nvPr/>
        </p:nvSpPr>
        <p:spPr>
          <a:xfrm>
            <a:off x="1506055" y="1426402"/>
            <a:ext cx="1191056" cy="276999"/>
          </a:xfrm>
          <a:prstGeom prst="rect">
            <a:avLst/>
          </a:prstGeom>
          <a:noFill/>
        </p:spPr>
        <p:txBody>
          <a:bodyPr wrap="square" rtlCol="0">
            <a:spAutoFit/>
          </a:bodyPr>
          <a:lstStyle/>
          <a:p>
            <a:pPr algn="ctr" fontAlgn="ctr"/>
            <a:r>
              <a:rPr lang="en-US" sz="1200" dirty="0" err="1">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FusionSphere</a:t>
            </a:r>
            <a:endPar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39" name="文本框 738"/>
          <p:cNvSpPr txBox="1"/>
          <p:nvPr/>
        </p:nvSpPr>
        <p:spPr>
          <a:xfrm>
            <a:off x="1571567" y="1569019"/>
            <a:ext cx="1036482" cy="276999"/>
          </a:xfrm>
          <a:prstGeom prst="rect">
            <a:avLst/>
          </a:prstGeom>
          <a:noFill/>
        </p:spPr>
        <p:txBody>
          <a:bodyPr wrap="square" rtlCol="0">
            <a:spAutoFit/>
          </a:bodyPr>
          <a:lstStyle/>
          <a:p>
            <a:pPr algn="ct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OpenStack</a:t>
            </a:r>
          </a:p>
        </p:txBody>
      </p:sp>
      <p:sp>
        <p:nvSpPr>
          <p:cNvPr id="742" name="文本框 741"/>
          <p:cNvSpPr txBox="1"/>
          <p:nvPr/>
        </p:nvSpPr>
        <p:spPr>
          <a:xfrm>
            <a:off x="1581915" y="1852832"/>
            <a:ext cx="1036482" cy="646331"/>
          </a:xfrm>
          <a:prstGeom prst="rect">
            <a:avLst/>
          </a:prstGeom>
          <a:noFill/>
        </p:spPr>
        <p:txBody>
          <a:bodyPr wrap="square" rtlCol="0">
            <a:spAutoFit/>
          </a:bodyPr>
          <a:lstStyle/>
          <a:p>
            <a:pPr algn="ct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Third-party cloud platform</a:t>
            </a:r>
          </a:p>
        </p:txBody>
      </p:sp>
      <p:sp>
        <p:nvSpPr>
          <p:cNvPr id="743" name="文本框 742"/>
          <p:cNvSpPr txBox="1"/>
          <p:nvPr/>
        </p:nvSpPr>
        <p:spPr>
          <a:xfrm>
            <a:off x="2595035" y="1651346"/>
            <a:ext cx="1036482" cy="276999"/>
          </a:xfrm>
          <a:prstGeom prst="rect">
            <a:avLst/>
          </a:prstGeom>
          <a:noFill/>
        </p:spPr>
        <p:txBody>
          <a:bodyPr wrap="square" rtlCol="0">
            <a:spAutoFit/>
          </a:bodyPr>
          <a:lstStyle/>
          <a:p>
            <a:pPr algn="ct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Kubernetes</a:t>
            </a:r>
          </a:p>
        </p:txBody>
      </p:sp>
      <p:sp>
        <p:nvSpPr>
          <p:cNvPr id="744" name="文本框 743"/>
          <p:cNvSpPr txBox="1"/>
          <p:nvPr/>
        </p:nvSpPr>
        <p:spPr>
          <a:xfrm>
            <a:off x="2520622" y="1927433"/>
            <a:ext cx="1185309" cy="276999"/>
          </a:xfrm>
          <a:prstGeom prst="rect">
            <a:avLst/>
          </a:prstGeom>
          <a:noFill/>
        </p:spPr>
        <p:txBody>
          <a:bodyPr wrap="square" rtlCol="0">
            <a:spAutoFit/>
          </a:bodyPr>
          <a:lstStyle/>
          <a:p>
            <a:pPr algn="ctr" fontAlgn="ctr"/>
            <a:r>
              <a:rPr lang="en-US" sz="1200" dirty="0" err="1">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FusionStage</a:t>
            </a:r>
            <a:endPar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45" name="矩形 744"/>
          <p:cNvSpPr/>
          <p:nvPr/>
        </p:nvSpPr>
        <p:spPr>
          <a:xfrm>
            <a:off x="3656814" y="1405249"/>
            <a:ext cx="975027" cy="1248132"/>
          </a:xfrm>
          <a:prstGeom prst="rect">
            <a:avLst/>
          </a:prstGeom>
          <a:noFill/>
          <a:ln w="19050">
            <a:solidFill>
              <a:srgbClr val="99DFF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8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46" name="文本框 745"/>
          <p:cNvSpPr txBox="1"/>
          <p:nvPr/>
        </p:nvSpPr>
        <p:spPr>
          <a:xfrm>
            <a:off x="3566679" y="1578828"/>
            <a:ext cx="1146757" cy="830997"/>
          </a:xfrm>
          <a:prstGeom prst="rect">
            <a:avLst/>
          </a:prstGeom>
          <a:noFill/>
        </p:spPr>
        <p:txBody>
          <a:bodyPr wrap="square" rtlCol="0">
            <a:spAutoFit/>
          </a:bodyPr>
          <a:lstStyle/>
          <a:p>
            <a:pPr algn="ct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Third-party computing management platform</a:t>
            </a:r>
          </a:p>
        </p:txBody>
      </p:sp>
      <p:pic>
        <p:nvPicPr>
          <p:cNvPr id="323" name="图片 3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95041" y="2907172"/>
            <a:ext cx="951607" cy="540946"/>
          </a:xfrm>
          <a:prstGeom prst="rect">
            <a:avLst/>
          </a:prstGeom>
        </p:spPr>
      </p:pic>
      <p:pic>
        <p:nvPicPr>
          <p:cNvPr id="324" name="图片 3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01142" y="1591910"/>
            <a:ext cx="944802" cy="537078"/>
          </a:xfrm>
          <a:prstGeom prst="rect">
            <a:avLst/>
          </a:prstGeom>
        </p:spPr>
      </p:pic>
      <p:sp>
        <p:nvSpPr>
          <p:cNvPr id="325" name="矩形 324"/>
          <p:cNvSpPr/>
          <p:nvPr/>
        </p:nvSpPr>
        <p:spPr>
          <a:xfrm>
            <a:off x="2143169" y="5278816"/>
            <a:ext cx="3947751" cy="105760"/>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Underlay </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27" name="矩形 326"/>
          <p:cNvSpPr/>
          <p:nvPr/>
        </p:nvSpPr>
        <p:spPr>
          <a:xfrm>
            <a:off x="2186754" y="4792642"/>
            <a:ext cx="3945896" cy="103445"/>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Overlay</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29" name="矩形 328"/>
          <p:cNvSpPr/>
          <p:nvPr/>
        </p:nvSpPr>
        <p:spPr>
          <a:xfrm>
            <a:off x="2223419" y="4335963"/>
            <a:ext cx="3940521" cy="113681"/>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Service orchestration</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607330303"/>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5"/>
          <p:cNvSpPr txBox="1"/>
          <p:nvPr/>
        </p:nvSpPr>
        <p:spPr>
          <a:xfrm>
            <a:off x="732053" y="1268760"/>
            <a:ext cx="10882365" cy="276999"/>
          </a:xfrm>
          <a:prstGeom prst="rect">
            <a:avLst/>
          </a:prstGeom>
          <a:solidFill>
            <a:srgbClr val="F4FBFE"/>
          </a:solidFill>
          <a:ln>
            <a:solidFill>
              <a:srgbClr val="99DFF9"/>
            </a:solidFill>
          </a:ln>
        </p:spPr>
        <p:txBody>
          <a:bodyPr wrap="square" rtlCol="0">
            <a:sp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p:cNvSpPr txBox="1"/>
          <p:nvPr/>
        </p:nvSpPr>
        <p:spPr>
          <a:xfrm>
            <a:off x="732053" y="1651851"/>
            <a:ext cx="10882365" cy="276999"/>
          </a:xfrm>
          <a:prstGeom prst="rect">
            <a:avLst/>
          </a:prstGeom>
          <a:solidFill>
            <a:srgbClr val="F4FBFE"/>
          </a:solidFill>
          <a:ln>
            <a:solidFill>
              <a:srgbClr val="99DFF9"/>
            </a:solidFill>
          </a:ln>
        </p:spPr>
        <p:txBody>
          <a:bodyPr wrap="square" rtlCol="0">
            <a:sp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27"/>
          <p:cNvSpPr txBox="1"/>
          <p:nvPr/>
        </p:nvSpPr>
        <p:spPr>
          <a:xfrm>
            <a:off x="732053" y="2034942"/>
            <a:ext cx="10882365" cy="4154984"/>
          </a:xfrm>
          <a:prstGeom prst="rect">
            <a:avLst/>
          </a:prstGeom>
          <a:solidFill>
            <a:srgbClr val="F4FBFE"/>
          </a:solidFill>
          <a:ln>
            <a:solidFill>
              <a:srgbClr val="99DFF9"/>
            </a:solidFill>
          </a:ln>
        </p:spPr>
        <p:txBody>
          <a:bodyPr wrap="square" rtlCol="0">
            <a:sp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lstStyle/>
          <a:p>
            <a:r>
              <a:rPr lang="en-US" dirty="0">
                <a:sym typeface="Huawei Sans" panose="020C0503030203020204" pitchFamily="34" charset="0"/>
              </a:rPr>
              <a:t>Creating a Port for Intranet 2</a:t>
            </a:r>
          </a:p>
        </p:txBody>
      </p:sp>
      <p:sp>
        <p:nvSpPr>
          <p:cNvPr id="10" name="圆角矩形 75"/>
          <p:cNvSpPr/>
          <p:nvPr/>
        </p:nvSpPr>
        <p:spPr>
          <a:xfrm>
            <a:off x="2783632" y="1268760"/>
            <a:ext cx="8460940" cy="288032"/>
          </a:xfrm>
          <a:prstGeom prst="roundRect">
            <a:avLst>
              <a:gd name="adj" fmla="val 874"/>
            </a:avLst>
          </a:prstGeom>
          <a:noFill/>
          <a:ln w="9525" cap="flat" cmpd="sng" algn="ctr">
            <a:noFill/>
            <a:prstDash val="solid"/>
          </a:ln>
          <a:effectLst/>
        </p:spPr>
        <p:txBody>
          <a:bodyPr wrap="square" lIns="0" tIns="0" rIns="0" bIns="0"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400" dirty="0">
                <a:solidFill>
                  <a:srgbClr val="000000">
                    <a:lumMod val="75000"/>
                    <a:lumOff val="25000"/>
                  </a:srgbClr>
                </a:solidFill>
                <a:latin typeface="Huawei Sans" panose="020C0503030203020204" pitchFamily="34" charset="0"/>
                <a:ea typeface="方正兰亭黑简体" panose="02000000000000000000" pitchFamily="2" charset="-122"/>
                <a:sym typeface="Huawei Sans" panose="020C0503030203020204" pitchFamily="34" charset="0"/>
              </a:rPr>
              <a:t>https://ip:18002/controller/dc/v2/neutronapi/ports</a:t>
            </a:r>
            <a:endParaRPr kumimoji="0" lang="en-US" altLang="zh-CN" sz="1400" i="0" u="none" strike="noStrike" kern="0" cap="none" spc="0" normalizeH="0" baseline="0" noProof="0" dirty="0">
              <a:ln>
                <a:noFill/>
              </a:ln>
              <a:solidFill>
                <a:srgbClr val="000000">
                  <a:lumMod val="75000"/>
                  <a:lumOff val="25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2" name="圆角矩形 75"/>
          <p:cNvSpPr/>
          <p:nvPr/>
        </p:nvSpPr>
        <p:spPr>
          <a:xfrm>
            <a:off x="1019436" y="1268760"/>
            <a:ext cx="1512168" cy="288032"/>
          </a:xfrm>
          <a:prstGeom prst="roundRect">
            <a:avLst>
              <a:gd name="adj" fmla="val 874"/>
            </a:avLst>
          </a:prstGeom>
          <a:noFill/>
          <a:ln w="9525" cap="flat" cmpd="sng" algn="ctr">
            <a:noFill/>
            <a:prstDash val="solid"/>
          </a:ln>
          <a:effectLst/>
        </p:spPr>
        <p:txBody>
          <a:bodyPr wrap="square" lIns="0" tIns="0" rIns="0" bIns="0"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400" dirty="0" err="1">
                <a:solidFill>
                  <a:srgbClr val="000000">
                    <a:lumMod val="75000"/>
                    <a:lumOff val="25000"/>
                  </a:srgbClr>
                </a:solidFill>
                <a:latin typeface="Huawei Sans" panose="020C0503030203020204" pitchFamily="34" charset="0"/>
                <a:ea typeface="方正兰亭黑简体" panose="02000000000000000000" pitchFamily="2" charset="-122"/>
                <a:sym typeface="Huawei Sans" panose="020C0503030203020204" pitchFamily="34" charset="0"/>
              </a:rPr>
              <a:t>Url</a:t>
            </a:r>
            <a:endParaRPr kumimoji="0" lang="en-US" altLang="zh-CN" sz="1400" i="0" u="none" strike="noStrike" kern="0" cap="none" spc="0" normalizeH="0" baseline="0" noProof="0" dirty="0">
              <a:ln>
                <a:noFill/>
              </a:ln>
              <a:solidFill>
                <a:srgbClr val="000000">
                  <a:lumMod val="75000"/>
                  <a:lumOff val="25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3" name="圆角矩形 75"/>
          <p:cNvSpPr/>
          <p:nvPr/>
        </p:nvSpPr>
        <p:spPr>
          <a:xfrm>
            <a:off x="1019436" y="1666340"/>
            <a:ext cx="1512168" cy="288032"/>
          </a:xfrm>
          <a:prstGeom prst="roundRect">
            <a:avLst>
              <a:gd name="adj" fmla="val 874"/>
            </a:avLst>
          </a:prstGeom>
          <a:noFill/>
          <a:ln w="9525" cap="flat" cmpd="sng" algn="ctr">
            <a:noFill/>
            <a:prstDash val="solid"/>
          </a:ln>
          <a:effectLst/>
        </p:spPr>
        <p:txBody>
          <a:bodyPr wrap="square" lIns="0" tIns="0" rIns="0" bIns="0"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400" dirty="0">
                <a:solidFill>
                  <a:srgbClr val="000000">
                    <a:lumMod val="75000"/>
                    <a:lumOff val="25000"/>
                  </a:srgbClr>
                </a:solidFill>
                <a:latin typeface="Huawei Sans" panose="020C0503030203020204" pitchFamily="34" charset="0"/>
                <a:ea typeface="方正兰亭黑简体" panose="02000000000000000000" pitchFamily="2" charset="-122"/>
                <a:sym typeface="Huawei Sans" panose="020C0503030203020204" pitchFamily="34" charset="0"/>
              </a:rPr>
              <a:t>Method</a:t>
            </a:r>
            <a:endParaRPr kumimoji="0" lang="en-US" altLang="zh-CN" sz="1400" i="0" u="none" strike="noStrike" kern="0" cap="none" spc="0" normalizeH="0" baseline="0" noProof="0" dirty="0">
              <a:ln>
                <a:noFill/>
              </a:ln>
              <a:solidFill>
                <a:srgbClr val="000000">
                  <a:lumMod val="75000"/>
                  <a:lumOff val="25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4" name="圆角矩形 75"/>
          <p:cNvSpPr/>
          <p:nvPr/>
        </p:nvSpPr>
        <p:spPr>
          <a:xfrm>
            <a:off x="2783632" y="1661631"/>
            <a:ext cx="8460940" cy="288032"/>
          </a:xfrm>
          <a:prstGeom prst="roundRect">
            <a:avLst>
              <a:gd name="adj" fmla="val 874"/>
            </a:avLst>
          </a:prstGeom>
          <a:noFill/>
          <a:ln w="9525" cap="flat" cmpd="sng" algn="ctr">
            <a:noFill/>
            <a:prstDash val="solid"/>
          </a:ln>
          <a:effectLst/>
        </p:spPr>
        <p:txBody>
          <a:bodyPr wrap="square" lIns="0" tIns="0" rIns="0" bIns="0"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400" dirty="0">
                <a:solidFill>
                  <a:srgbClr val="000000">
                    <a:lumMod val="75000"/>
                    <a:lumOff val="25000"/>
                  </a:srgbClr>
                </a:solidFill>
                <a:latin typeface="Huawei Sans" panose="020C0503030203020204" pitchFamily="34" charset="0"/>
                <a:ea typeface="方正兰亭黑简体" panose="02000000000000000000" pitchFamily="2" charset="-122"/>
                <a:sym typeface="Huawei Sans" panose="020C0503030203020204" pitchFamily="34" charset="0"/>
              </a:rPr>
              <a:t>post</a:t>
            </a:r>
            <a:endParaRPr kumimoji="0" lang="en-US" altLang="zh-CN" sz="1400" i="0" u="none" strike="noStrike" kern="0" cap="none" spc="0" normalizeH="0" baseline="0" noProof="0" dirty="0">
              <a:ln>
                <a:noFill/>
              </a:ln>
              <a:solidFill>
                <a:srgbClr val="000000">
                  <a:lumMod val="75000"/>
                  <a:lumOff val="25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5" name="圆角矩形 75"/>
          <p:cNvSpPr/>
          <p:nvPr/>
        </p:nvSpPr>
        <p:spPr>
          <a:xfrm>
            <a:off x="1007477" y="2063920"/>
            <a:ext cx="1512168" cy="288032"/>
          </a:xfrm>
          <a:prstGeom prst="roundRect">
            <a:avLst>
              <a:gd name="adj" fmla="val 874"/>
            </a:avLst>
          </a:prstGeom>
          <a:noFill/>
          <a:ln w="9525" cap="flat" cmpd="sng" algn="ctr">
            <a:noFill/>
            <a:prstDash val="solid"/>
          </a:ln>
          <a:effectLst/>
        </p:spPr>
        <p:txBody>
          <a:bodyPr wrap="square" lIns="0" tIns="0" rIns="0" bIns="0"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400" dirty="0" err="1">
                <a:solidFill>
                  <a:srgbClr val="000000">
                    <a:lumMod val="75000"/>
                    <a:lumOff val="25000"/>
                  </a:srgbClr>
                </a:solidFill>
                <a:latin typeface="Huawei Sans" panose="020C0503030203020204" pitchFamily="34" charset="0"/>
                <a:ea typeface="方正兰亭黑简体" panose="02000000000000000000" pitchFamily="2" charset="-122"/>
                <a:sym typeface="Huawei Sans" panose="020C0503030203020204" pitchFamily="34" charset="0"/>
              </a:rPr>
              <a:t>RequestBody</a:t>
            </a:r>
            <a:endParaRPr kumimoji="0" lang="en-US" altLang="zh-CN" sz="1400" i="0" u="none" strike="noStrike" kern="0" cap="none" spc="0" normalizeH="0" baseline="0" noProof="0" dirty="0">
              <a:ln>
                <a:noFill/>
              </a:ln>
              <a:solidFill>
                <a:srgbClr val="000000">
                  <a:lumMod val="75000"/>
                  <a:lumOff val="25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6" name="圆角矩形 75"/>
          <p:cNvSpPr/>
          <p:nvPr/>
        </p:nvSpPr>
        <p:spPr>
          <a:xfrm>
            <a:off x="2783632" y="2063920"/>
            <a:ext cx="8460940" cy="4209396"/>
          </a:xfrm>
          <a:prstGeom prst="roundRect">
            <a:avLst>
              <a:gd name="adj" fmla="val 874"/>
            </a:avLst>
          </a:prstGeom>
          <a:noFill/>
          <a:ln w="9525" cap="flat" cmpd="sng" algn="ctr">
            <a:noFill/>
            <a:prstDash val="solid"/>
          </a:ln>
          <a:effectLst/>
        </p:spPr>
        <p:txBody>
          <a:bodyPr wrap="square" lIns="0" tIns="0" rIns="0" bIns="0" rtlCol="0" anchor="t" anchorCtr="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"port": {</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tenant_id</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"f9943c4c-a1c9-58b4-1fac-110000000005",</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mac_address</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"fa:16:3e:9e:ff:55",</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"id": "f9943c4c-a1c9-58b4-1fac-110000000013",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device_id</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"f9943c4c-a1c9-58b4-1fac-110000000004",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device_owner</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network:router_interface</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network_id</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"f9943c4c-a1c9-58b4-1fac-110000000011",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fixed_ips</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subnet_id</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"f9943c4c-a1c9-58b4-1fac-110000000012",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ip_address</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“172.172.2.1"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"name": ""</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service_name</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FusionSphere</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7" name="直接箭头连接符 16"/>
          <p:cNvCxnSpPr/>
          <p:nvPr/>
        </p:nvCxnSpPr>
        <p:spPr>
          <a:xfrm flipH="1">
            <a:off x="8193637" y="3742826"/>
            <a:ext cx="1078919" cy="0"/>
          </a:xfrm>
          <a:prstGeom prst="straightConnector1">
            <a:avLst/>
          </a:prstGeom>
          <a:ln w="57150">
            <a:solidFill>
              <a:srgbClr val="FF9900"/>
            </a:solidFill>
            <a:tailEnd type="triangle"/>
          </a:ln>
        </p:spPr>
        <p:style>
          <a:lnRef idx="1">
            <a:schemeClr val="accent1"/>
          </a:lnRef>
          <a:fillRef idx="0">
            <a:schemeClr val="accent1"/>
          </a:fillRef>
          <a:effectRef idx="0">
            <a:schemeClr val="accent1"/>
          </a:effectRef>
          <a:fontRef idx="minor">
            <a:schemeClr val="tx1"/>
          </a:fontRef>
        </p:style>
      </p:cxnSp>
      <p:sp>
        <p:nvSpPr>
          <p:cNvPr id="19" name="圆角矩形 18"/>
          <p:cNvSpPr/>
          <p:nvPr/>
        </p:nvSpPr>
        <p:spPr>
          <a:xfrm>
            <a:off x="8627070" y="3672960"/>
            <a:ext cx="2987348" cy="380582"/>
          </a:xfrm>
          <a:prstGeom prst="roundRect">
            <a:avLst>
              <a:gd name="adj" fmla="val 7486"/>
            </a:avLst>
          </a:prstGeom>
          <a:solidFill>
            <a:srgbClr val="FFFFCC"/>
          </a:solidFill>
          <a:ln w="127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spcBef>
                <a:spcPts val="0"/>
              </a:spcBef>
              <a:spcAft>
                <a:spcPts val="0"/>
              </a:spcAft>
            </a:pPr>
            <a:r>
              <a:rPr lang="en-US" sz="12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rPr>
              <a:t>Network ID. The value is the ID of intranet 2.</a:t>
            </a:r>
            <a:endParaRPr lang="en-US" altLang="zh-CN" sz="12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0" name="直接箭头连接符 19"/>
          <p:cNvCxnSpPr/>
          <p:nvPr/>
        </p:nvCxnSpPr>
        <p:spPr>
          <a:xfrm flipH="1">
            <a:off x="7613366" y="3017266"/>
            <a:ext cx="1078919" cy="0"/>
          </a:xfrm>
          <a:prstGeom prst="straightConnector1">
            <a:avLst/>
          </a:prstGeom>
          <a:ln w="57150">
            <a:solidFill>
              <a:srgbClr val="FF990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p:nvPr/>
        </p:nvCxnSpPr>
        <p:spPr>
          <a:xfrm flipH="1">
            <a:off x="8344065" y="4343890"/>
            <a:ext cx="1078919" cy="0"/>
          </a:xfrm>
          <a:prstGeom prst="straightConnector1">
            <a:avLst/>
          </a:prstGeom>
          <a:ln w="57150">
            <a:solidFill>
              <a:srgbClr val="FF9900"/>
            </a:solidFill>
            <a:tailEnd type="triangle"/>
          </a:ln>
        </p:spPr>
        <p:style>
          <a:lnRef idx="1">
            <a:schemeClr val="accent1"/>
          </a:lnRef>
          <a:fillRef idx="0">
            <a:schemeClr val="accent1"/>
          </a:fillRef>
          <a:effectRef idx="0">
            <a:schemeClr val="accent1"/>
          </a:effectRef>
          <a:fontRef idx="minor">
            <a:schemeClr val="tx1"/>
          </a:fontRef>
        </p:style>
      </p:cxnSp>
      <p:sp>
        <p:nvSpPr>
          <p:cNvPr id="23" name="圆角矩形 22"/>
          <p:cNvSpPr/>
          <p:nvPr/>
        </p:nvSpPr>
        <p:spPr>
          <a:xfrm>
            <a:off x="8807978" y="4136932"/>
            <a:ext cx="2806440" cy="413916"/>
          </a:xfrm>
          <a:prstGeom prst="roundRect">
            <a:avLst>
              <a:gd name="adj" fmla="val 7486"/>
            </a:avLst>
          </a:prstGeom>
          <a:solidFill>
            <a:srgbClr val="FFFFCC"/>
          </a:solidFill>
          <a:ln w="127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spcBef>
                <a:spcPts val="0"/>
              </a:spcBef>
              <a:spcAft>
                <a:spcPts val="0"/>
              </a:spcAft>
            </a:pPr>
            <a:r>
              <a:rPr lang="en-US" sz="12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rPr>
              <a:t>Subnet ID. The value is the subnet ID of intranet 2.</a:t>
            </a:r>
            <a:endParaRPr lang="en-US" altLang="zh-CN" sz="12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4" name="直接箭头连接符 23"/>
          <p:cNvCxnSpPr/>
          <p:nvPr/>
        </p:nvCxnSpPr>
        <p:spPr>
          <a:xfrm flipH="1">
            <a:off x="8026189" y="3308029"/>
            <a:ext cx="1078919" cy="0"/>
          </a:xfrm>
          <a:prstGeom prst="straightConnector1">
            <a:avLst/>
          </a:prstGeom>
          <a:ln w="57150">
            <a:solidFill>
              <a:srgbClr val="FF9900"/>
            </a:solidFill>
            <a:tailEnd type="triangle"/>
          </a:ln>
        </p:spPr>
        <p:style>
          <a:lnRef idx="1">
            <a:schemeClr val="accent1"/>
          </a:lnRef>
          <a:fillRef idx="0">
            <a:schemeClr val="accent1"/>
          </a:fillRef>
          <a:effectRef idx="0">
            <a:schemeClr val="accent1"/>
          </a:effectRef>
          <a:fontRef idx="minor">
            <a:schemeClr val="tx1"/>
          </a:fontRef>
        </p:style>
      </p:cxnSp>
      <p:sp>
        <p:nvSpPr>
          <p:cNvPr id="29" name="圆角矩形 28"/>
          <p:cNvSpPr/>
          <p:nvPr/>
        </p:nvSpPr>
        <p:spPr>
          <a:xfrm>
            <a:off x="8026189" y="2789976"/>
            <a:ext cx="3588229" cy="361398"/>
          </a:xfrm>
          <a:prstGeom prst="roundRect">
            <a:avLst>
              <a:gd name="adj" fmla="val 7486"/>
            </a:avLst>
          </a:prstGeom>
          <a:solidFill>
            <a:srgbClr val="FFFFCC"/>
          </a:solidFill>
          <a:ln w="127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spcBef>
                <a:spcPts val="0"/>
              </a:spcBef>
              <a:spcAft>
                <a:spcPts val="0"/>
              </a:spcAft>
            </a:pPr>
            <a:r>
              <a:rPr lang="en-US" sz="12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rPr>
              <a:t>Port ID, which is specified and delivered by the cloud </a:t>
            </a:r>
            <a:r>
              <a:rPr lang="en-US" sz="1200" dirty="0" smtClean="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rPr>
              <a:t>platform.</a:t>
            </a:r>
            <a:endParaRPr lang="en-US" sz="12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圆角矩形 29"/>
          <p:cNvSpPr/>
          <p:nvPr/>
        </p:nvSpPr>
        <p:spPr>
          <a:xfrm>
            <a:off x="8354177" y="3231253"/>
            <a:ext cx="3260242" cy="324036"/>
          </a:xfrm>
          <a:prstGeom prst="roundRect">
            <a:avLst>
              <a:gd name="adj" fmla="val 7486"/>
            </a:avLst>
          </a:prstGeom>
          <a:solidFill>
            <a:srgbClr val="FFFFCC"/>
          </a:solidFill>
          <a:ln w="127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spcBef>
                <a:spcPts val="0"/>
              </a:spcBef>
              <a:spcAft>
                <a:spcPts val="0"/>
              </a:spcAft>
            </a:pPr>
            <a:r>
              <a:rPr lang="en-US" sz="12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rPr>
              <a:t>ID of the logical router. The value must be the same as that created previously.</a:t>
            </a:r>
          </a:p>
        </p:txBody>
      </p:sp>
    </p:spTree>
    <p:extLst>
      <p:ext uri="{BB962C8B-B14F-4D97-AF65-F5344CB8AC3E}">
        <p14:creationId xmlns:p14="http://schemas.microsoft.com/office/powerpoint/2010/main" val="2546464861"/>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1"/>
          </p:nvPr>
        </p:nvSpPr>
        <p:spPr/>
        <p:txBody>
          <a:bodyPr/>
          <a:lstStyle/>
          <a:p>
            <a:r>
              <a:rPr lang="en-US">
                <a:sym typeface="Huawei Sans" panose="020C0503030203020204" pitchFamily="34" charset="0"/>
              </a:rPr>
              <a:t>This example demonstrates how to invoke the Neutron API to implement inter-network segment access within a VPC.</a:t>
            </a:r>
            <a:endParaRPr lang="en-US" altLang="zh-CN">
              <a:sym typeface="Huawei Sans" panose="020C0503030203020204" pitchFamily="34" charset="0"/>
            </a:endParaRPr>
          </a:p>
          <a:p>
            <a:r>
              <a:rPr lang="en-US">
                <a:sym typeface="Huawei Sans" panose="020C0503030203020204" pitchFamily="34" charset="0"/>
              </a:rPr>
              <a:t>Before demonstrating this example, ensure that the fabric network and tenant have been created.</a:t>
            </a:r>
            <a:endParaRPr lang="en-US" altLang="zh-CN">
              <a:sym typeface="Huawei Sans" panose="020C0503030203020204" pitchFamily="34" charset="0"/>
            </a:endParaRPr>
          </a:p>
          <a:p>
            <a:r>
              <a:rPr lang="en-US">
                <a:sym typeface="Huawei Sans" panose="020C0503030203020204" pitchFamily="34" charset="0"/>
              </a:rPr>
              <a:t>When designing the API invoking process in actual projects, you can refer to the configuration process and specific API specifications in the typical service scenarios listed in Part 3.</a:t>
            </a:r>
            <a:endParaRPr lang="en-US" dirty="0">
              <a:sym typeface="Huawei Sans" panose="020C0503030203020204" pitchFamily="34" charset="0"/>
            </a:endParaRPr>
          </a:p>
        </p:txBody>
      </p:sp>
    </p:spTree>
    <p:extLst>
      <p:ext uri="{BB962C8B-B14F-4D97-AF65-F5344CB8AC3E}">
        <p14:creationId xmlns:p14="http://schemas.microsoft.com/office/powerpoint/2010/main" val="223614632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a:sym typeface="Huawei Sans" panose="020C0503030203020204" pitchFamily="34" charset="0"/>
              </a:rPr>
              <a:t>How do I configure microsegmentation using the SFC API?</a:t>
            </a:r>
            <a:endParaRPr lang="en-US" altLang="zh-CN">
              <a:sym typeface="Huawei Sans" panose="020C0503030203020204" pitchFamily="34" charset="0"/>
            </a:endParaRPr>
          </a:p>
          <a:p>
            <a:endParaRPr lang="en-US" altLang="zh-CN" dirty="0">
              <a:sym typeface="Huawei Sans" panose="020C0503030203020204" pitchFamily="34" charset="0"/>
            </a:endParaRPr>
          </a:p>
        </p:txBody>
      </p:sp>
    </p:spTree>
    <p:extLst>
      <p:ext uri="{BB962C8B-B14F-4D97-AF65-F5344CB8AC3E}">
        <p14:creationId xmlns:p14="http://schemas.microsoft.com/office/powerpoint/2010/main" val="260767301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a:sym typeface="Huawei Sans" panose="020C0503030203020204" pitchFamily="34" charset="0"/>
              </a:rPr>
              <a:t>Huawei enterprise service website - Data Center Network Solution</a:t>
            </a:r>
            <a:endParaRPr lang="en-US" altLang="zh-CN">
              <a:sym typeface="Huawei Sans" panose="020C0503030203020204" pitchFamily="34" charset="0"/>
            </a:endParaRPr>
          </a:p>
          <a:p>
            <a:pPr lvl="1"/>
            <a:r>
              <a:rPr lang="en-US">
                <a:sym typeface="Huawei Sans" panose="020C0503030203020204" pitchFamily="34" charset="0"/>
              </a:rPr>
              <a:t>https://e.huawei.com/en/solutions/business-needs/enterprise-network/data-center-network</a:t>
            </a:r>
          </a:p>
          <a:p>
            <a:r>
              <a:rPr lang="en-US">
                <a:sym typeface="Huawei Sans" panose="020C0503030203020204" pitchFamily="34" charset="0"/>
              </a:rPr>
              <a:t>Section "Secondary Development" in the iMaster NCE-Fabric Product Documentation</a:t>
            </a:r>
            <a:endParaRPr lang="en-US" altLang="zh-CN">
              <a:sym typeface="Huawei Sans" panose="020C0503030203020204" pitchFamily="34" charset="0"/>
            </a:endParaRPr>
          </a:p>
          <a:p>
            <a:pPr lvl="1"/>
            <a:r>
              <a:rPr lang="en-US">
                <a:sym typeface="Huawei Sans" panose="020C0503030203020204" pitchFamily="34" charset="0"/>
              </a:rPr>
              <a:t>https://support.huawei.com/enterprise/en/network-management-and-analysis-software/imaster-nce-fabric-pid-250938411/doc</a:t>
            </a:r>
            <a:endParaRPr lang="en-US" altLang="zh-CN">
              <a:sym typeface="Huawei Sans" panose="020C0503030203020204" pitchFamily="34" charset="0"/>
            </a:endParaRPr>
          </a:p>
          <a:p>
            <a:endParaRPr lang="en-US" altLang="zh-CN" dirty="0">
              <a:sym typeface="Huawei Sans" panose="020C0503030203020204" pitchFamily="34" charset="0"/>
            </a:endParaRPr>
          </a:p>
        </p:txBody>
      </p:sp>
    </p:spTree>
    <p:extLst>
      <p:ext uri="{BB962C8B-B14F-4D97-AF65-F5344CB8AC3E}">
        <p14:creationId xmlns:p14="http://schemas.microsoft.com/office/powerpoint/2010/main" val="45147305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9757720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sym typeface="Huawei Sans" panose="020C0503030203020204" pitchFamily="34" charset="0"/>
              </a:rPr>
              <a:t>iMaster NCE-Fabric Key Features</a:t>
            </a:r>
            <a:endParaRPr lang="en-US" dirty="0">
              <a:sym typeface="Huawei Sans" panose="020C0503030203020204" pitchFamily="34" charset="0"/>
            </a:endParaRPr>
          </a:p>
        </p:txBody>
      </p:sp>
      <p:sp>
        <p:nvSpPr>
          <p:cNvPr id="81" name="矩形 80"/>
          <p:cNvSpPr/>
          <p:nvPr/>
        </p:nvSpPr>
        <p:spPr>
          <a:xfrm>
            <a:off x="466225" y="3534261"/>
            <a:ext cx="2464159" cy="2197525"/>
          </a:xfrm>
          <a:prstGeom prst="rect">
            <a:avLst/>
          </a:prstGeom>
        </p:spPr>
        <p:txBody>
          <a:bodyPr wrap="square">
            <a:spAutoFit/>
          </a:bodyPr>
          <a:lstStyle/>
          <a:p>
            <a:pP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Service provisioning in multiple scenarios</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fontAlgn="ctr">
              <a:lnSpc>
                <a:spcPct val="140000"/>
              </a:lnSpc>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Cloud-network integration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fontAlgn="ctr">
              <a:lnSpc>
                <a:spcPct val="140000"/>
              </a:lnSpc>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Network virtualization – computing</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fontAlgn="ctr">
              <a:lnSpc>
                <a:spcPct val="140000"/>
              </a:lnSpc>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Network virtualization – hosting</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fontAlgn="ctr">
              <a:lnSpc>
                <a:spcPct val="140000"/>
              </a:lnSpc>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Container network</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buFont typeface="Arial" panose="020B0604020202020204" pitchFamily="34" charset="0"/>
              <a:buChar char="•"/>
            </a:pP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AutoShape 11"/>
          <p:cNvSpPr>
            <a:spLocks/>
          </p:cNvSpPr>
          <p:nvPr/>
        </p:nvSpPr>
        <p:spPr bwMode="auto">
          <a:xfrm>
            <a:off x="637116" y="1412432"/>
            <a:ext cx="1759510" cy="17605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437" y="18436"/>
                </a:moveTo>
                <a:cubicBezTo>
                  <a:pt x="16398" y="20476"/>
                  <a:pt x="13684" y="21600"/>
                  <a:pt x="10799" y="21600"/>
                </a:cubicBezTo>
                <a:cubicBezTo>
                  <a:pt x="7916" y="21600"/>
                  <a:pt x="5205" y="20476"/>
                  <a:pt x="3163" y="18436"/>
                </a:cubicBezTo>
                <a:cubicBezTo>
                  <a:pt x="1123" y="16396"/>
                  <a:pt x="0" y="13685"/>
                  <a:pt x="0" y="10800"/>
                </a:cubicBezTo>
                <a:cubicBezTo>
                  <a:pt x="0" y="7915"/>
                  <a:pt x="1123" y="5204"/>
                  <a:pt x="3163" y="3164"/>
                </a:cubicBezTo>
                <a:cubicBezTo>
                  <a:pt x="5205" y="1124"/>
                  <a:pt x="7916" y="0"/>
                  <a:pt x="10799" y="0"/>
                </a:cubicBezTo>
                <a:cubicBezTo>
                  <a:pt x="13684" y="0"/>
                  <a:pt x="16399" y="1124"/>
                  <a:pt x="18437" y="3164"/>
                </a:cubicBezTo>
                <a:cubicBezTo>
                  <a:pt x="20476" y="5204"/>
                  <a:pt x="21600" y="7915"/>
                  <a:pt x="21600" y="10800"/>
                </a:cubicBezTo>
                <a:cubicBezTo>
                  <a:pt x="21600" y="13686"/>
                  <a:pt x="20476" y="16396"/>
                  <a:pt x="18437" y="18436"/>
                </a:cubicBezTo>
              </a:path>
            </a:pathLst>
          </a:custGeom>
          <a:noFill/>
          <a:ln w="38100" cap="flat" cmpd="sng">
            <a:solidFill>
              <a:srgbClr val="00B0F0"/>
            </a:solidFill>
            <a:prstDash val="solid"/>
            <a:miter lim="400000"/>
            <a:headEnd type="none" w="med" len="med"/>
            <a:tailEnd type="none" w="med" len="me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16645" tIns="16645" rIns="16645" bIns="16645" anchor="ctr"/>
          <a:lstStyle>
            <a:lvl1pPr defTabSz="457200">
              <a:defRPr sz="4800">
                <a:solidFill>
                  <a:srgbClr val="000000"/>
                </a:solidFill>
                <a:latin typeface="Arial" charset="0"/>
                <a:ea typeface="Helvetica Light" charset="0"/>
                <a:cs typeface="Helvetica Light" charset="0"/>
                <a:sym typeface="Helvetica Light" charset="0"/>
              </a:defRPr>
            </a:lvl1pPr>
            <a:lvl2pPr defTabSz="457200">
              <a:defRPr sz="4800">
                <a:solidFill>
                  <a:srgbClr val="000000"/>
                </a:solidFill>
                <a:latin typeface="Arial" charset="0"/>
                <a:ea typeface="Helvetica Light" charset="0"/>
                <a:cs typeface="Helvetica Light" charset="0"/>
                <a:sym typeface="Helvetica Light" charset="0"/>
              </a:defRPr>
            </a:lvl2pPr>
            <a:lvl3pPr defTabSz="457200">
              <a:defRPr sz="4800">
                <a:solidFill>
                  <a:srgbClr val="000000"/>
                </a:solidFill>
                <a:latin typeface="Arial" charset="0"/>
                <a:ea typeface="Helvetica Light" charset="0"/>
                <a:cs typeface="Helvetica Light" charset="0"/>
                <a:sym typeface="Helvetica Light" charset="0"/>
              </a:defRPr>
            </a:lvl3pPr>
            <a:lvl4pPr defTabSz="457200">
              <a:defRPr sz="4800">
                <a:solidFill>
                  <a:srgbClr val="000000"/>
                </a:solidFill>
                <a:latin typeface="Arial" charset="0"/>
                <a:ea typeface="Helvetica Light" charset="0"/>
                <a:cs typeface="Helvetica Light" charset="0"/>
                <a:sym typeface="Helvetica Light" charset="0"/>
              </a:defRPr>
            </a:lvl4pPr>
            <a:lvl5pPr defTabSz="457200">
              <a:defRPr sz="4800">
                <a:solidFill>
                  <a:srgbClr val="000000"/>
                </a:solidFill>
                <a:latin typeface="Arial" charset="0"/>
                <a:ea typeface="Helvetica Light" charset="0"/>
                <a:cs typeface="Helvetica Light" charset="0"/>
                <a:sym typeface="Helvetica Light" charset="0"/>
              </a:defRPr>
            </a:lvl5pPr>
            <a:lvl6pPr marL="457200" algn="ctr" defTabSz="457200" fontAlgn="base" hangingPunct="0">
              <a:spcBef>
                <a:spcPct val="0"/>
              </a:spcBef>
              <a:spcAft>
                <a:spcPct val="0"/>
              </a:spcAft>
              <a:defRPr sz="4800">
                <a:solidFill>
                  <a:srgbClr val="000000"/>
                </a:solidFill>
                <a:latin typeface="Arial" charset="0"/>
                <a:ea typeface="Helvetica Light" charset="0"/>
                <a:cs typeface="Helvetica Light" charset="0"/>
                <a:sym typeface="Helvetica Light" charset="0"/>
              </a:defRPr>
            </a:lvl6pPr>
            <a:lvl7pPr marL="914400" algn="ctr" defTabSz="457200" fontAlgn="base" hangingPunct="0">
              <a:spcBef>
                <a:spcPct val="0"/>
              </a:spcBef>
              <a:spcAft>
                <a:spcPct val="0"/>
              </a:spcAft>
              <a:defRPr sz="4800">
                <a:solidFill>
                  <a:srgbClr val="000000"/>
                </a:solidFill>
                <a:latin typeface="Arial" charset="0"/>
                <a:ea typeface="Helvetica Light" charset="0"/>
                <a:cs typeface="Helvetica Light" charset="0"/>
                <a:sym typeface="Helvetica Light" charset="0"/>
              </a:defRPr>
            </a:lvl7pPr>
            <a:lvl8pPr marL="1371600" algn="ctr" defTabSz="457200" fontAlgn="base" hangingPunct="0">
              <a:spcBef>
                <a:spcPct val="0"/>
              </a:spcBef>
              <a:spcAft>
                <a:spcPct val="0"/>
              </a:spcAft>
              <a:defRPr sz="4800">
                <a:solidFill>
                  <a:srgbClr val="000000"/>
                </a:solidFill>
                <a:latin typeface="Arial" charset="0"/>
                <a:ea typeface="Helvetica Light" charset="0"/>
                <a:cs typeface="Helvetica Light" charset="0"/>
                <a:sym typeface="Helvetica Light" charset="0"/>
              </a:defRPr>
            </a:lvl8pPr>
            <a:lvl9pPr marL="1828800" algn="ctr" defTabSz="457200" fontAlgn="base" hangingPunct="0">
              <a:spcBef>
                <a:spcPct val="0"/>
              </a:spcBef>
              <a:spcAft>
                <a:spcPct val="0"/>
              </a:spcAft>
              <a:defRPr sz="4800">
                <a:solidFill>
                  <a:srgbClr val="000000"/>
                </a:solidFill>
                <a:latin typeface="Arial" charset="0"/>
                <a:ea typeface="Helvetica Light" charset="0"/>
                <a:cs typeface="Helvetica Light" charset="0"/>
                <a:sym typeface="Helvetica Light" charset="0"/>
              </a:defRPr>
            </a:lvl9pPr>
          </a:lstStyle>
          <a:p>
            <a:pPr fontAlgn="ctr"/>
            <a:endParaRPr lang="en-US" altLang="zh-CN" sz="1020" dirty="0">
              <a:solidFill>
                <a:schemeClr val="tx1"/>
              </a:solidFill>
              <a:effectLst>
                <a:outerShdw blurRad="38100" dist="38100" dir="2700000" algn="tl">
                  <a:srgbClr val="535353"/>
                </a:outerShdw>
              </a:effectLst>
              <a:latin typeface="Huawei Sans" panose="020C0503030203020204" pitchFamily="34" charset="0"/>
              <a:ea typeface="方正兰亭黑简体" panose="02000000000000000000" pitchFamily="2" charset="-122"/>
              <a:cs typeface="Gill Sans" charset="0"/>
              <a:sym typeface="Huawei Sans" panose="020C0503030203020204" pitchFamily="34" charset="0"/>
            </a:endParaRPr>
          </a:p>
        </p:txBody>
      </p:sp>
      <p:grpSp>
        <p:nvGrpSpPr>
          <p:cNvPr id="83" name="组合 82"/>
          <p:cNvGrpSpPr/>
          <p:nvPr/>
        </p:nvGrpSpPr>
        <p:grpSpPr>
          <a:xfrm>
            <a:off x="863325" y="1733496"/>
            <a:ext cx="1184466" cy="1066832"/>
            <a:chOff x="9156700" y="1177932"/>
            <a:chExt cx="718213" cy="646885"/>
          </a:xfrm>
        </p:grpSpPr>
        <p:sp>
          <p:nvSpPr>
            <p:cNvPr id="101" name="Freeform 18"/>
            <p:cNvSpPr>
              <a:spLocks noEditPoints="1"/>
            </p:cNvSpPr>
            <p:nvPr/>
          </p:nvSpPr>
          <p:spPr bwMode="auto">
            <a:xfrm>
              <a:off x="9595513" y="1177932"/>
              <a:ext cx="279400" cy="284163"/>
            </a:xfrm>
            <a:custGeom>
              <a:avLst/>
              <a:gdLst>
                <a:gd name="T0" fmla="*/ 163 w 176"/>
                <a:gd name="T1" fmla="*/ 108 h 179"/>
                <a:gd name="T2" fmla="*/ 165 w 176"/>
                <a:gd name="T3" fmla="*/ 99 h 179"/>
                <a:gd name="T4" fmla="*/ 166 w 176"/>
                <a:gd name="T5" fmla="*/ 89 h 179"/>
                <a:gd name="T6" fmla="*/ 163 w 176"/>
                <a:gd name="T7" fmla="*/ 71 h 179"/>
                <a:gd name="T8" fmla="*/ 175 w 176"/>
                <a:gd name="T9" fmla="*/ 64 h 179"/>
                <a:gd name="T10" fmla="*/ 156 w 176"/>
                <a:gd name="T11" fmla="*/ 27 h 179"/>
                <a:gd name="T12" fmla="*/ 154 w 176"/>
                <a:gd name="T13" fmla="*/ 28 h 179"/>
                <a:gd name="T14" fmla="*/ 142 w 176"/>
                <a:gd name="T15" fmla="*/ 34 h 179"/>
                <a:gd name="T16" fmla="*/ 127 w 176"/>
                <a:gd name="T17" fmla="*/ 23 h 179"/>
                <a:gd name="T18" fmla="*/ 109 w 176"/>
                <a:gd name="T19" fmla="*/ 16 h 179"/>
                <a:gd name="T20" fmla="*/ 109 w 176"/>
                <a:gd name="T21" fmla="*/ 1 h 179"/>
                <a:gd name="T22" fmla="*/ 68 w 176"/>
                <a:gd name="T23" fmla="*/ 0 h 179"/>
                <a:gd name="T24" fmla="*/ 68 w 176"/>
                <a:gd name="T25" fmla="*/ 1 h 179"/>
                <a:gd name="T26" fmla="*/ 68 w 176"/>
                <a:gd name="T27" fmla="*/ 16 h 179"/>
                <a:gd name="T28" fmla="*/ 50 w 176"/>
                <a:gd name="T29" fmla="*/ 23 h 179"/>
                <a:gd name="T30" fmla="*/ 34 w 176"/>
                <a:gd name="T31" fmla="*/ 34 h 179"/>
                <a:gd name="T32" fmla="*/ 23 w 176"/>
                <a:gd name="T33" fmla="*/ 28 h 179"/>
                <a:gd name="T34" fmla="*/ 0 w 176"/>
                <a:gd name="T35" fmla="*/ 62 h 179"/>
                <a:gd name="T36" fmla="*/ 3 w 176"/>
                <a:gd name="T37" fmla="*/ 64 h 179"/>
                <a:gd name="T38" fmla="*/ 13 w 176"/>
                <a:gd name="T39" fmla="*/ 71 h 179"/>
                <a:gd name="T40" fmla="*/ 11 w 176"/>
                <a:gd name="T41" fmla="*/ 89 h 179"/>
                <a:gd name="T42" fmla="*/ 12 w 176"/>
                <a:gd name="T43" fmla="*/ 99 h 179"/>
                <a:gd name="T44" fmla="*/ 3 w 176"/>
                <a:gd name="T45" fmla="*/ 115 h 179"/>
                <a:gd name="T46" fmla="*/ 0 w 176"/>
                <a:gd name="T47" fmla="*/ 116 h 179"/>
                <a:gd name="T48" fmla="*/ 21 w 176"/>
                <a:gd name="T49" fmla="*/ 152 h 179"/>
                <a:gd name="T50" fmla="*/ 34 w 176"/>
                <a:gd name="T51" fmla="*/ 145 h 179"/>
                <a:gd name="T52" fmla="*/ 41 w 176"/>
                <a:gd name="T53" fmla="*/ 150 h 179"/>
                <a:gd name="T54" fmla="*/ 59 w 176"/>
                <a:gd name="T55" fmla="*/ 160 h 179"/>
                <a:gd name="T56" fmla="*/ 68 w 176"/>
                <a:gd name="T57" fmla="*/ 177 h 179"/>
                <a:gd name="T58" fmla="*/ 68 w 176"/>
                <a:gd name="T59" fmla="*/ 179 h 179"/>
                <a:gd name="T60" fmla="*/ 108 w 176"/>
                <a:gd name="T61" fmla="*/ 179 h 179"/>
                <a:gd name="T62" fmla="*/ 109 w 176"/>
                <a:gd name="T63" fmla="*/ 163 h 179"/>
                <a:gd name="T64" fmla="*/ 119 w 176"/>
                <a:gd name="T65" fmla="*/ 160 h 179"/>
                <a:gd name="T66" fmla="*/ 135 w 176"/>
                <a:gd name="T67" fmla="*/ 150 h 179"/>
                <a:gd name="T68" fmla="*/ 154 w 176"/>
                <a:gd name="T69" fmla="*/ 152 h 179"/>
                <a:gd name="T70" fmla="*/ 156 w 176"/>
                <a:gd name="T71" fmla="*/ 152 h 179"/>
                <a:gd name="T72" fmla="*/ 176 w 176"/>
                <a:gd name="T73" fmla="*/ 116 h 179"/>
                <a:gd name="T74" fmla="*/ 175 w 176"/>
                <a:gd name="T75" fmla="*/ 115 h 179"/>
                <a:gd name="T76" fmla="*/ 88 w 176"/>
                <a:gd name="T77" fmla="*/ 128 h 179"/>
                <a:gd name="T78" fmla="*/ 73 w 176"/>
                <a:gd name="T79" fmla="*/ 126 h 179"/>
                <a:gd name="T80" fmla="*/ 61 w 176"/>
                <a:gd name="T81" fmla="*/ 116 h 179"/>
                <a:gd name="T82" fmla="*/ 53 w 176"/>
                <a:gd name="T83" fmla="*/ 105 h 179"/>
                <a:gd name="T84" fmla="*/ 50 w 176"/>
                <a:gd name="T85" fmla="*/ 89 h 179"/>
                <a:gd name="T86" fmla="*/ 51 w 176"/>
                <a:gd name="T87" fmla="*/ 81 h 179"/>
                <a:gd name="T88" fmla="*/ 57 w 176"/>
                <a:gd name="T89" fmla="*/ 68 h 179"/>
                <a:gd name="T90" fmla="*/ 67 w 176"/>
                <a:gd name="T91" fmla="*/ 58 h 179"/>
                <a:gd name="T92" fmla="*/ 80 w 176"/>
                <a:gd name="T93" fmla="*/ 52 h 179"/>
                <a:gd name="T94" fmla="*/ 88 w 176"/>
                <a:gd name="T95" fmla="*/ 51 h 179"/>
                <a:gd name="T96" fmla="*/ 104 w 176"/>
                <a:gd name="T97" fmla="*/ 54 h 179"/>
                <a:gd name="T98" fmla="*/ 116 w 176"/>
                <a:gd name="T99" fmla="*/ 62 h 179"/>
                <a:gd name="T100" fmla="*/ 125 w 176"/>
                <a:gd name="T101" fmla="*/ 74 h 179"/>
                <a:gd name="T102" fmla="*/ 127 w 176"/>
                <a:gd name="T103" fmla="*/ 89 h 179"/>
                <a:gd name="T104" fmla="*/ 127 w 176"/>
                <a:gd name="T105" fmla="*/ 98 h 179"/>
                <a:gd name="T106" fmla="*/ 121 w 176"/>
                <a:gd name="T107" fmla="*/ 112 h 179"/>
                <a:gd name="T108" fmla="*/ 111 w 176"/>
                <a:gd name="T109" fmla="*/ 121 h 179"/>
                <a:gd name="T110" fmla="*/ 97 w 176"/>
                <a:gd name="T111" fmla="*/ 127 h 179"/>
                <a:gd name="T112" fmla="*/ 88 w 176"/>
                <a:gd name="T113" fmla="*/ 12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6" h="179">
                  <a:moveTo>
                    <a:pt x="175" y="115"/>
                  </a:moveTo>
                  <a:lnTo>
                    <a:pt x="163" y="108"/>
                  </a:lnTo>
                  <a:lnTo>
                    <a:pt x="163" y="108"/>
                  </a:lnTo>
                  <a:lnTo>
                    <a:pt x="165" y="99"/>
                  </a:lnTo>
                  <a:lnTo>
                    <a:pt x="166" y="89"/>
                  </a:lnTo>
                  <a:lnTo>
                    <a:pt x="166" y="89"/>
                  </a:lnTo>
                  <a:lnTo>
                    <a:pt x="165" y="80"/>
                  </a:lnTo>
                  <a:lnTo>
                    <a:pt x="163" y="71"/>
                  </a:lnTo>
                  <a:lnTo>
                    <a:pt x="175" y="64"/>
                  </a:lnTo>
                  <a:lnTo>
                    <a:pt x="175" y="64"/>
                  </a:lnTo>
                  <a:lnTo>
                    <a:pt x="176" y="62"/>
                  </a:lnTo>
                  <a:lnTo>
                    <a:pt x="156" y="27"/>
                  </a:lnTo>
                  <a:lnTo>
                    <a:pt x="156" y="27"/>
                  </a:lnTo>
                  <a:lnTo>
                    <a:pt x="154" y="28"/>
                  </a:lnTo>
                  <a:lnTo>
                    <a:pt x="142" y="34"/>
                  </a:lnTo>
                  <a:lnTo>
                    <a:pt x="142" y="34"/>
                  </a:lnTo>
                  <a:lnTo>
                    <a:pt x="135" y="28"/>
                  </a:lnTo>
                  <a:lnTo>
                    <a:pt x="127" y="23"/>
                  </a:lnTo>
                  <a:lnTo>
                    <a:pt x="119" y="19"/>
                  </a:lnTo>
                  <a:lnTo>
                    <a:pt x="109" y="16"/>
                  </a:lnTo>
                  <a:lnTo>
                    <a:pt x="109" y="1"/>
                  </a:lnTo>
                  <a:lnTo>
                    <a:pt x="109" y="1"/>
                  </a:lnTo>
                  <a:lnTo>
                    <a:pt x="108" y="0"/>
                  </a:lnTo>
                  <a:lnTo>
                    <a:pt x="68" y="0"/>
                  </a:lnTo>
                  <a:lnTo>
                    <a:pt x="68" y="0"/>
                  </a:lnTo>
                  <a:lnTo>
                    <a:pt x="68" y="1"/>
                  </a:lnTo>
                  <a:lnTo>
                    <a:pt x="68" y="16"/>
                  </a:lnTo>
                  <a:lnTo>
                    <a:pt x="68" y="16"/>
                  </a:lnTo>
                  <a:lnTo>
                    <a:pt x="59" y="19"/>
                  </a:lnTo>
                  <a:lnTo>
                    <a:pt x="50" y="23"/>
                  </a:lnTo>
                  <a:lnTo>
                    <a:pt x="41" y="28"/>
                  </a:lnTo>
                  <a:lnTo>
                    <a:pt x="34" y="34"/>
                  </a:lnTo>
                  <a:lnTo>
                    <a:pt x="23" y="28"/>
                  </a:lnTo>
                  <a:lnTo>
                    <a:pt x="23" y="28"/>
                  </a:lnTo>
                  <a:lnTo>
                    <a:pt x="21" y="27"/>
                  </a:lnTo>
                  <a:lnTo>
                    <a:pt x="0" y="62"/>
                  </a:lnTo>
                  <a:lnTo>
                    <a:pt x="0" y="62"/>
                  </a:lnTo>
                  <a:lnTo>
                    <a:pt x="3" y="64"/>
                  </a:lnTo>
                  <a:lnTo>
                    <a:pt x="13" y="71"/>
                  </a:lnTo>
                  <a:lnTo>
                    <a:pt x="13" y="71"/>
                  </a:lnTo>
                  <a:lnTo>
                    <a:pt x="12" y="80"/>
                  </a:lnTo>
                  <a:lnTo>
                    <a:pt x="11" y="89"/>
                  </a:lnTo>
                  <a:lnTo>
                    <a:pt x="11" y="89"/>
                  </a:lnTo>
                  <a:lnTo>
                    <a:pt x="12" y="99"/>
                  </a:lnTo>
                  <a:lnTo>
                    <a:pt x="13" y="108"/>
                  </a:lnTo>
                  <a:lnTo>
                    <a:pt x="3" y="115"/>
                  </a:lnTo>
                  <a:lnTo>
                    <a:pt x="3" y="115"/>
                  </a:lnTo>
                  <a:lnTo>
                    <a:pt x="0" y="116"/>
                  </a:lnTo>
                  <a:lnTo>
                    <a:pt x="21" y="152"/>
                  </a:lnTo>
                  <a:lnTo>
                    <a:pt x="21" y="152"/>
                  </a:lnTo>
                  <a:lnTo>
                    <a:pt x="23" y="152"/>
                  </a:lnTo>
                  <a:lnTo>
                    <a:pt x="34" y="145"/>
                  </a:lnTo>
                  <a:lnTo>
                    <a:pt x="34" y="145"/>
                  </a:lnTo>
                  <a:lnTo>
                    <a:pt x="41" y="150"/>
                  </a:lnTo>
                  <a:lnTo>
                    <a:pt x="50" y="156"/>
                  </a:lnTo>
                  <a:lnTo>
                    <a:pt x="59" y="160"/>
                  </a:lnTo>
                  <a:lnTo>
                    <a:pt x="68" y="163"/>
                  </a:lnTo>
                  <a:lnTo>
                    <a:pt x="68" y="177"/>
                  </a:lnTo>
                  <a:lnTo>
                    <a:pt x="68" y="177"/>
                  </a:lnTo>
                  <a:lnTo>
                    <a:pt x="68" y="179"/>
                  </a:lnTo>
                  <a:lnTo>
                    <a:pt x="108" y="179"/>
                  </a:lnTo>
                  <a:lnTo>
                    <a:pt x="108" y="179"/>
                  </a:lnTo>
                  <a:lnTo>
                    <a:pt x="109" y="177"/>
                  </a:lnTo>
                  <a:lnTo>
                    <a:pt x="109" y="163"/>
                  </a:lnTo>
                  <a:lnTo>
                    <a:pt x="109" y="163"/>
                  </a:lnTo>
                  <a:lnTo>
                    <a:pt x="119" y="160"/>
                  </a:lnTo>
                  <a:lnTo>
                    <a:pt x="127" y="156"/>
                  </a:lnTo>
                  <a:lnTo>
                    <a:pt x="135" y="150"/>
                  </a:lnTo>
                  <a:lnTo>
                    <a:pt x="142" y="145"/>
                  </a:lnTo>
                  <a:lnTo>
                    <a:pt x="154" y="152"/>
                  </a:lnTo>
                  <a:lnTo>
                    <a:pt x="154" y="152"/>
                  </a:lnTo>
                  <a:lnTo>
                    <a:pt x="156" y="152"/>
                  </a:lnTo>
                  <a:lnTo>
                    <a:pt x="176" y="116"/>
                  </a:lnTo>
                  <a:lnTo>
                    <a:pt x="176" y="116"/>
                  </a:lnTo>
                  <a:lnTo>
                    <a:pt x="175" y="115"/>
                  </a:lnTo>
                  <a:lnTo>
                    <a:pt x="175" y="115"/>
                  </a:lnTo>
                  <a:close/>
                  <a:moveTo>
                    <a:pt x="88" y="128"/>
                  </a:moveTo>
                  <a:lnTo>
                    <a:pt x="88" y="128"/>
                  </a:lnTo>
                  <a:lnTo>
                    <a:pt x="80" y="127"/>
                  </a:lnTo>
                  <a:lnTo>
                    <a:pt x="73" y="126"/>
                  </a:lnTo>
                  <a:lnTo>
                    <a:pt x="67" y="121"/>
                  </a:lnTo>
                  <a:lnTo>
                    <a:pt x="61" y="116"/>
                  </a:lnTo>
                  <a:lnTo>
                    <a:pt x="57" y="112"/>
                  </a:lnTo>
                  <a:lnTo>
                    <a:pt x="53" y="105"/>
                  </a:lnTo>
                  <a:lnTo>
                    <a:pt x="51" y="98"/>
                  </a:lnTo>
                  <a:lnTo>
                    <a:pt x="50" y="89"/>
                  </a:lnTo>
                  <a:lnTo>
                    <a:pt x="50" y="89"/>
                  </a:lnTo>
                  <a:lnTo>
                    <a:pt x="51" y="81"/>
                  </a:lnTo>
                  <a:lnTo>
                    <a:pt x="53" y="74"/>
                  </a:lnTo>
                  <a:lnTo>
                    <a:pt x="57" y="68"/>
                  </a:lnTo>
                  <a:lnTo>
                    <a:pt x="61" y="62"/>
                  </a:lnTo>
                  <a:lnTo>
                    <a:pt x="67" y="58"/>
                  </a:lnTo>
                  <a:lnTo>
                    <a:pt x="73" y="54"/>
                  </a:lnTo>
                  <a:lnTo>
                    <a:pt x="80" y="52"/>
                  </a:lnTo>
                  <a:lnTo>
                    <a:pt x="88" y="51"/>
                  </a:lnTo>
                  <a:lnTo>
                    <a:pt x="88" y="51"/>
                  </a:lnTo>
                  <a:lnTo>
                    <a:pt x="97" y="52"/>
                  </a:lnTo>
                  <a:lnTo>
                    <a:pt x="104" y="54"/>
                  </a:lnTo>
                  <a:lnTo>
                    <a:pt x="111" y="58"/>
                  </a:lnTo>
                  <a:lnTo>
                    <a:pt x="116" y="62"/>
                  </a:lnTo>
                  <a:lnTo>
                    <a:pt x="121" y="68"/>
                  </a:lnTo>
                  <a:lnTo>
                    <a:pt x="125" y="74"/>
                  </a:lnTo>
                  <a:lnTo>
                    <a:pt x="127" y="81"/>
                  </a:lnTo>
                  <a:lnTo>
                    <a:pt x="127" y="89"/>
                  </a:lnTo>
                  <a:lnTo>
                    <a:pt x="127" y="89"/>
                  </a:lnTo>
                  <a:lnTo>
                    <a:pt x="127" y="98"/>
                  </a:lnTo>
                  <a:lnTo>
                    <a:pt x="125" y="105"/>
                  </a:lnTo>
                  <a:lnTo>
                    <a:pt x="121" y="112"/>
                  </a:lnTo>
                  <a:lnTo>
                    <a:pt x="116" y="116"/>
                  </a:lnTo>
                  <a:lnTo>
                    <a:pt x="111" y="121"/>
                  </a:lnTo>
                  <a:lnTo>
                    <a:pt x="104" y="126"/>
                  </a:lnTo>
                  <a:lnTo>
                    <a:pt x="97" y="127"/>
                  </a:lnTo>
                  <a:lnTo>
                    <a:pt x="88" y="128"/>
                  </a:lnTo>
                  <a:lnTo>
                    <a:pt x="88" y="128"/>
                  </a:lnTo>
                  <a:close/>
                </a:path>
              </a:pathLst>
            </a:custGeom>
            <a:solidFill>
              <a:srgbClr val="65AA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Freeform 19"/>
            <p:cNvSpPr>
              <a:spLocks noEditPoints="1"/>
            </p:cNvSpPr>
            <p:nvPr/>
          </p:nvSpPr>
          <p:spPr bwMode="auto">
            <a:xfrm>
              <a:off x="9156700" y="1307184"/>
              <a:ext cx="514350" cy="503238"/>
            </a:xfrm>
            <a:custGeom>
              <a:avLst/>
              <a:gdLst>
                <a:gd name="T0" fmla="*/ 322 w 324"/>
                <a:gd name="T1" fmla="*/ 119 h 317"/>
                <a:gd name="T2" fmla="*/ 295 w 324"/>
                <a:gd name="T3" fmla="*/ 119 h 317"/>
                <a:gd name="T4" fmla="*/ 289 w 324"/>
                <a:gd name="T5" fmla="*/ 102 h 317"/>
                <a:gd name="T6" fmla="*/ 271 w 324"/>
                <a:gd name="T7" fmla="*/ 73 h 317"/>
                <a:gd name="T8" fmla="*/ 270 w 324"/>
                <a:gd name="T9" fmla="*/ 38 h 317"/>
                <a:gd name="T10" fmla="*/ 271 w 324"/>
                <a:gd name="T11" fmla="*/ 35 h 317"/>
                <a:gd name="T12" fmla="*/ 208 w 324"/>
                <a:gd name="T13" fmla="*/ 0 h 317"/>
                <a:gd name="T14" fmla="*/ 194 w 324"/>
                <a:gd name="T15" fmla="*/ 24 h 317"/>
                <a:gd name="T16" fmla="*/ 176 w 324"/>
                <a:gd name="T17" fmla="*/ 20 h 317"/>
                <a:gd name="T18" fmla="*/ 141 w 324"/>
                <a:gd name="T19" fmla="*/ 21 h 317"/>
                <a:gd name="T20" fmla="*/ 112 w 324"/>
                <a:gd name="T21" fmla="*/ 4 h 317"/>
                <a:gd name="T22" fmla="*/ 109 w 324"/>
                <a:gd name="T23" fmla="*/ 2 h 317"/>
                <a:gd name="T24" fmla="*/ 47 w 324"/>
                <a:gd name="T25" fmla="*/ 39 h 317"/>
                <a:gd name="T26" fmla="*/ 61 w 324"/>
                <a:gd name="T27" fmla="*/ 63 h 317"/>
                <a:gd name="T28" fmla="*/ 50 w 324"/>
                <a:gd name="T29" fmla="*/ 76 h 317"/>
                <a:gd name="T30" fmla="*/ 40 w 324"/>
                <a:gd name="T31" fmla="*/ 92 h 317"/>
                <a:gd name="T32" fmla="*/ 27 w 324"/>
                <a:gd name="T33" fmla="*/ 124 h 317"/>
                <a:gd name="T34" fmla="*/ 4 w 324"/>
                <a:gd name="T35" fmla="*/ 124 h 317"/>
                <a:gd name="T36" fmla="*/ 3 w 324"/>
                <a:gd name="T37" fmla="*/ 197 h 317"/>
                <a:gd name="T38" fmla="*/ 5 w 324"/>
                <a:gd name="T39" fmla="*/ 198 h 317"/>
                <a:gd name="T40" fmla="*/ 30 w 324"/>
                <a:gd name="T41" fmla="*/ 198 h 317"/>
                <a:gd name="T42" fmla="*/ 44 w 324"/>
                <a:gd name="T43" fmla="*/ 230 h 317"/>
                <a:gd name="T44" fmla="*/ 65 w 324"/>
                <a:gd name="T45" fmla="*/ 257 h 317"/>
                <a:gd name="T46" fmla="*/ 54 w 324"/>
                <a:gd name="T47" fmla="*/ 278 h 317"/>
                <a:gd name="T48" fmla="*/ 116 w 324"/>
                <a:gd name="T49" fmla="*/ 317 h 317"/>
                <a:gd name="T50" fmla="*/ 119 w 324"/>
                <a:gd name="T51" fmla="*/ 315 h 317"/>
                <a:gd name="T52" fmla="*/ 131 w 324"/>
                <a:gd name="T53" fmla="*/ 293 h 317"/>
                <a:gd name="T54" fmla="*/ 166 w 324"/>
                <a:gd name="T55" fmla="*/ 297 h 317"/>
                <a:gd name="T56" fmla="*/ 200 w 324"/>
                <a:gd name="T57" fmla="*/ 292 h 317"/>
                <a:gd name="T58" fmla="*/ 213 w 324"/>
                <a:gd name="T59" fmla="*/ 312 h 317"/>
                <a:gd name="T60" fmla="*/ 277 w 324"/>
                <a:gd name="T61" fmla="*/ 277 h 317"/>
                <a:gd name="T62" fmla="*/ 276 w 324"/>
                <a:gd name="T63" fmla="*/ 275 h 317"/>
                <a:gd name="T64" fmla="*/ 263 w 324"/>
                <a:gd name="T65" fmla="*/ 254 h 317"/>
                <a:gd name="T66" fmla="*/ 284 w 324"/>
                <a:gd name="T67" fmla="*/ 225 h 317"/>
                <a:gd name="T68" fmla="*/ 291 w 324"/>
                <a:gd name="T69" fmla="*/ 209 h 317"/>
                <a:gd name="T70" fmla="*/ 321 w 324"/>
                <a:gd name="T71" fmla="*/ 193 h 317"/>
                <a:gd name="T72" fmla="*/ 324 w 324"/>
                <a:gd name="T73" fmla="*/ 191 h 317"/>
                <a:gd name="T74" fmla="*/ 159 w 324"/>
                <a:gd name="T75" fmla="*/ 228 h 317"/>
                <a:gd name="T76" fmla="*/ 152 w 324"/>
                <a:gd name="T77" fmla="*/ 228 h 317"/>
                <a:gd name="T78" fmla="*/ 132 w 324"/>
                <a:gd name="T79" fmla="*/ 223 h 317"/>
                <a:gd name="T80" fmla="*/ 109 w 324"/>
                <a:gd name="T81" fmla="*/ 208 h 317"/>
                <a:gd name="T82" fmla="*/ 94 w 324"/>
                <a:gd name="T83" fmla="*/ 185 h 317"/>
                <a:gd name="T84" fmla="*/ 88 w 324"/>
                <a:gd name="T85" fmla="*/ 166 h 317"/>
                <a:gd name="T86" fmla="*/ 88 w 324"/>
                <a:gd name="T87" fmla="*/ 158 h 317"/>
                <a:gd name="T88" fmla="*/ 89 w 324"/>
                <a:gd name="T89" fmla="*/ 144 h 317"/>
                <a:gd name="T90" fmla="*/ 100 w 324"/>
                <a:gd name="T91" fmla="*/ 120 h 317"/>
                <a:gd name="T92" fmla="*/ 119 w 324"/>
                <a:gd name="T93" fmla="*/ 100 h 317"/>
                <a:gd name="T94" fmla="*/ 145 w 324"/>
                <a:gd name="T95" fmla="*/ 89 h 317"/>
                <a:gd name="T96" fmla="*/ 159 w 324"/>
                <a:gd name="T97" fmla="*/ 88 h 317"/>
                <a:gd name="T98" fmla="*/ 166 w 324"/>
                <a:gd name="T99" fmla="*/ 89 h 317"/>
                <a:gd name="T100" fmla="*/ 186 w 324"/>
                <a:gd name="T101" fmla="*/ 94 h 317"/>
                <a:gd name="T102" fmla="*/ 208 w 324"/>
                <a:gd name="T103" fmla="*/ 109 h 317"/>
                <a:gd name="T104" fmla="*/ 223 w 324"/>
                <a:gd name="T105" fmla="*/ 131 h 317"/>
                <a:gd name="T106" fmla="*/ 228 w 324"/>
                <a:gd name="T107" fmla="*/ 151 h 317"/>
                <a:gd name="T108" fmla="*/ 229 w 324"/>
                <a:gd name="T109" fmla="*/ 158 h 317"/>
                <a:gd name="T110" fmla="*/ 227 w 324"/>
                <a:gd name="T111" fmla="*/ 173 h 317"/>
                <a:gd name="T112" fmla="*/ 216 w 324"/>
                <a:gd name="T113" fmla="*/ 197 h 317"/>
                <a:gd name="T114" fmla="*/ 197 w 324"/>
                <a:gd name="T115" fmla="*/ 216 h 317"/>
                <a:gd name="T116" fmla="*/ 173 w 324"/>
                <a:gd name="T117" fmla="*/ 227 h 317"/>
                <a:gd name="T118" fmla="*/ 159 w 324"/>
                <a:gd name="T119" fmla="*/ 228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4" h="317">
                  <a:moveTo>
                    <a:pt x="322" y="119"/>
                  </a:moveTo>
                  <a:lnTo>
                    <a:pt x="322" y="119"/>
                  </a:lnTo>
                  <a:lnTo>
                    <a:pt x="320" y="119"/>
                  </a:lnTo>
                  <a:lnTo>
                    <a:pt x="295" y="119"/>
                  </a:lnTo>
                  <a:lnTo>
                    <a:pt x="295" y="119"/>
                  </a:lnTo>
                  <a:lnTo>
                    <a:pt x="289" y="102"/>
                  </a:lnTo>
                  <a:lnTo>
                    <a:pt x="281" y="87"/>
                  </a:lnTo>
                  <a:lnTo>
                    <a:pt x="271" y="73"/>
                  </a:lnTo>
                  <a:lnTo>
                    <a:pt x="258" y="59"/>
                  </a:lnTo>
                  <a:lnTo>
                    <a:pt x="270" y="38"/>
                  </a:lnTo>
                  <a:lnTo>
                    <a:pt x="270" y="38"/>
                  </a:lnTo>
                  <a:lnTo>
                    <a:pt x="271" y="35"/>
                  </a:lnTo>
                  <a:lnTo>
                    <a:pt x="208" y="0"/>
                  </a:lnTo>
                  <a:lnTo>
                    <a:pt x="208" y="0"/>
                  </a:lnTo>
                  <a:lnTo>
                    <a:pt x="206" y="2"/>
                  </a:lnTo>
                  <a:lnTo>
                    <a:pt x="194" y="24"/>
                  </a:lnTo>
                  <a:lnTo>
                    <a:pt x="194" y="24"/>
                  </a:lnTo>
                  <a:lnTo>
                    <a:pt x="176" y="20"/>
                  </a:lnTo>
                  <a:lnTo>
                    <a:pt x="159" y="20"/>
                  </a:lnTo>
                  <a:lnTo>
                    <a:pt x="141" y="21"/>
                  </a:lnTo>
                  <a:lnTo>
                    <a:pt x="125" y="25"/>
                  </a:lnTo>
                  <a:lnTo>
                    <a:pt x="112" y="4"/>
                  </a:lnTo>
                  <a:lnTo>
                    <a:pt x="112" y="4"/>
                  </a:lnTo>
                  <a:lnTo>
                    <a:pt x="109" y="2"/>
                  </a:lnTo>
                  <a:lnTo>
                    <a:pt x="47" y="39"/>
                  </a:lnTo>
                  <a:lnTo>
                    <a:pt x="47" y="39"/>
                  </a:lnTo>
                  <a:lnTo>
                    <a:pt x="48" y="42"/>
                  </a:lnTo>
                  <a:lnTo>
                    <a:pt x="61" y="63"/>
                  </a:lnTo>
                  <a:lnTo>
                    <a:pt x="61" y="63"/>
                  </a:lnTo>
                  <a:lnTo>
                    <a:pt x="50" y="76"/>
                  </a:lnTo>
                  <a:lnTo>
                    <a:pt x="40" y="92"/>
                  </a:lnTo>
                  <a:lnTo>
                    <a:pt x="40" y="92"/>
                  </a:lnTo>
                  <a:lnTo>
                    <a:pt x="33" y="107"/>
                  </a:lnTo>
                  <a:lnTo>
                    <a:pt x="27" y="124"/>
                  </a:lnTo>
                  <a:lnTo>
                    <a:pt x="4" y="124"/>
                  </a:lnTo>
                  <a:lnTo>
                    <a:pt x="4" y="124"/>
                  </a:lnTo>
                  <a:lnTo>
                    <a:pt x="0" y="126"/>
                  </a:lnTo>
                  <a:lnTo>
                    <a:pt x="3" y="197"/>
                  </a:lnTo>
                  <a:lnTo>
                    <a:pt x="3" y="197"/>
                  </a:lnTo>
                  <a:lnTo>
                    <a:pt x="5" y="198"/>
                  </a:lnTo>
                  <a:lnTo>
                    <a:pt x="30" y="198"/>
                  </a:lnTo>
                  <a:lnTo>
                    <a:pt x="30" y="198"/>
                  </a:lnTo>
                  <a:lnTo>
                    <a:pt x="36" y="215"/>
                  </a:lnTo>
                  <a:lnTo>
                    <a:pt x="44" y="230"/>
                  </a:lnTo>
                  <a:lnTo>
                    <a:pt x="53" y="244"/>
                  </a:lnTo>
                  <a:lnTo>
                    <a:pt x="65" y="257"/>
                  </a:lnTo>
                  <a:lnTo>
                    <a:pt x="54" y="278"/>
                  </a:lnTo>
                  <a:lnTo>
                    <a:pt x="54" y="278"/>
                  </a:lnTo>
                  <a:lnTo>
                    <a:pt x="53" y="282"/>
                  </a:lnTo>
                  <a:lnTo>
                    <a:pt x="116" y="317"/>
                  </a:lnTo>
                  <a:lnTo>
                    <a:pt x="116" y="317"/>
                  </a:lnTo>
                  <a:lnTo>
                    <a:pt x="119" y="315"/>
                  </a:lnTo>
                  <a:lnTo>
                    <a:pt x="131" y="293"/>
                  </a:lnTo>
                  <a:lnTo>
                    <a:pt x="131" y="293"/>
                  </a:lnTo>
                  <a:lnTo>
                    <a:pt x="148" y="296"/>
                  </a:lnTo>
                  <a:lnTo>
                    <a:pt x="166" y="297"/>
                  </a:lnTo>
                  <a:lnTo>
                    <a:pt x="183" y="296"/>
                  </a:lnTo>
                  <a:lnTo>
                    <a:pt x="200" y="292"/>
                  </a:lnTo>
                  <a:lnTo>
                    <a:pt x="213" y="312"/>
                  </a:lnTo>
                  <a:lnTo>
                    <a:pt x="213" y="312"/>
                  </a:lnTo>
                  <a:lnTo>
                    <a:pt x="215" y="315"/>
                  </a:lnTo>
                  <a:lnTo>
                    <a:pt x="277" y="277"/>
                  </a:lnTo>
                  <a:lnTo>
                    <a:pt x="277" y="277"/>
                  </a:lnTo>
                  <a:lnTo>
                    <a:pt x="276" y="275"/>
                  </a:lnTo>
                  <a:lnTo>
                    <a:pt x="263" y="254"/>
                  </a:lnTo>
                  <a:lnTo>
                    <a:pt x="263" y="254"/>
                  </a:lnTo>
                  <a:lnTo>
                    <a:pt x="275" y="241"/>
                  </a:lnTo>
                  <a:lnTo>
                    <a:pt x="284" y="225"/>
                  </a:lnTo>
                  <a:lnTo>
                    <a:pt x="284" y="225"/>
                  </a:lnTo>
                  <a:lnTo>
                    <a:pt x="291" y="209"/>
                  </a:lnTo>
                  <a:lnTo>
                    <a:pt x="297" y="193"/>
                  </a:lnTo>
                  <a:lnTo>
                    <a:pt x="321" y="193"/>
                  </a:lnTo>
                  <a:lnTo>
                    <a:pt x="321" y="193"/>
                  </a:lnTo>
                  <a:lnTo>
                    <a:pt x="324" y="191"/>
                  </a:lnTo>
                  <a:lnTo>
                    <a:pt x="322" y="119"/>
                  </a:lnTo>
                  <a:close/>
                  <a:moveTo>
                    <a:pt x="159" y="228"/>
                  </a:moveTo>
                  <a:lnTo>
                    <a:pt x="159" y="228"/>
                  </a:lnTo>
                  <a:lnTo>
                    <a:pt x="152" y="228"/>
                  </a:lnTo>
                  <a:lnTo>
                    <a:pt x="145" y="227"/>
                  </a:lnTo>
                  <a:lnTo>
                    <a:pt x="132" y="223"/>
                  </a:lnTo>
                  <a:lnTo>
                    <a:pt x="119" y="216"/>
                  </a:lnTo>
                  <a:lnTo>
                    <a:pt x="109" y="208"/>
                  </a:lnTo>
                  <a:lnTo>
                    <a:pt x="100" y="197"/>
                  </a:lnTo>
                  <a:lnTo>
                    <a:pt x="94" y="185"/>
                  </a:lnTo>
                  <a:lnTo>
                    <a:pt x="89" y="173"/>
                  </a:lnTo>
                  <a:lnTo>
                    <a:pt x="88" y="166"/>
                  </a:lnTo>
                  <a:lnTo>
                    <a:pt x="88" y="158"/>
                  </a:lnTo>
                  <a:lnTo>
                    <a:pt x="88" y="158"/>
                  </a:lnTo>
                  <a:lnTo>
                    <a:pt x="88" y="151"/>
                  </a:lnTo>
                  <a:lnTo>
                    <a:pt x="89" y="144"/>
                  </a:lnTo>
                  <a:lnTo>
                    <a:pt x="94" y="131"/>
                  </a:lnTo>
                  <a:lnTo>
                    <a:pt x="100" y="120"/>
                  </a:lnTo>
                  <a:lnTo>
                    <a:pt x="109" y="109"/>
                  </a:lnTo>
                  <a:lnTo>
                    <a:pt x="119" y="100"/>
                  </a:lnTo>
                  <a:lnTo>
                    <a:pt x="132" y="94"/>
                  </a:lnTo>
                  <a:lnTo>
                    <a:pt x="145" y="89"/>
                  </a:lnTo>
                  <a:lnTo>
                    <a:pt x="152" y="89"/>
                  </a:lnTo>
                  <a:lnTo>
                    <a:pt x="159" y="88"/>
                  </a:lnTo>
                  <a:lnTo>
                    <a:pt x="159" y="88"/>
                  </a:lnTo>
                  <a:lnTo>
                    <a:pt x="166" y="89"/>
                  </a:lnTo>
                  <a:lnTo>
                    <a:pt x="173" y="89"/>
                  </a:lnTo>
                  <a:lnTo>
                    <a:pt x="186" y="94"/>
                  </a:lnTo>
                  <a:lnTo>
                    <a:pt x="197" y="100"/>
                  </a:lnTo>
                  <a:lnTo>
                    <a:pt x="208" y="109"/>
                  </a:lnTo>
                  <a:lnTo>
                    <a:pt x="216" y="120"/>
                  </a:lnTo>
                  <a:lnTo>
                    <a:pt x="223" y="131"/>
                  </a:lnTo>
                  <a:lnTo>
                    <a:pt x="227" y="144"/>
                  </a:lnTo>
                  <a:lnTo>
                    <a:pt x="228" y="151"/>
                  </a:lnTo>
                  <a:lnTo>
                    <a:pt x="229" y="158"/>
                  </a:lnTo>
                  <a:lnTo>
                    <a:pt x="229" y="158"/>
                  </a:lnTo>
                  <a:lnTo>
                    <a:pt x="228" y="166"/>
                  </a:lnTo>
                  <a:lnTo>
                    <a:pt x="227" y="173"/>
                  </a:lnTo>
                  <a:lnTo>
                    <a:pt x="223" y="185"/>
                  </a:lnTo>
                  <a:lnTo>
                    <a:pt x="216" y="197"/>
                  </a:lnTo>
                  <a:lnTo>
                    <a:pt x="208" y="208"/>
                  </a:lnTo>
                  <a:lnTo>
                    <a:pt x="197" y="216"/>
                  </a:lnTo>
                  <a:lnTo>
                    <a:pt x="186" y="223"/>
                  </a:lnTo>
                  <a:lnTo>
                    <a:pt x="173" y="227"/>
                  </a:lnTo>
                  <a:lnTo>
                    <a:pt x="166" y="228"/>
                  </a:lnTo>
                  <a:lnTo>
                    <a:pt x="159" y="228"/>
                  </a:lnTo>
                  <a:lnTo>
                    <a:pt x="159" y="228"/>
                  </a:lnTo>
                  <a:close/>
                </a:path>
              </a:pathLst>
            </a:custGeom>
            <a:solidFill>
              <a:srgbClr val="316291"/>
            </a:solidFill>
            <a:ln w="9525">
              <a:solidFill>
                <a:srgbClr val="316291"/>
              </a:solidFill>
              <a:round/>
              <a:headEnd/>
              <a:tailEnd/>
            </a:ln>
          </p:spPr>
          <p:txBody>
            <a:bodyPr vert="horz" wrap="square" lIns="91440" tIns="45720" rIns="91440" bIns="45720" numCol="1" anchor="t" anchorCtr="0" compatLnSpc="1">
              <a:prstTxWarp prst="textNoShape">
                <a:avLst/>
              </a:prstTxWarp>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Freeform 18"/>
            <p:cNvSpPr>
              <a:spLocks noEditPoints="1"/>
            </p:cNvSpPr>
            <p:nvPr/>
          </p:nvSpPr>
          <p:spPr bwMode="auto">
            <a:xfrm>
              <a:off x="9632954" y="1616812"/>
              <a:ext cx="204519" cy="208005"/>
            </a:xfrm>
            <a:custGeom>
              <a:avLst/>
              <a:gdLst>
                <a:gd name="T0" fmla="*/ 163 w 176"/>
                <a:gd name="T1" fmla="*/ 108 h 179"/>
                <a:gd name="T2" fmla="*/ 165 w 176"/>
                <a:gd name="T3" fmla="*/ 99 h 179"/>
                <a:gd name="T4" fmla="*/ 166 w 176"/>
                <a:gd name="T5" fmla="*/ 89 h 179"/>
                <a:gd name="T6" fmla="*/ 163 w 176"/>
                <a:gd name="T7" fmla="*/ 71 h 179"/>
                <a:gd name="T8" fmla="*/ 175 w 176"/>
                <a:gd name="T9" fmla="*/ 64 h 179"/>
                <a:gd name="T10" fmla="*/ 156 w 176"/>
                <a:gd name="T11" fmla="*/ 27 h 179"/>
                <a:gd name="T12" fmla="*/ 154 w 176"/>
                <a:gd name="T13" fmla="*/ 28 h 179"/>
                <a:gd name="T14" fmla="*/ 142 w 176"/>
                <a:gd name="T15" fmla="*/ 34 h 179"/>
                <a:gd name="T16" fmla="*/ 127 w 176"/>
                <a:gd name="T17" fmla="*/ 23 h 179"/>
                <a:gd name="T18" fmla="*/ 109 w 176"/>
                <a:gd name="T19" fmla="*/ 16 h 179"/>
                <a:gd name="T20" fmla="*/ 109 w 176"/>
                <a:gd name="T21" fmla="*/ 1 h 179"/>
                <a:gd name="T22" fmla="*/ 68 w 176"/>
                <a:gd name="T23" fmla="*/ 0 h 179"/>
                <a:gd name="T24" fmla="*/ 68 w 176"/>
                <a:gd name="T25" fmla="*/ 1 h 179"/>
                <a:gd name="T26" fmla="*/ 68 w 176"/>
                <a:gd name="T27" fmla="*/ 16 h 179"/>
                <a:gd name="T28" fmla="*/ 50 w 176"/>
                <a:gd name="T29" fmla="*/ 23 h 179"/>
                <a:gd name="T30" fmla="*/ 34 w 176"/>
                <a:gd name="T31" fmla="*/ 34 h 179"/>
                <a:gd name="T32" fmla="*/ 23 w 176"/>
                <a:gd name="T33" fmla="*/ 28 h 179"/>
                <a:gd name="T34" fmla="*/ 0 w 176"/>
                <a:gd name="T35" fmla="*/ 62 h 179"/>
                <a:gd name="T36" fmla="*/ 3 w 176"/>
                <a:gd name="T37" fmla="*/ 64 h 179"/>
                <a:gd name="T38" fmla="*/ 13 w 176"/>
                <a:gd name="T39" fmla="*/ 71 h 179"/>
                <a:gd name="T40" fmla="*/ 11 w 176"/>
                <a:gd name="T41" fmla="*/ 89 h 179"/>
                <a:gd name="T42" fmla="*/ 12 w 176"/>
                <a:gd name="T43" fmla="*/ 99 h 179"/>
                <a:gd name="T44" fmla="*/ 3 w 176"/>
                <a:gd name="T45" fmla="*/ 115 h 179"/>
                <a:gd name="T46" fmla="*/ 0 w 176"/>
                <a:gd name="T47" fmla="*/ 116 h 179"/>
                <a:gd name="T48" fmla="*/ 21 w 176"/>
                <a:gd name="T49" fmla="*/ 152 h 179"/>
                <a:gd name="T50" fmla="*/ 34 w 176"/>
                <a:gd name="T51" fmla="*/ 145 h 179"/>
                <a:gd name="T52" fmla="*/ 41 w 176"/>
                <a:gd name="T53" fmla="*/ 150 h 179"/>
                <a:gd name="T54" fmla="*/ 59 w 176"/>
                <a:gd name="T55" fmla="*/ 160 h 179"/>
                <a:gd name="T56" fmla="*/ 68 w 176"/>
                <a:gd name="T57" fmla="*/ 177 h 179"/>
                <a:gd name="T58" fmla="*/ 68 w 176"/>
                <a:gd name="T59" fmla="*/ 179 h 179"/>
                <a:gd name="T60" fmla="*/ 108 w 176"/>
                <a:gd name="T61" fmla="*/ 179 h 179"/>
                <a:gd name="T62" fmla="*/ 109 w 176"/>
                <a:gd name="T63" fmla="*/ 163 h 179"/>
                <a:gd name="T64" fmla="*/ 119 w 176"/>
                <a:gd name="T65" fmla="*/ 160 h 179"/>
                <a:gd name="T66" fmla="*/ 135 w 176"/>
                <a:gd name="T67" fmla="*/ 150 h 179"/>
                <a:gd name="T68" fmla="*/ 154 w 176"/>
                <a:gd name="T69" fmla="*/ 152 h 179"/>
                <a:gd name="T70" fmla="*/ 156 w 176"/>
                <a:gd name="T71" fmla="*/ 152 h 179"/>
                <a:gd name="T72" fmla="*/ 176 w 176"/>
                <a:gd name="T73" fmla="*/ 116 h 179"/>
                <a:gd name="T74" fmla="*/ 175 w 176"/>
                <a:gd name="T75" fmla="*/ 115 h 179"/>
                <a:gd name="T76" fmla="*/ 88 w 176"/>
                <a:gd name="T77" fmla="*/ 128 h 179"/>
                <a:gd name="T78" fmla="*/ 73 w 176"/>
                <a:gd name="T79" fmla="*/ 126 h 179"/>
                <a:gd name="T80" fmla="*/ 61 w 176"/>
                <a:gd name="T81" fmla="*/ 116 h 179"/>
                <a:gd name="T82" fmla="*/ 53 w 176"/>
                <a:gd name="T83" fmla="*/ 105 h 179"/>
                <a:gd name="T84" fmla="*/ 50 w 176"/>
                <a:gd name="T85" fmla="*/ 89 h 179"/>
                <a:gd name="T86" fmla="*/ 51 w 176"/>
                <a:gd name="T87" fmla="*/ 81 h 179"/>
                <a:gd name="T88" fmla="*/ 57 w 176"/>
                <a:gd name="T89" fmla="*/ 68 h 179"/>
                <a:gd name="T90" fmla="*/ 67 w 176"/>
                <a:gd name="T91" fmla="*/ 58 h 179"/>
                <a:gd name="T92" fmla="*/ 80 w 176"/>
                <a:gd name="T93" fmla="*/ 52 h 179"/>
                <a:gd name="T94" fmla="*/ 88 w 176"/>
                <a:gd name="T95" fmla="*/ 51 h 179"/>
                <a:gd name="T96" fmla="*/ 104 w 176"/>
                <a:gd name="T97" fmla="*/ 54 h 179"/>
                <a:gd name="T98" fmla="*/ 116 w 176"/>
                <a:gd name="T99" fmla="*/ 62 h 179"/>
                <a:gd name="T100" fmla="*/ 125 w 176"/>
                <a:gd name="T101" fmla="*/ 74 h 179"/>
                <a:gd name="T102" fmla="*/ 127 w 176"/>
                <a:gd name="T103" fmla="*/ 89 h 179"/>
                <a:gd name="T104" fmla="*/ 127 w 176"/>
                <a:gd name="T105" fmla="*/ 98 h 179"/>
                <a:gd name="T106" fmla="*/ 121 w 176"/>
                <a:gd name="T107" fmla="*/ 112 h 179"/>
                <a:gd name="T108" fmla="*/ 111 w 176"/>
                <a:gd name="T109" fmla="*/ 121 h 179"/>
                <a:gd name="T110" fmla="*/ 97 w 176"/>
                <a:gd name="T111" fmla="*/ 127 h 179"/>
                <a:gd name="T112" fmla="*/ 88 w 176"/>
                <a:gd name="T113" fmla="*/ 12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6" h="179">
                  <a:moveTo>
                    <a:pt x="175" y="115"/>
                  </a:moveTo>
                  <a:lnTo>
                    <a:pt x="163" y="108"/>
                  </a:lnTo>
                  <a:lnTo>
                    <a:pt x="163" y="108"/>
                  </a:lnTo>
                  <a:lnTo>
                    <a:pt x="165" y="99"/>
                  </a:lnTo>
                  <a:lnTo>
                    <a:pt x="166" y="89"/>
                  </a:lnTo>
                  <a:lnTo>
                    <a:pt x="166" y="89"/>
                  </a:lnTo>
                  <a:lnTo>
                    <a:pt x="165" y="80"/>
                  </a:lnTo>
                  <a:lnTo>
                    <a:pt x="163" y="71"/>
                  </a:lnTo>
                  <a:lnTo>
                    <a:pt x="175" y="64"/>
                  </a:lnTo>
                  <a:lnTo>
                    <a:pt x="175" y="64"/>
                  </a:lnTo>
                  <a:lnTo>
                    <a:pt x="176" y="62"/>
                  </a:lnTo>
                  <a:lnTo>
                    <a:pt x="156" y="27"/>
                  </a:lnTo>
                  <a:lnTo>
                    <a:pt x="156" y="27"/>
                  </a:lnTo>
                  <a:lnTo>
                    <a:pt x="154" y="28"/>
                  </a:lnTo>
                  <a:lnTo>
                    <a:pt x="142" y="34"/>
                  </a:lnTo>
                  <a:lnTo>
                    <a:pt x="142" y="34"/>
                  </a:lnTo>
                  <a:lnTo>
                    <a:pt x="135" y="28"/>
                  </a:lnTo>
                  <a:lnTo>
                    <a:pt x="127" y="23"/>
                  </a:lnTo>
                  <a:lnTo>
                    <a:pt x="119" y="19"/>
                  </a:lnTo>
                  <a:lnTo>
                    <a:pt x="109" y="16"/>
                  </a:lnTo>
                  <a:lnTo>
                    <a:pt x="109" y="1"/>
                  </a:lnTo>
                  <a:lnTo>
                    <a:pt x="109" y="1"/>
                  </a:lnTo>
                  <a:lnTo>
                    <a:pt x="108" y="0"/>
                  </a:lnTo>
                  <a:lnTo>
                    <a:pt x="68" y="0"/>
                  </a:lnTo>
                  <a:lnTo>
                    <a:pt x="68" y="0"/>
                  </a:lnTo>
                  <a:lnTo>
                    <a:pt x="68" y="1"/>
                  </a:lnTo>
                  <a:lnTo>
                    <a:pt x="68" y="16"/>
                  </a:lnTo>
                  <a:lnTo>
                    <a:pt x="68" y="16"/>
                  </a:lnTo>
                  <a:lnTo>
                    <a:pt x="59" y="19"/>
                  </a:lnTo>
                  <a:lnTo>
                    <a:pt x="50" y="23"/>
                  </a:lnTo>
                  <a:lnTo>
                    <a:pt x="41" y="28"/>
                  </a:lnTo>
                  <a:lnTo>
                    <a:pt x="34" y="34"/>
                  </a:lnTo>
                  <a:lnTo>
                    <a:pt x="23" y="28"/>
                  </a:lnTo>
                  <a:lnTo>
                    <a:pt x="23" y="28"/>
                  </a:lnTo>
                  <a:lnTo>
                    <a:pt x="21" y="27"/>
                  </a:lnTo>
                  <a:lnTo>
                    <a:pt x="0" y="62"/>
                  </a:lnTo>
                  <a:lnTo>
                    <a:pt x="0" y="62"/>
                  </a:lnTo>
                  <a:lnTo>
                    <a:pt x="3" y="64"/>
                  </a:lnTo>
                  <a:lnTo>
                    <a:pt x="13" y="71"/>
                  </a:lnTo>
                  <a:lnTo>
                    <a:pt x="13" y="71"/>
                  </a:lnTo>
                  <a:lnTo>
                    <a:pt x="12" y="80"/>
                  </a:lnTo>
                  <a:lnTo>
                    <a:pt x="11" y="89"/>
                  </a:lnTo>
                  <a:lnTo>
                    <a:pt x="11" y="89"/>
                  </a:lnTo>
                  <a:lnTo>
                    <a:pt x="12" y="99"/>
                  </a:lnTo>
                  <a:lnTo>
                    <a:pt x="13" y="108"/>
                  </a:lnTo>
                  <a:lnTo>
                    <a:pt x="3" y="115"/>
                  </a:lnTo>
                  <a:lnTo>
                    <a:pt x="3" y="115"/>
                  </a:lnTo>
                  <a:lnTo>
                    <a:pt x="0" y="116"/>
                  </a:lnTo>
                  <a:lnTo>
                    <a:pt x="21" y="152"/>
                  </a:lnTo>
                  <a:lnTo>
                    <a:pt x="21" y="152"/>
                  </a:lnTo>
                  <a:lnTo>
                    <a:pt x="23" y="152"/>
                  </a:lnTo>
                  <a:lnTo>
                    <a:pt x="34" y="145"/>
                  </a:lnTo>
                  <a:lnTo>
                    <a:pt x="34" y="145"/>
                  </a:lnTo>
                  <a:lnTo>
                    <a:pt x="41" y="150"/>
                  </a:lnTo>
                  <a:lnTo>
                    <a:pt x="50" y="156"/>
                  </a:lnTo>
                  <a:lnTo>
                    <a:pt x="59" y="160"/>
                  </a:lnTo>
                  <a:lnTo>
                    <a:pt x="68" y="163"/>
                  </a:lnTo>
                  <a:lnTo>
                    <a:pt x="68" y="177"/>
                  </a:lnTo>
                  <a:lnTo>
                    <a:pt x="68" y="177"/>
                  </a:lnTo>
                  <a:lnTo>
                    <a:pt x="68" y="179"/>
                  </a:lnTo>
                  <a:lnTo>
                    <a:pt x="108" y="179"/>
                  </a:lnTo>
                  <a:lnTo>
                    <a:pt x="108" y="179"/>
                  </a:lnTo>
                  <a:lnTo>
                    <a:pt x="109" y="177"/>
                  </a:lnTo>
                  <a:lnTo>
                    <a:pt x="109" y="163"/>
                  </a:lnTo>
                  <a:lnTo>
                    <a:pt x="109" y="163"/>
                  </a:lnTo>
                  <a:lnTo>
                    <a:pt x="119" y="160"/>
                  </a:lnTo>
                  <a:lnTo>
                    <a:pt x="127" y="156"/>
                  </a:lnTo>
                  <a:lnTo>
                    <a:pt x="135" y="150"/>
                  </a:lnTo>
                  <a:lnTo>
                    <a:pt x="142" y="145"/>
                  </a:lnTo>
                  <a:lnTo>
                    <a:pt x="154" y="152"/>
                  </a:lnTo>
                  <a:lnTo>
                    <a:pt x="154" y="152"/>
                  </a:lnTo>
                  <a:lnTo>
                    <a:pt x="156" y="152"/>
                  </a:lnTo>
                  <a:lnTo>
                    <a:pt x="176" y="116"/>
                  </a:lnTo>
                  <a:lnTo>
                    <a:pt x="176" y="116"/>
                  </a:lnTo>
                  <a:lnTo>
                    <a:pt x="175" y="115"/>
                  </a:lnTo>
                  <a:lnTo>
                    <a:pt x="175" y="115"/>
                  </a:lnTo>
                  <a:close/>
                  <a:moveTo>
                    <a:pt x="88" y="128"/>
                  </a:moveTo>
                  <a:lnTo>
                    <a:pt x="88" y="128"/>
                  </a:lnTo>
                  <a:lnTo>
                    <a:pt x="80" y="127"/>
                  </a:lnTo>
                  <a:lnTo>
                    <a:pt x="73" y="126"/>
                  </a:lnTo>
                  <a:lnTo>
                    <a:pt x="67" y="121"/>
                  </a:lnTo>
                  <a:lnTo>
                    <a:pt x="61" y="116"/>
                  </a:lnTo>
                  <a:lnTo>
                    <a:pt x="57" y="112"/>
                  </a:lnTo>
                  <a:lnTo>
                    <a:pt x="53" y="105"/>
                  </a:lnTo>
                  <a:lnTo>
                    <a:pt x="51" y="98"/>
                  </a:lnTo>
                  <a:lnTo>
                    <a:pt x="50" y="89"/>
                  </a:lnTo>
                  <a:lnTo>
                    <a:pt x="50" y="89"/>
                  </a:lnTo>
                  <a:lnTo>
                    <a:pt x="51" y="81"/>
                  </a:lnTo>
                  <a:lnTo>
                    <a:pt x="53" y="74"/>
                  </a:lnTo>
                  <a:lnTo>
                    <a:pt x="57" y="68"/>
                  </a:lnTo>
                  <a:lnTo>
                    <a:pt x="61" y="62"/>
                  </a:lnTo>
                  <a:lnTo>
                    <a:pt x="67" y="58"/>
                  </a:lnTo>
                  <a:lnTo>
                    <a:pt x="73" y="54"/>
                  </a:lnTo>
                  <a:lnTo>
                    <a:pt x="80" y="52"/>
                  </a:lnTo>
                  <a:lnTo>
                    <a:pt x="88" y="51"/>
                  </a:lnTo>
                  <a:lnTo>
                    <a:pt x="88" y="51"/>
                  </a:lnTo>
                  <a:lnTo>
                    <a:pt x="97" y="52"/>
                  </a:lnTo>
                  <a:lnTo>
                    <a:pt x="104" y="54"/>
                  </a:lnTo>
                  <a:lnTo>
                    <a:pt x="111" y="58"/>
                  </a:lnTo>
                  <a:lnTo>
                    <a:pt x="116" y="62"/>
                  </a:lnTo>
                  <a:lnTo>
                    <a:pt x="121" y="68"/>
                  </a:lnTo>
                  <a:lnTo>
                    <a:pt x="125" y="74"/>
                  </a:lnTo>
                  <a:lnTo>
                    <a:pt x="127" y="81"/>
                  </a:lnTo>
                  <a:lnTo>
                    <a:pt x="127" y="89"/>
                  </a:lnTo>
                  <a:lnTo>
                    <a:pt x="127" y="89"/>
                  </a:lnTo>
                  <a:lnTo>
                    <a:pt x="127" y="98"/>
                  </a:lnTo>
                  <a:lnTo>
                    <a:pt x="125" y="105"/>
                  </a:lnTo>
                  <a:lnTo>
                    <a:pt x="121" y="112"/>
                  </a:lnTo>
                  <a:lnTo>
                    <a:pt x="116" y="116"/>
                  </a:lnTo>
                  <a:lnTo>
                    <a:pt x="111" y="121"/>
                  </a:lnTo>
                  <a:lnTo>
                    <a:pt x="104" y="126"/>
                  </a:lnTo>
                  <a:lnTo>
                    <a:pt x="97" y="127"/>
                  </a:lnTo>
                  <a:lnTo>
                    <a:pt x="88" y="128"/>
                  </a:lnTo>
                  <a:lnTo>
                    <a:pt x="88" y="128"/>
                  </a:ln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84" name="矩形 83"/>
          <p:cNvSpPr/>
          <p:nvPr/>
        </p:nvSpPr>
        <p:spPr>
          <a:xfrm>
            <a:off x="3112059" y="3534261"/>
            <a:ext cx="1745991" cy="1495794"/>
          </a:xfrm>
          <a:prstGeom prst="rect">
            <a:avLst/>
          </a:prstGeom>
        </p:spPr>
        <p:txBody>
          <a:bodyPr wrap="none">
            <a:spAutoFit/>
          </a:bodyPr>
          <a:lstStyle/>
          <a:p>
            <a:pP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Multi-fabric </a:t>
            </a:r>
            <a:r>
              <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rPr>
              <a:t>n</a:t>
            </a: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etwork</a:t>
            </a:r>
          </a:p>
          <a:p>
            <a:pP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 management</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fontAlgn="ctr">
              <a:lnSpc>
                <a:spcPct val="140000"/>
              </a:lnSpc>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Network overlay</a:t>
            </a:r>
          </a:p>
          <a:p>
            <a:pPr marL="171450" indent="-171450" fontAlgn="ctr">
              <a:lnSpc>
                <a:spcPct val="140000"/>
              </a:lnSpc>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Hybrid overlay</a:t>
            </a:r>
          </a:p>
          <a:p>
            <a:pPr marL="171450" indent="-171450" fontAlgn="ctr">
              <a:lnSpc>
                <a:spcPct val="140000"/>
              </a:lnSpc>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Multicast overlay</a:t>
            </a:r>
          </a:p>
          <a:p>
            <a:pPr marL="171450" indent="-171450" fontAlgn="ctr">
              <a:lnSpc>
                <a:spcPct val="140000"/>
              </a:lnSpc>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IPv6 overlay</a:t>
            </a:r>
          </a:p>
        </p:txBody>
      </p:sp>
      <p:sp>
        <p:nvSpPr>
          <p:cNvPr id="85" name="矩形 84"/>
          <p:cNvSpPr/>
          <p:nvPr/>
        </p:nvSpPr>
        <p:spPr>
          <a:xfrm>
            <a:off x="9766385" y="3534261"/>
            <a:ext cx="2250748" cy="2973122"/>
          </a:xfrm>
          <a:prstGeom prst="rect">
            <a:avLst/>
          </a:prstGeom>
        </p:spPr>
        <p:txBody>
          <a:bodyPr wrap="square">
            <a:spAutoFit/>
          </a:bodyPr>
          <a:lstStyle/>
          <a:p>
            <a:pP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Multi-DC pooling management</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fontAlgn="ctr">
              <a:lnSpc>
                <a:spcPct val="140000"/>
              </a:lnSpc>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Remote management of DCs using a single controller cluster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fontAlgn="ctr">
              <a:lnSpc>
                <a:spcPct val="140000"/>
              </a:lnSpc>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DC management using active and standby controller clusters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fontAlgn="ctr">
              <a:lnSpc>
                <a:spcPct val="140000"/>
              </a:lnSpc>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Independent deployment of multiple sets of controller clusters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AutoShape 11"/>
          <p:cNvSpPr>
            <a:spLocks/>
          </p:cNvSpPr>
          <p:nvPr/>
        </p:nvSpPr>
        <p:spPr bwMode="auto">
          <a:xfrm>
            <a:off x="2930384" y="1412432"/>
            <a:ext cx="1759510" cy="17605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437" y="18436"/>
                </a:moveTo>
                <a:cubicBezTo>
                  <a:pt x="16398" y="20476"/>
                  <a:pt x="13684" y="21600"/>
                  <a:pt x="10799" y="21600"/>
                </a:cubicBezTo>
                <a:cubicBezTo>
                  <a:pt x="7916" y="21600"/>
                  <a:pt x="5205" y="20476"/>
                  <a:pt x="3163" y="18436"/>
                </a:cubicBezTo>
                <a:cubicBezTo>
                  <a:pt x="1123" y="16396"/>
                  <a:pt x="0" y="13685"/>
                  <a:pt x="0" y="10800"/>
                </a:cubicBezTo>
                <a:cubicBezTo>
                  <a:pt x="0" y="7915"/>
                  <a:pt x="1123" y="5204"/>
                  <a:pt x="3163" y="3164"/>
                </a:cubicBezTo>
                <a:cubicBezTo>
                  <a:pt x="5205" y="1124"/>
                  <a:pt x="7916" y="0"/>
                  <a:pt x="10799" y="0"/>
                </a:cubicBezTo>
                <a:cubicBezTo>
                  <a:pt x="13684" y="0"/>
                  <a:pt x="16399" y="1124"/>
                  <a:pt x="18437" y="3164"/>
                </a:cubicBezTo>
                <a:cubicBezTo>
                  <a:pt x="20476" y="5204"/>
                  <a:pt x="21600" y="7915"/>
                  <a:pt x="21600" y="10800"/>
                </a:cubicBezTo>
                <a:cubicBezTo>
                  <a:pt x="21600" y="13686"/>
                  <a:pt x="20476" y="16396"/>
                  <a:pt x="18437" y="18436"/>
                </a:cubicBezTo>
              </a:path>
            </a:pathLst>
          </a:custGeom>
          <a:noFill/>
          <a:ln w="38100" cap="flat" cmpd="sng">
            <a:solidFill>
              <a:srgbClr val="00B0F0"/>
            </a:solidFill>
            <a:prstDash val="solid"/>
            <a:miter lim="400000"/>
            <a:headEnd type="none" w="med" len="med"/>
            <a:tailEnd type="none" w="med" len="me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16645" tIns="16645" rIns="16645" bIns="16645" anchor="ctr"/>
          <a:lstStyle>
            <a:lvl1pPr defTabSz="457200">
              <a:defRPr sz="4800">
                <a:solidFill>
                  <a:srgbClr val="000000"/>
                </a:solidFill>
                <a:latin typeface="Arial" charset="0"/>
                <a:ea typeface="Helvetica Light" charset="0"/>
                <a:cs typeface="Helvetica Light" charset="0"/>
                <a:sym typeface="Helvetica Light" charset="0"/>
              </a:defRPr>
            </a:lvl1pPr>
            <a:lvl2pPr defTabSz="457200">
              <a:defRPr sz="4800">
                <a:solidFill>
                  <a:srgbClr val="000000"/>
                </a:solidFill>
                <a:latin typeface="Arial" charset="0"/>
                <a:ea typeface="Helvetica Light" charset="0"/>
                <a:cs typeface="Helvetica Light" charset="0"/>
                <a:sym typeface="Helvetica Light" charset="0"/>
              </a:defRPr>
            </a:lvl2pPr>
            <a:lvl3pPr defTabSz="457200">
              <a:defRPr sz="4800">
                <a:solidFill>
                  <a:srgbClr val="000000"/>
                </a:solidFill>
                <a:latin typeface="Arial" charset="0"/>
                <a:ea typeface="Helvetica Light" charset="0"/>
                <a:cs typeface="Helvetica Light" charset="0"/>
                <a:sym typeface="Helvetica Light" charset="0"/>
              </a:defRPr>
            </a:lvl3pPr>
            <a:lvl4pPr defTabSz="457200">
              <a:defRPr sz="4800">
                <a:solidFill>
                  <a:srgbClr val="000000"/>
                </a:solidFill>
                <a:latin typeface="Arial" charset="0"/>
                <a:ea typeface="Helvetica Light" charset="0"/>
                <a:cs typeface="Helvetica Light" charset="0"/>
                <a:sym typeface="Helvetica Light" charset="0"/>
              </a:defRPr>
            </a:lvl4pPr>
            <a:lvl5pPr defTabSz="457200">
              <a:defRPr sz="4800">
                <a:solidFill>
                  <a:srgbClr val="000000"/>
                </a:solidFill>
                <a:latin typeface="Arial" charset="0"/>
                <a:ea typeface="Helvetica Light" charset="0"/>
                <a:cs typeface="Helvetica Light" charset="0"/>
                <a:sym typeface="Helvetica Light" charset="0"/>
              </a:defRPr>
            </a:lvl5pPr>
            <a:lvl6pPr marL="457200" algn="ctr" defTabSz="457200" fontAlgn="base" hangingPunct="0">
              <a:spcBef>
                <a:spcPct val="0"/>
              </a:spcBef>
              <a:spcAft>
                <a:spcPct val="0"/>
              </a:spcAft>
              <a:defRPr sz="4800">
                <a:solidFill>
                  <a:srgbClr val="000000"/>
                </a:solidFill>
                <a:latin typeface="Arial" charset="0"/>
                <a:ea typeface="Helvetica Light" charset="0"/>
                <a:cs typeface="Helvetica Light" charset="0"/>
                <a:sym typeface="Helvetica Light" charset="0"/>
              </a:defRPr>
            </a:lvl6pPr>
            <a:lvl7pPr marL="914400" algn="ctr" defTabSz="457200" fontAlgn="base" hangingPunct="0">
              <a:spcBef>
                <a:spcPct val="0"/>
              </a:spcBef>
              <a:spcAft>
                <a:spcPct val="0"/>
              </a:spcAft>
              <a:defRPr sz="4800">
                <a:solidFill>
                  <a:srgbClr val="000000"/>
                </a:solidFill>
                <a:latin typeface="Arial" charset="0"/>
                <a:ea typeface="Helvetica Light" charset="0"/>
                <a:cs typeface="Helvetica Light" charset="0"/>
                <a:sym typeface="Helvetica Light" charset="0"/>
              </a:defRPr>
            </a:lvl7pPr>
            <a:lvl8pPr marL="1371600" algn="ctr" defTabSz="457200" fontAlgn="base" hangingPunct="0">
              <a:spcBef>
                <a:spcPct val="0"/>
              </a:spcBef>
              <a:spcAft>
                <a:spcPct val="0"/>
              </a:spcAft>
              <a:defRPr sz="4800">
                <a:solidFill>
                  <a:srgbClr val="000000"/>
                </a:solidFill>
                <a:latin typeface="Arial" charset="0"/>
                <a:ea typeface="Helvetica Light" charset="0"/>
                <a:cs typeface="Helvetica Light" charset="0"/>
                <a:sym typeface="Helvetica Light" charset="0"/>
              </a:defRPr>
            </a:lvl8pPr>
            <a:lvl9pPr marL="1828800" algn="ctr" defTabSz="457200" fontAlgn="base" hangingPunct="0">
              <a:spcBef>
                <a:spcPct val="0"/>
              </a:spcBef>
              <a:spcAft>
                <a:spcPct val="0"/>
              </a:spcAft>
              <a:defRPr sz="4800">
                <a:solidFill>
                  <a:srgbClr val="000000"/>
                </a:solidFill>
                <a:latin typeface="Arial" charset="0"/>
                <a:ea typeface="Helvetica Light" charset="0"/>
                <a:cs typeface="Helvetica Light" charset="0"/>
                <a:sym typeface="Helvetica Light" charset="0"/>
              </a:defRPr>
            </a:lvl9pPr>
          </a:lstStyle>
          <a:p>
            <a:pPr fontAlgn="ctr"/>
            <a:endParaRPr lang="en-US" altLang="zh-CN" sz="1020" dirty="0">
              <a:solidFill>
                <a:schemeClr val="tx1"/>
              </a:solidFill>
              <a:effectLst>
                <a:outerShdw blurRad="38100" dist="38100" dir="2700000" algn="tl">
                  <a:srgbClr val="535353"/>
                </a:outerShdw>
              </a:effectLst>
              <a:latin typeface="Huawei Sans" panose="020C0503030203020204" pitchFamily="34" charset="0"/>
              <a:ea typeface="方正兰亭黑简体" panose="02000000000000000000" pitchFamily="2" charset="-122"/>
              <a:cs typeface="Gill Sans" charset="0"/>
              <a:sym typeface="Huawei Sans" panose="020C0503030203020204" pitchFamily="34" charset="0"/>
            </a:endParaRPr>
          </a:p>
        </p:txBody>
      </p:sp>
      <p:sp>
        <p:nvSpPr>
          <p:cNvPr id="87" name="AutoShape 11"/>
          <p:cNvSpPr>
            <a:spLocks/>
          </p:cNvSpPr>
          <p:nvPr/>
        </p:nvSpPr>
        <p:spPr bwMode="auto">
          <a:xfrm>
            <a:off x="7516920" y="1412432"/>
            <a:ext cx="1759510" cy="17605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437" y="18436"/>
                </a:moveTo>
                <a:cubicBezTo>
                  <a:pt x="16398" y="20476"/>
                  <a:pt x="13684" y="21600"/>
                  <a:pt x="10799" y="21600"/>
                </a:cubicBezTo>
                <a:cubicBezTo>
                  <a:pt x="7916" y="21600"/>
                  <a:pt x="5205" y="20476"/>
                  <a:pt x="3163" y="18436"/>
                </a:cubicBezTo>
                <a:cubicBezTo>
                  <a:pt x="1123" y="16396"/>
                  <a:pt x="0" y="13685"/>
                  <a:pt x="0" y="10800"/>
                </a:cubicBezTo>
                <a:cubicBezTo>
                  <a:pt x="0" y="7915"/>
                  <a:pt x="1123" y="5204"/>
                  <a:pt x="3163" y="3164"/>
                </a:cubicBezTo>
                <a:cubicBezTo>
                  <a:pt x="5205" y="1124"/>
                  <a:pt x="7916" y="0"/>
                  <a:pt x="10799" y="0"/>
                </a:cubicBezTo>
                <a:cubicBezTo>
                  <a:pt x="13684" y="0"/>
                  <a:pt x="16399" y="1124"/>
                  <a:pt x="18437" y="3164"/>
                </a:cubicBezTo>
                <a:cubicBezTo>
                  <a:pt x="20476" y="5204"/>
                  <a:pt x="21600" y="7915"/>
                  <a:pt x="21600" y="10800"/>
                </a:cubicBezTo>
                <a:cubicBezTo>
                  <a:pt x="21600" y="13686"/>
                  <a:pt x="20476" y="16396"/>
                  <a:pt x="18437" y="18436"/>
                </a:cubicBezTo>
              </a:path>
            </a:pathLst>
          </a:custGeom>
          <a:noFill/>
          <a:ln w="38100" cap="flat" cmpd="sng">
            <a:solidFill>
              <a:srgbClr val="00B0F0"/>
            </a:solidFill>
            <a:prstDash val="solid"/>
            <a:miter lim="400000"/>
            <a:headEnd type="none" w="med" len="med"/>
            <a:tailEnd type="none" w="med" len="me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16645" tIns="16645" rIns="16645" bIns="16645" anchor="ctr"/>
          <a:lstStyle>
            <a:lvl1pPr defTabSz="457200">
              <a:defRPr sz="4800">
                <a:solidFill>
                  <a:srgbClr val="000000"/>
                </a:solidFill>
                <a:latin typeface="Arial" charset="0"/>
                <a:ea typeface="Helvetica Light" charset="0"/>
                <a:cs typeface="Helvetica Light" charset="0"/>
                <a:sym typeface="Helvetica Light" charset="0"/>
              </a:defRPr>
            </a:lvl1pPr>
            <a:lvl2pPr defTabSz="457200">
              <a:defRPr sz="4800">
                <a:solidFill>
                  <a:srgbClr val="000000"/>
                </a:solidFill>
                <a:latin typeface="Arial" charset="0"/>
                <a:ea typeface="Helvetica Light" charset="0"/>
                <a:cs typeface="Helvetica Light" charset="0"/>
                <a:sym typeface="Helvetica Light" charset="0"/>
              </a:defRPr>
            </a:lvl2pPr>
            <a:lvl3pPr defTabSz="457200">
              <a:defRPr sz="4800">
                <a:solidFill>
                  <a:srgbClr val="000000"/>
                </a:solidFill>
                <a:latin typeface="Arial" charset="0"/>
                <a:ea typeface="Helvetica Light" charset="0"/>
                <a:cs typeface="Helvetica Light" charset="0"/>
                <a:sym typeface="Helvetica Light" charset="0"/>
              </a:defRPr>
            </a:lvl3pPr>
            <a:lvl4pPr defTabSz="457200">
              <a:defRPr sz="4800">
                <a:solidFill>
                  <a:srgbClr val="000000"/>
                </a:solidFill>
                <a:latin typeface="Arial" charset="0"/>
                <a:ea typeface="Helvetica Light" charset="0"/>
                <a:cs typeface="Helvetica Light" charset="0"/>
                <a:sym typeface="Helvetica Light" charset="0"/>
              </a:defRPr>
            </a:lvl4pPr>
            <a:lvl5pPr defTabSz="457200">
              <a:defRPr sz="4800">
                <a:solidFill>
                  <a:srgbClr val="000000"/>
                </a:solidFill>
                <a:latin typeface="Arial" charset="0"/>
                <a:ea typeface="Helvetica Light" charset="0"/>
                <a:cs typeface="Helvetica Light" charset="0"/>
                <a:sym typeface="Helvetica Light" charset="0"/>
              </a:defRPr>
            </a:lvl5pPr>
            <a:lvl6pPr marL="457200" algn="ctr" defTabSz="457200" fontAlgn="base" hangingPunct="0">
              <a:spcBef>
                <a:spcPct val="0"/>
              </a:spcBef>
              <a:spcAft>
                <a:spcPct val="0"/>
              </a:spcAft>
              <a:defRPr sz="4800">
                <a:solidFill>
                  <a:srgbClr val="000000"/>
                </a:solidFill>
                <a:latin typeface="Arial" charset="0"/>
                <a:ea typeface="Helvetica Light" charset="0"/>
                <a:cs typeface="Helvetica Light" charset="0"/>
                <a:sym typeface="Helvetica Light" charset="0"/>
              </a:defRPr>
            </a:lvl6pPr>
            <a:lvl7pPr marL="914400" algn="ctr" defTabSz="457200" fontAlgn="base" hangingPunct="0">
              <a:spcBef>
                <a:spcPct val="0"/>
              </a:spcBef>
              <a:spcAft>
                <a:spcPct val="0"/>
              </a:spcAft>
              <a:defRPr sz="4800">
                <a:solidFill>
                  <a:srgbClr val="000000"/>
                </a:solidFill>
                <a:latin typeface="Arial" charset="0"/>
                <a:ea typeface="Helvetica Light" charset="0"/>
                <a:cs typeface="Helvetica Light" charset="0"/>
                <a:sym typeface="Helvetica Light" charset="0"/>
              </a:defRPr>
            </a:lvl7pPr>
            <a:lvl8pPr marL="1371600" algn="ctr" defTabSz="457200" fontAlgn="base" hangingPunct="0">
              <a:spcBef>
                <a:spcPct val="0"/>
              </a:spcBef>
              <a:spcAft>
                <a:spcPct val="0"/>
              </a:spcAft>
              <a:defRPr sz="4800">
                <a:solidFill>
                  <a:srgbClr val="000000"/>
                </a:solidFill>
                <a:latin typeface="Arial" charset="0"/>
                <a:ea typeface="Helvetica Light" charset="0"/>
                <a:cs typeface="Helvetica Light" charset="0"/>
                <a:sym typeface="Helvetica Light" charset="0"/>
              </a:defRPr>
            </a:lvl8pPr>
            <a:lvl9pPr marL="1828800" algn="ctr" defTabSz="457200" fontAlgn="base" hangingPunct="0">
              <a:spcBef>
                <a:spcPct val="0"/>
              </a:spcBef>
              <a:spcAft>
                <a:spcPct val="0"/>
              </a:spcAft>
              <a:defRPr sz="4800">
                <a:solidFill>
                  <a:srgbClr val="000000"/>
                </a:solidFill>
                <a:latin typeface="Arial" charset="0"/>
                <a:ea typeface="Helvetica Light" charset="0"/>
                <a:cs typeface="Helvetica Light" charset="0"/>
                <a:sym typeface="Helvetica Light" charset="0"/>
              </a:defRPr>
            </a:lvl9pPr>
          </a:lstStyle>
          <a:p>
            <a:pPr fontAlgn="ctr"/>
            <a:endParaRPr lang="en-US" altLang="zh-CN" sz="1020" dirty="0">
              <a:solidFill>
                <a:schemeClr val="tx1"/>
              </a:solidFill>
              <a:effectLst>
                <a:outerShdw blurRad="38100" dist="38100" dir="2700000" algn="tl">
                  <a:srgbClr val="535353"/>
                </a:outerShdw>
              </a:effectLst>
              <a:latin typeface="Huawei Sans" panose="020C0503030203020204" pitchFamily="34" charset="0"/>
              <a:ea typeface="方正兰亭黑简体" panose="02000000000000000000" pitchFamily="2" charset="-122"/>
              <a:cs typeface="Gill Sans" charset="0"/>
              <a:sym typeface="Huawei Sans" panose="020C0503030203020204" pitchFamily="34" charset="0"/>
            </a:endParaRPr>
          </a:p>
        </p:txBody>
      </p:sp>
      <p:sp>
        <p:nvSpPr>
          <p:cNvPr id="88" name="AutoShape 11"/>
          <p:cNvSpPr>
            <a:spLocks/>
          </p:cNvSpPr>
          <p:nvPr/>
        </p:nvSpPr>
        <p:spPr bwMode="auto">
          <a:xfrm>
            <a:off x="9810188" y="1412432"/>
            <a:ext cx="1759510" cy="17605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437" y="18436"/>
                </a:moveTo>
                <a:cubicBezTo>
                  <a:pt x="16398" y="20476"/>
                  <a:pt x="13684" y="21600"/>
                  <a:pt x="10799" y="21600"/>
                </a:cubicBezTo>
                <a:cubicBezTo>
                  <a:pt x="7916" y="21600"/>
                  <a:pt x="5205" y="20476"/>
                  <a:pt x="3163" y="18436"/>
                </a:cubicBezTo>
                <a:cubicBezTo>
                  <a:pt x="1123" y="16396"/>
                  <a:pt x="0" y="13685"/>
                  <a:pt x="0" y="10800"/>
                </a:cubicBezTo>
                <a:cubicBezTo>
                  <a:pt x="0" y="7915"/>
                  <a:pt x="1123" y="5204"/>
                  <a:pt x="3163" y="3164"/>
                </a:cubicBezTo>
                <a:cubicBezTo>
                  <a:pt x="5205" y="1124"/>
                  <a:pt x="7916" y="0"/>
                  <a:pt x="10799" y="0"/>
                </a:cubicBezTo>
                <a:cubicBezTo>
                  <a:pt x="13684" y="0"/>
                  <a:pt x="16399" y="1124"/>
                  <a:pt x="18437" y="3164"/>
                </a:cubicBezTo>
                <a:cubicBezTo>
                  <a:pt x="20476" y="5204"/>
                  <a:pt x="21600" y="7915"/>
                  <a:pt x="21600" y="10800"/>
                </a:cubicBezTo>
                <a:cubicBezTo>
                  <a:pt x="21600" y="13686"/>
                  <a:pt x="20476" y="16396"/>
                  <a:pt x="18437" y="18436"/>
                </a:cubicBezTo>
              </a:path>
            </a:pathLst>
          </a:custGeom>
          <a:noFill/>
          <a:ln w="38100" cap="flat" cmpd="sng">
            <a:solidFill>
              <a:srgbClr val="00B0F0"/>
            </a:solidFill>
            <a:prstDash val="solid"/>
            <a:miter lim="400000"/>
            <a:headEnd type="none" w="med" len="med"/>
            <a:tailEnd type="none" w="med" len="me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16645" tIns="16645" rIns="16645" bIns="16645" anchor="ctr"/>
          <a:lstStyle>
            <a:lvl1pPr defTabSz="457200">
              <a:defRPr sz="4800">
                <a:solidFill>
                  <a:srgbClr val="000000"/>
                </a:solidFill>
                <a:latin typeface="Arial" charset="0"/>
                <a:ea typeface="Helvetica Light" charset="0"/>
                <a:cs typeface="Helvetica Light" charset="0"/>
                <a:sym typeface="Helvetica Light" charset="0"/>
              </a:defRPr>
            </a:lvl1pPr>
            <a:lvl2pPr defTabSz="457200">
              <a:defRPr sz="4800">
                <a:solidFill>
                  <a:srgbClr val="000000"/>
                </a:solidFill>
                <a:latin typeface="Arial" charset="0"/>
                <a:ea typeface="Helvetica Light" charset="0"/>
                <a:cs typeface="Helvetica Light" charset="0"/>
                <a:sym typeface="Helvetica Light" charset="0"/>
              </a:defRPr>
            </a:lvl2pPr>
            <a:lvl3pPr defTabSz="457200">
              <a:defRPr sz="4800">
                <a:solidFill>
                  <a:srgbClr val="000000"/>
                </a:solidFill>
                <a:latin typeface="Arial" charset="0"/>
                <a:ea typeface="Helvetica Light" charset="0"/>
                <a:cs typeface="Helvetica Light" charset="0"/>
                <a:sym typeface="Helvetica Light" charset="0"/>
              </a:defRPr>
            </a:lvl3pPr>
            <a:lvl4pPr defTabSz="457200">
              <a:defRPr sz="4800">
                <a:solidFill>
                  <a:srgbClr val="000000"/>
                </a:solidFill>
                <a:latin typeface="Arial" charset="0"/>
                <a:ea typeface="Helvetica Light" charset="0"/>
                <a:cs typeface="Helvetica Light" charset="0"/>
                <a:sym typeface="Helvetica Light" charset="0"/>
              </a:defRPr>
            </a:lvl4pPr>
            <a:lvl5pPr defTabSz="457200">
              <a:defRPr sz="4800">
                <a:solidFill>
                  <a:srgbClr val="000000"/>
                </a:solidFill>
                <a:latin typeface="Arial" charset="0"/>
                <a:ea typeface="Helvetica Light" charset="0"/>
                <a:cs typeface="Helvetica Light" charset="0"/>
                <a:sym typeface="Helvetica Light" charset="0"/>
              </a:defRPr>
            </a:lvl5pPr>
            <a:lvl6pPr marL="457200" algn="ctr" defTabSz="457200" fontAlgn="base" hangingPunct="0">
              <a:spcBef>
                <a:spcPct val="0"/>
              </a:spcBef>
              <a:spcAft>
                <a:spcPct val="0"/>
              </a:spcAft>
              <a:defRPr sz="4800">
                <a:solidFill>
                  <a:srgbClr val="000000"/>
                </a:solidFill>
                <a:latin typeface="Arial" charset="0"/>
                <a:ea typeface="Helvetica Light" charset="0"/>
                <a:cs typeface="Helvetica Light" charset="0"/>
                <a:sym typeface="Helvetica Light" charset="0"/>
              </a:defRPr>
            </a:lvl6pPr>
            <a:lvl7pPr marL="914400" algn="ctr" defTabSz="457200" fontAlgn="base" hangingPunct="0">
              <a:spcBef>
                <a:spcPct val="0"/>
              </a:spcBef>
              <a:spcAft>
                <a:spcPct val="0"/>
              </a:spcAft>
              <a:defRPr sz="4800">
                <a:solidFill>
                  <a:srgbClr val="000000"/>
                </a:solidFill>
                <a:latin typeface="Arial" charset="0"/>
                <a:ea typeface="Helvetica Light" charset="0"/>
                <a:cs typeface="Helvetica Light" charset="0"/>
                <a:sym typeface="Helvetica Light" charset="0"/>
              </a:defRPr>
            </a:lvl7pPr>
            <a:lvl8pPr marL="1371600" algn="ctr" defTabSz="457200" fontAlgn="base" hangingPunct="0">
              <a:spcBef>
                <a:spcPct val="0"/>
              </a:spcBef>
              <a:spcAft>
                <a:spcPct val="0"/>
              </a:spcAft>
              <a:defRPr sz="4800">
                <a:solidFill>
                  <a:srgbClr val="000000"/>
                </a:solidFill>
                <a:latin typeface="Arial" charset="0"/>
                <a:ea typeface="Helvetica Light" charset="0"/>
                <a:cs typeface="Helvetica Light" charset="0"/>
                <a:sym typeface="Helvetica Light" charset="0"/>
              </a:defRPr>
            </a:lvl8pPr>
            <a:lvl9pPr marL="1828800" algn="ctr" defTabSz="457200" fontAlgn="base" hangingPunct="0">
              <a:spcBef>
                <a:spcPct val="0"/>
              </a:spcBef>
              <a:spcAft>
                <a:spcPct val="0"/>
              </a:spcAft>
              <a:defRPr sz="4800">
                <a:solidFill>
                  <a:srgbClr val="000000"/>
                </a:solidFill>
                <a:latin typeface="Arial" charset="0"/>
                <a:ea typeface="Helvetica Light" charset="0"/>
                <a:cs typeface="Helvetica Light" charset="0"/>
                <a:sym typeface="Helvetica Light" charset="0"/>
              </a:defRPr>
            </a:lvl9pPr>
          </a:lstStyle>
          <a:p>
            <a:pPr fontAlgn="ctr"/>
            <a:endParaRPr lang="en-US" altLang="zh-CN" sz="1020" dirty="0">
              <a:solidFill>
                <a:schemeClr val="tx1"/>
              </a:solidFill>
              <a:effectLst>
                <a:outerShdw blurRad="38100" dist="38100" dir="2700000" algn="tl">
                  <a:srgbClr val="535353"/>
                </a:outerShdw>
              </a:effectLst>
              <a:latin typeface="Huawei Sans" panose="020C0503030203020204" pitchFamily="34" charset="0"/>
              <a:ea typeface="方正兰亭黑简体" panose="02000000000000000000" pitchFamily="2" charset="-122"/>
              <a:cs typeface="Gill Sans" charset="0"/>
              <a:sym typeface="Huawei Sans" panose="020C0503030203020204" pitchFamily="34" charset="0"/>
            </a:endParaRPr>
          </a:p>
        </p:txBody>
      </p:sp>
      <p:sp>
        <p:nvSpPr>
          <p:cNvPr id="89" name="AutoShape 11"/>
          <p:cNvSpPr>
            <a:spLocks/>
          </p:cNvSpPr>
          <p:nvPr/>
        </p:nvSpPr>
        <p:spPr bwMode="auto">
          <a:xfrm>
            <a:off x="5216245" y="1412432"/>
            <a:ext cx="1759510" cy="17605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437" y="18436"/>
                </a:moveTo>
                <a:cubicBezTo>
                  <a:pt x="16398" y="20476"/>
                  <a:pt x="13684" y="21600"/>
                  <a:pt x="10799" y="21600"/>
                </a:cubicBezTo>
                <a:cubicBezTo>
                  <a:pt x="7916" y="21600"/>
                  <a:pt x="5205" y="20476"/>
                  <a:pt x="3163" y="18436"/>
                </a:cubicBezTo>
                <a:cubicBezTo>
                  <a:pt x="1123" y="16396"/>
                  <a:pt x="0" y="13685"/>
                  <a:pt x="0" y="10800"/>
                </a:cubicBezTo>
                <a:cubicBezTo>
                  <a:pt x="0" y="7915"/>
                  <a:pt x="1123" y="5204"/>
                  <a:pt x="3163" y="3164"/>
                </a:cubicBezTo>
                <a:cubicBezTo>
                  <a:pt x="5205" y="1124"/>
                  <a:pt x="7916" y="0"/>
                  <a:pt x="10799" y="0"/>
                </a:cubicBezTo>
                <a:cubicBezTo>
                  <a:pt x="13684" y="0"/>
                  <a:pt x="16399" y="1124"/>
                  <a:pt x="18437" y="3164"/>
                </a:cubicBezTo>
                <a:cubicBezTo>
                  <a:pt x="20476" y="5204"/>
                  <a:pt x="21600" y="7915"/>
                  <a:pt x="21600" y="10800"/>
                </a:cubicBezTo>
                <a:cubicBezTo>
                  <a:pt x="21600" y="13686"/>
                  <a:pt x="20476" y="16396"/>
                  <a:pt x="18437" y="18436"/>
                </a:cubicBezTo>
              </a:path>
            </a:pathLst>
          </a:custGeom>
          <a:noFill/>
          <a:ln w="38100" cap="flat" cmpd="sng">
            <a:solidFill>
              <a:srgbClr val="00B0F0"/>
            </a:solidFill>
            <a:prstDash val="solid"/>
            <a:miter lim="400000"/>
            <a:headEnd type="none" w="med" len="med"/>
            <a:tailEnd type="none" w="med" len="me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16645" tIns="16645" rIns="16645" bIns="16645" anchor="ctr"/>
          <a:lstStyle>
            <a:lvl1pPr defTabSz="457200">
              <a:defRPr sz="4800">
                <a:solidFill>
                  <a:srgbClr val="000000"/>
                </a:solidFill>
                <a:latin typeface="Arial" charset="0"/>
                <a:ea typeface="Helvetica Light" charset="0"/>
                <a:cs typeface="Helvetica Light" charset="0"/>
                <a:sym typeface="Helvetica Light" charset="0"/>
              </a:defRPr>
            </a:lvl1pPr>
            <a:lvl2pPr defTabSz="457200">
              <a:defRPr sz="4800">
                <a:solidFill>
                  <a:srgbClr val="000000"/>
                </a:solidFill>
                <a:latin typeface="Arial" charset="0"/>
                <a:ea typeface="Helvetica Light" charset="0"/>
                <a:cs typeface="Helvetica Light" charset="0"/>
                <a:sym typeface="Helvetica Light" charset="0"/>
              </a:defRPr>
            </a:lvl2pPr>
            <a:lvl3pPr defTabSz="457200">
              <a:defRPr sz="4800">
                <a:solidFill>
                  <a:srgbClr val="000000"/>
                </a:solidFill>
                <a:latin typeface="Arial" charset="0"/>
                <a:ea typeface="Helvetica Light" charset="0"/>
                <a:cs typeface="Helvetica Light" charset="0"/>
                <a:sym typeface="Helvetica Light" charset="0"/>
              </a:defRPr>
            </a:lvl3pPr>
            <a:lvl4pPr defTabSz="457200">
              <a:defRPr sz="4800">
                <a:solidFill>
                  <a:srgbClr val="000000"/>
                </a:solidFill>
                <a:latin typeface="Arial" charset="0"/>
                <a:ea typeface="Helvetica Light" charset="0"/>
                <a:cs typeface="Helvetica Light" charset="0"/>
                <a:sym typeface="Helvetica Light" charset="0"/>
              </a:defRPr>
            </a:lvl4pPr>
            <a:lvl5pPr defTabSz="457200">
              <a:defRPr sz="4800">
                <a:solidFill>
                  <a:srgbClr val="000000"/>
                </a:solidFill>
                <a:latin typeface="Arial" charset="0"/>
                <a:ea typeface="Helvetica Light" charset="0"/>
                <a:cs typeface="Helvetica Light" charset="0"/>
                <a:sym typeface="Helvetica Light" charset="0"/>
              </a:defRPr>
            </a:lvl5pPr>
            <a:lvl6pPr marL="457200" algn="ctr" defTabSz="457200" fontAlgn="base" hangingPunct="0">
              <a:spcBef>
                <a:spcPct val="0"/>
              </a:spcBef>
              <a:spcAft>
                <a:spcPct val="0"/>
              </a:spcAft>
              <a:defRPr sz="4800">
                <a:solidFill>
                  <a:srgbClr val="000000"/>
                </a:solidFill>
                <a:latin typeface="Arial" charset="0"/>
                <a:ea typeface="Helvetica Light" charset="0"/>
                <a:cs typeface="Helvetica Light" charset="0"/>
                <a:sym typeface="Helvetica Light" charset="0"/>
              </a:defRPr>
            </a:lvl6pPr>
            <a:lvl7pPr marL="914400" algn="ctr" defTabSz="457200" fontAlgn="base" hangingPunct="0">
              <a:spcBef>
                <a:spcPct val="0"/>
              </a:spcBef>
              <a:spcAft>
                <a:spcPct val="0"/>
              </a:spcAft>
              <a:defRPr sz="4800">
                <a:solidFill>
                  <a:srgbClr val="000000"/>
                </a:solidFill>
                <a:latin typeface="Arial" charset="0"/>
                <a:ea typeface="Helvetica Light" charset="0"/>
                <a:cs typeface="Helvetica Light" charset="0"/>
                <a:sym typeface="Helvetica Light" charset="0"/>
              </a:defRPr>
            </a:lvl7pPr>
            <a:lvl8pPr marL="1371600" algn="ctr" defTabSz="457200" fontAlgn="base" hangingPunct="0">
              <a:spcBef>
                <a:spcPct val="0"/>
              </a:spcBef>
              <a:spcAft>
                <a:spcPct val="0"/>
              </a:spcAft>
              <a:defRPr sz="4800">
                <a:solidFill>
                  <a:srgbClr val="000000"/>
                </a:solidFill>
                <a:latin typeface="Arial" charset="0"/>
                <a:ea typeface="Helvetica Light" charset="0"/>
                <a:cs typeface="Helvetica Light" charset="0"/>
                <a:sym typeface="Helvetica Light" charset="0"/>
              </a:defRPr>
            </a:lvl8pPr>
            <a:lvl9pPr marL="1828800" algn="ctr" defTabSz="457200" fontAlgn="base" hangingPunct="0">
              <a:spcBef>
                <a:spcPct val="0"/>
              </a:spcBef>
              <a:spcAft>
                <a:spcPct val="0"/>
              </a:spcAft>
              <a:defRPr sz="4800">
                <a:solidFill>
                  <a:srgbClr val="000000"/>
                </a:solidFill>
                <a:latin typeface="Arial" charset="0"/>
                <a:ea typeface="Helvetica Light" charset="0"/>
                <a:cs typeface="Helvetica Light" charset="0"/>
                <a:sym typeface="Helvetica Light" charset="0"/>
              </a:defRPr>
            </a:lvl9pPr>
          </a:lstStyle>
          <a:p>
            <a:pPr fontAlgn="ctr"/>
            <a:endParaRPr lang="en-US" altLang="zh-CN" sz="1020" dirty="0">
              <a:solidFill>
                <a:schemeClr val="tx1"/>
              </a:solidFill>
              <a:effectLst>
                <a:outerShdw blurRad="38100" dist="38100" dir="2700000" algn="tl">
                  <a:srgbClr val="535353"/>
                </a:outerShdw>
              </a:effectLst>
              <a:latin typeface="Huawei Sans" panose="020C0503030203020204" pitchFamily="34" charset="0"/>
              <a:ea typeface="方正兰亭黑简体" panose="02000000000000000000" pitchFamily="2" charset="-122"/>
              <a:cs typeface="Gill Sans" charset="0"/>
              <a:sym typeface="Huawei Sans" panose="020C0503030203020204" pitchFamily="34" charset="0"/>
            </a:endParaRPr>
          </a:p>
        </p:txBody>
      </p:sp>
      <p:grpSp>
        <p:nvGrpSpPr>
          <p:cNvPr id="90" name="组合 89"/>
          <p:cNvGrpSpPr/>
          <p:nvPr/>
        </p:nvGrpSpPr>
        <p:grpSpPr>
          <a:xfrm>
            <a:off x="3325745" y="1759284"/>
            <a:ext cx="1063184" cy="1066892"/>
            <a:chOff x="3306211" y="2670198"/>
            <a:chExt cx="1063184" cy="1066892"/>
          </a:xfrm>
        </p:grpSpPr>
        <p:pic>
          <p:nvPicPr>
            <p:cNvPr id="99" name="图片 98"/>
            <p:cNvPicPr>
              <a:picLocks noChangeAspect="1"/>
            </p:cNvPicPr>
            <p:nvPr/>
          </p:nvPicPr>
          <p:blipFill rotWithShape="1">
            <a:blip r:embed="rId3">
              <a:duotone>
                <a:schemeClr val="accent5">
                  <a:shade val="45000"/>
                  <a:satMod val="135000"/>
                </a:schemeClr>
                <a:prstClr val="white"/>
              </a:duotone>
              <a:extLst>
                <a:ext uri="{28A0092B-C50C-407E-A947-70E740481C1C}">
                  <a14:useLocalDpi xmlns:a14="http://schemas.microsoft.com/office/drawing/2010/main" val="0"/>
                </a:ext>
              </a:extLst>
            </a:blip>
            <a:srcRect l="45934" r="-239"/>
            <a:stretch/>
          </p:blipFill>
          <p:spPr>
            <a:xfrm>
              <a:off x="3793331" y="2670198"/>
              <a:ext cx="576064" cy="1066892"/>
            </a:xfrm>
            <a:prstGeom prst="rect">
              <a:avLst/>
            </a:prstGeom>
            <a:ln>
              <a:noFill/>
            </a:ln>
          </p:spPr>
        </p:pic>
        <p:pic>
          <p:nvPicPr>
            <p:cNvPr id="100" name="图片 99"/>
            <p:cNvPicPr>
              <a:picLocks noChangeAspect="1"/>
            </p:cNvPicPr>
            <p:nvPr/>
          </p:nvPicPr>
          <p:blipFill rotWithShape="1">
            <a:blip r:embed="rId3">
              <a:extLst>
                <a:ext uri="{28A0092B-C50C-407E-A947-70E740481C1C}">
                  <a14:useLocalDpi xmlns:a14="http://schemas.microsoft.com/office/drawing/2010/main" val="0"/>
                </a:ext>
              </a:extLst>
            </a:blip>
            <a:srcRect r="47292"/>
            <a:stretch/>
          </p:blipFill>
          <p:spPr>
            <a:xfrm>
              <a:off x="3306211" y="2670198"/>
              <a:ext cx="559128" cy="1066892"/>
            </a:xfrm>
            <a:prstGeom prst="rect">
              <a:avLst/>
            </a:prstGeom>
            <a:ln>
              <a:noFill/>
            </a:ln>
          </p:spPr>
        </p:pic>
      </p:grpSp>
      <p:sp>
        <p:nvSpPr>
          <p:cNvPr id="91" name="矩形 90"/>
          <p:cNvSpPr/>
          <p:nvPr/>
        </p:nvSpPr>
        <p:spPr>
          <a:xfrm>
            <a:off x="7212569" y="3534261"/>
            <a:ext cx="2368209" cy="2086725"/>
          </a:xfrm>
          <a:prstGeom prst="rect">
            <a:avLst/>
          </a:prstGeom>
        </p:spPr>
        <p:txBody>
          <a:bodyPr wrap="square">
            <a:spAutoFit/>
          </a:bodyPr>
          <a:lstStyle/>
          <a:p>
            <a:pP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Comprehensive refined O&amp;M</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fontAlgn="ctr">
              <a:lnSpc>
                <a:spcPct val="140000"/>
              </a:lnSpc>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Network-wide resource visualization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fontAlgn="ctr">
              <a:lnSpc>
                <a:spcPct val="140000"/>
              </a:lnSpc>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Three-level topology visibility</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fontAlgn="ctr">
              <a:lnSpc>
                <a:spcPct val="140000"/>
              </a:lnSpc>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Service path visibility</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fontAlgn="ctr">
              <a:lnSpc>
                <a:spcPct val="140000"/>
              </a:lnSpc>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 detection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fontAlgn="ctr">
              <a:lnSpc>
                <a:spcPct val="140000"/>
              </a:lnSpc>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One-click emergency</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Freeform 108"/>
          <p:cNvSpPr>
            <a:spLocks noEditPoints="1"/>
          </p:cNvSpPr>
          <p:nvPr/>
        </p:nvSpPr>
        <p:spPr bwMode="auto">
          <a:xfrm>
            <a:off x="7808732" y="1788779"/>
            <a:ext cx="1175885" cy="1007901"/>
          </a:xfrm>
          <a:custGeom>
            <a:avLst/>
            <a:gdLst/>
            <a:ahLst/>
            <a:cxnLst>
              <a:cxn ang="0">
                <a:pos x="60" y="0"/>
              </a:cxn>
              <a:cxn ang="0">
                <a:pos x="48" y="0"/>
              </a:cxn>
              <a:cxn ang="0">
                <a:pos x="28" y="10"/>
              </a:cxn>
              <a:cxn ang="0">
                <a:pos x="12" y="26"/>
              </a:cxn>
              <a:cxn ang="0">
                <a:pos x="2" y="46"/>
              </a:cxn>
              <a:cxn ang="0">
                <a:pos x="0" y="228"/>
              </a:cxn>
              <a:cxn ang="0">
                <a:pos x="2" y="240"/>
              </a:cxn>
              <a:cxn ang="0">
                <a:pos x="12" y="262"/>
              </a:cxn>
              <a:cxn ang="0">
                <a:pos x="28" y="278"/>
              </a:cxn>
              <a:cxn ang="0">
                <a:pos x="48" y="286"/>
              </a:cxn>
              <a:cxn ang="0">
                <a:pos x="276" y="288"/>
              </a:cxn>
              <a:cxn ang="0">
                <a:pos x="288" y="286"/>
              </a:cxn>
              <a:cxn ang="0">
                <a:pos x="310" y="278"/>
              </a:cxn>
              <a:cxn ang="0">
                <a:pos x="326" y="262"/>
              </a:cxn>
              <a:cxn ang="0">
                <a:pos x="336" y="240"/>
              </a:cxn>
              <a:cxn ang="0">
                <a:pos x="336" y="58"/>
              </a:cxn>
              <a:cxn ang="0">
                <a:pos x="336" y="46"/>
              </a:cxn>
              <a:cxn ang="0">
                <a:pos x="326" y="26"/>
              </a:cxn>
              <a:cxn ang="0">
                <a:pos x="310" y="10"/>
              </a:cxn>
              <a:cxn ang="0">
                <a:pos x="288" y="0"/>
              </a:cxn>
              <a:cxn ang="0">
                <a:pos x="276" y="0"/>
              </a:cxn>
              <a:cxn ang="0">
                <a:pos x="322" y="228"/>
              </a:cxn>
              <a:cxn ang="0">
                <a:pos x="320" y="246"/>
              </a:cxn>
              <a:cxn ang="0">
                <a:pos x="310" y="260"/>
              </a:cxn>
              <a:cxn ang="0">
                <a:pos x="294" y="270"/>
              </a:cxn>
              <a:cxn ang="0">
                <a:pos x="276" y="274"/>
              </a:cxn>
              <a:cxn ang="0">
                <a:pos x="60" y="274"/>
              </a:cxn>
              <a:cxn ang="0">
                <a:pos x="42" y="270"/>
              </a:cxn>
              <a:cxn ang="0">
                <a:pos x="28" y="260"/>
              </a:cxn>
              <a:cxn ang="0">
                <a:pos x="18" y="246"/>
              </a:cxn>
              <a:cxn ang="0">
                <a:pos x="14" y="228"/>
              </a:cxn>
              <a:cxn ang="0">
                <a:pos x="14" y="58"/>
              </a:cxn>
              <a:cxn ang="0">
                <a:pos x="18" y="42"/>
              </a:cxn>
              <a:cxn ang="0">
                <a:pos x="28" y="26"/>
              </a:cxn>
              <a:cxn ang="0">
                <a:pos x="42" y="16"/>
              </a:cxn>
              <a:cxn ang="0">
                <a:pos x="60" y="12"/>
              </a:cxn>
              <a:cxn ang="0">
                <a:pos x="276" y="12"/>
              </a:cxn>
              <a:cxn ang="0">
                <a:pos x="294" y="16"/>
              </a:cxn>
              <a:cxn ang="0">
                <a:pos x="310" y="26"/>
              </a:cxn>
              <a:cxn ang="0">
                <a:pos x="320" y="42"/>
              </a:cxn>
              <a:cxn ang="0">
                <a:pos x="322" y="58"/>
              </a:cxn>
            </a:cxnLst>
            <a:rect l="0" t="0" r="r" b="b"/>
            <a:pathLst>
              <a:path w="336" h="288">
                <a:moveTo>
                  <a:pt x="276" y="0"/>
                </a:moveTo>
                <a:lnTo>
                  <a:pt x="60" y="0"/>
                </a:lnTo>
                <a:lnTo>
                  <a:pt x="60" y="0"/>
                </a:lnTo>
                <a:lnTo>
                  <a:pt x="48" y="0"/>
                </a:lnTo>
                <a:lnTo>
                  <a:pt x="38" y="4"/>
                </a:lnTo>
                <a:lnTo>
                  <a:pt x="28" y="10"/>
                </a:lnTo>
                <a:lnTo>
                  <a:pt x="18" y="16"/>
                </a:lnTo>
                <a:lnTo>
                  <a:pt x="12" y="26"/>
                </a:lnTo>
                <a:lnTo>
                  <a:pt x="6" y="36"/>
                </a:lnTo>
                <a:lnTo>
                  <a:pt x="2" y="46"/>
                </a:lnTo>
                <a:lnTo>
                  <a:pt x="0" y="58"/>
                </a:lnTo>
                <a:lnTo>
                  <a:pt x="0" y="228"/>
                </a:lnTo>
                <a:lnTo>
                  <a:pt x="0" y="228"/>
                </a:lnTo>
                <a:lnTo>
                  <a:pt x="2" y="240"/>
                </a:lnTo>
                <a:lnTo>
                  <a:pt x="6" y="252"/>
                </a:lnTo>
                <a:lnTo>
                  <a:pt x="12" y="262"/>
                </a:lnTo>
                <a:lnTo>
                  <a:pt x="18" y="270"/>
                </a:lnTo>
                <a:lnTo>
                  <a:pt x="28" y="278"/>
                </a:lnTo>
                <a:lnTo>
                  <a:pt x="38" y="284"/>
                </a:lnTo>
                <a:lnTo>
                  <a:pt x="48" y="286"/>
                </a:lnTo>
                <a:lnTo>
                  <a:pt x="60" y="288"/>
                </a:lnTo>
                <a:lnTo>
                  <a:pt x="276" y="288"/>
                </a:lnTo>
                <a:lnTo>
                  <a:pt x="276" y="288"/>
                </a:lnTo>
                <a:lnTo>
                  <a:pt x="288" y="286"/>
                </a:lnTo>
                <a:lnTo>
                  <a:pt x="300" y="284"/>
                </a:lnTo>
                <a:lnTo>
                  <a:pt x="310" y="278"/>
                </a:lnTo>
                <a:lnTo>
                  <a:pt x="318" y="270"/>
                </a:lnTo>
                <a:lnTo>
                  <a:pt x="326" y="262"/>
                </a:lnTo>
                <a:lnTo>
                  <a:pt x="332" y="252"/>
                </a:lnTo>
                <a:lnTo>
                  <a:pt x="336" y="240"/>
                </a:lnTo>
                <a:lnTo>
                  <a:pt x="336" y="228"/>
                </a:lnTo>
                <a:lnTo>
                  <a:pt x="336" y="58"/>
                </a:lnTo>
                <a:lnTo>
                  <a:pt x="336" y="58"/>
                </a:lnTo>
                <a:lnTo>
                  <a:pt x="336" y="46"/>
                </a:lnTo>
                <a:lnTo>
                  <a:pt x="332" y="36"/>
                </a:lnTo>
                <a:lnTo>
                  <a:pt x="326" y="26"/>
                </a:lnTo>
                <a:lnTo>
                  <a:pt x="318" y="16"/>
                </a:lnTo>
                <a:lnTo>
                  <a:pt x="310" y="10"/>
                </a:lnTo>
                <a:lnTo>
                  <a:pt x="300" y="4"/>
                </a:lnTo>
                <a:lnTo>
                  <a:pt x="288" y="0"/>
                </a:lnTo>
                <a:lnTo>
                  <a:pt x="276" y="0"/>
                </a:lnTo>
                <a:lnTo>
                  <a:pt x="276" y="0"/>
                </a:lnTo>
                <a:close/>
                <a:moveTo>
                  <a:pt x="322" y="228"/>
                </a:moveTo>
                <a:lnTo>
                  <a:pt x="322" y="228"/>
                </a:lnTo>
                <a:lnTo>
                  <a:pt x="322" y="238"/>
                </a:lnTo>
                <a:lnTo>
                  <a:pt x="320" y="246"/>
                </a:lnTo>
                <a:lnTo>
                  <a:pt x="314" y="254"/>
                </a:lnTo>
                <a:lnTo>
                  <a:pt x="310" y="260"/>
                </a:lnTo>
                <a:lnTo>
                  <a:pt x="302" y="266"/>
                </a:lnTo>
                <a:lnTo>
                  <a:pt x="294" y="270"/>
                </a:lnTo>
                <a:lnTo>
                  <a:pt x="286" y="274"/>
                </a:lnTo>
                <a:lnTo>
                  <a:pt x="276" y="274"/>
                </a:lnTo>
                <a:lnTo>
                  <a:pt x="60" y="274"/>
                </a:lnTo>
                <a:lnTo>
                  <a:pt x="60" y="274"/>
                </a:lnTo>
                <a:lnTo>
                  <a:pt x="52" y="274"/>
                </a:lnTo>
                <a:lnTo>
                  <a:pt x="42" y="270"/>
                </a:lnTo>
                <a:lnTo>
                  <a:pt x="36" y="266"/>
                </a:lnTo>
                <a:lnTo>
                  <a:pt x="28" y="260"/>
                </a:lnTo>
                <a:lnTo>
                  <a:pt x="22" y="254"/>
                </a:lnTo>
                <a:lnTo>
                  <a:pt x="18" y="246"/>
                </a:lnTo>
                <a:lnTo>
                  <a:pt x="16" y="238"/>
                </a:lnTo>
                <a:lnTo>
                  <a:pt x="14" y="228"/>
                </a:lnTo>
                <a:lnTo>
                  <a:pt x="14" y="58"/>
                </a:lnTo>
                <a:lnTo>
                  <a:pt x="14" y="58"/>
                </a:lnTo>
                <a:lnTo>
                  <a:pt x="16" y="50"/>
                </a:lnTo>
                <a:lnTo>
                  <a:pt x="18" y="42"/>
                </a:lnTo>
                <a:lnTo>
                  <a:pt x="22" y="34"/>
                </a:lnTo>
                <a:lnTo>
                  <a:pt x="28" y="26"/>
                </a:lnTo>
                <a:lnTo>
                  <a:pt x="36" y="20"/>
                </a:lnTo>
                <a:lnTo>
                  <a:pt x="42" y="16"/>
                </a:lnTo>
                <a:lnTo>
                  <a:pt x="52" y="14"/>
                </a:lnTo>
                <a:lnTo>
                  <a:pt x="60" y="12"/>
                </a:lnTo>
                <a:lnTo>
                  <a:pt x="276" y="12"/>
                </a:lnTo>
                <a:lnTo>
                  <a:pt x="276" y="12"/>
                </a:lnTo>
                <a:lnTo>
                  <a:pt x="286" y="14"/>
                </a:lnTo>
                <a:lnTo>
                  <a:pt x="294" y="16"/>
                </a:lnTo>
                <a:lnTo>
                  <a:pt x="302" y="20"/>
                </a:lnTo>
                <a:lnTo>
                  <a:pt x="310" y="26"/>
                </a:lnTo>
                <a:lnTo>
                  <a:pt x="314" y="34"/>
                </a:lnTo>
                <a:lnTo>
                  <a:pt x="320" y="42"/>
                </a:lnTo>
                <a:lnTo>
                  <a:pt x="322" y="50"/>
                </a:lnTo>
                <a:lnTo>
                  <a:pt x="322" y="58"/>
                </a:lnTo>
                <a:lnTo>
                  <a:pt x="322" y="228"/>
                </a:lnTo>
                <a:close/>
              </a:path>
            </a:pathLst>
          </a:custGeom>
          <a:solidFill>
            <a:srgbClr val="316291"/>
          </a:solidFill>
          <a:ln w="9525">
            <a:solidFill>
              <a:srgbClr val="316291"/>
            </a:solidFill>
            <a:round/>
            <a:headEnd/>
            <a:tailEnd/>
          </a:ln>
        </p:spPr>
        <p:txBody>
          <a:bodyPr vert="horz" wrap="square" lIns="121948" tIns="60974" rIns="121948" bIns="60974" numCol="1" anchor="t" anchorCtr="0" compatLnSpc="1">
            <a:prstTxWarp prst="textNoShape">
              <a:avLst/>
            </a:prstTxWarp>
          </a:bodyPr>
          <a:lstStyle/>
          <a:p>
            <a:pPr fontAlgn="ctr"/>
            <a:endParaRPr lang="en-US" altLang="zh-CN" sz="320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Freeform 110"/>
          <p:cNvSpPr>
            <a:spLocks/>
          </p:cNvSpPr>
          <p:nvPr/>
        </p:nvSpPr>
        <p:spPr bwMode="auto">
          <a:xfrm>
            <a:off x="7903223" y="2020661"/>
            <a:ext cx="986904" cy="503952"/>
          </a:xfrm>
          <a:custGeom>
            <a:avLst/>
            <a:gdLst/>
            <a:ahLst/>
            <a:cxnLst>
              <a:cxn ang="0">
                <a:pos x="134" y="138"/>
              </a:cxn>
              <a:cxn ang="0">
                <a:pos x="132" y="128"/>
              </a:cxn>
              <a:cxn ang="0">
                <a:pos x="110" y="26"/>
              </a:cxn>
              <a:cxn ang="0">
                <a:pos x="80" y="76"/>
              </a:cxn>
              <a:cxn ang="0">
                <a:pos x="66" y="92"/>
              </a:cxn>
              <a:cxn ang="0">
                <a:pos x="46" y="98"/>
              </a:cxn>
              <a:cxn ang="0">
                <a:pos x="0" y="98"/>
              </a:cxn>
              <a:cxn ang="0">
                <a:pos x="46" y="84"/>
              </a:cxn>
              <a:cxn ang="0">
                <a:pos x="52" y="84"/>
              </a:cxn>
              <a:cxn ang="0">
                <a:pos x="64" y="76"/>
              </a:cxn>
              <a:cxn ang="0">
                <a:pos x="68" y="72"/>
              </a:cxn>
              <a:cxn ang="0">
                <a:pos x="104" y="10"/>
              </a:cxn>
              <a:cxn ang="0">
                <a:pos x="108" y="4"/>
              </a:cxn>
              <a:cxn ang="0">
                <a:pos x="110" y="2"/>
              </a:cxn>
              <a:cxn ang="0">
                <a:pos x="114" y="0"/>
              </a:cxn>
              <a:cxn ang="0">
                <a:pos x="118" y="0"/>
              </a:cxn>
              <a:cxn ang="0">
                <a:pos x="124" y="6"/>
              </a:cxn>
              <a:cxn ang="0">
                <a:pos x="124" y="6"/>
              </a:cxn>
              <a:cxn ang="0">
                <a:pos x="124" y="14"/>
              </a:cxn>
              <a:cxn ang="0">
                <a:pos x="146" y="128"/>
              </a:cxn>
              <a:cxn ang="0">
                <a:pos x="146" y="128"/>
              </a:cxn>
              <a:cxn ang="0">
                <a:pos x="148" y="128"/>
              </a:cxn>
              <a:cxn ang="0">
                <a:pos x="180" y="92"/>
              </a:cxn>
              <a:cxn ang="0">
                <a:pos x="188" y="84"/>
              </a:cxn>
              <a:cxn ang="0">
                <a:pos x="208" y="76"/>
              </a:cxn>
              <a:cxn ang="0">
                <a:pos x="218" y="76"/>
              </a:cxn>
              <a:cxn ang="0">
                <a:pos x="282" y="88"/>
              </a:cxn>
              <a:cxn ang="0">
                <a:pos x="218" y="88"/>
              </a:cxn>
              <a:cxn ang="0">
                <a:pos x="204" y="92"/>
              </a:cxn>
              <a:cxn ang="0">
                <a:pos x="190" y="100"/>
              </a:cxn>
              <a:cxn ang="0">
                <a:pos x="158" y="136"/>
              </a:cxn>
              <a:cxn ang="0">
                <a:pos x="152" y="142"/>
              </a:cxn>
              <a:cxn ang="0">
                <a:pos x="144" y="144"/>
              </a:cxn>
              <a:cxn ang="0">
                <a:pos x="144" y="144"/>
              </a:cxn>
              <a:cxn ang="0">
                <a:pos x="144" y="144"/>
              </a:cxn>
              <a:cxn ang="0">
                <a:pos x="134" y="138"/>
              </a:cxn>
            </a:cxnLst>
            <a:rect l="0" t="0" r="r" b="b"/>
            <a:pathLst>
              <a:path w="282" h="144">
                <a:moveTo>
                  <a:pt x="134" y="138"/>
                </a:moveTo>
                <a:lnTo>
                  <a:pt x="134" y="138"/>
                </a:lnTo>
                <a:lnTo>
                  <a:pt x="134" y="132"/>
                </a:lnTo>
                <a:lnTo>
                  <a:pt x="132" y="128"/>
                </a:lnTo>
                <a:lnTo>
                  <a:pt x="132" y="128"/>
                </a:lnTo>
                <a:lnTo>
                  <a:pt x="110" y="26"/>
                </a:lnTo>
                <a:lnTo>
                  <a:pt x="80" y="76"/>
                </a:lnTo>
                <a:lnTo>
                  <a:pt x="80" y="76"/>
                </a:lnTo>
                <a:lnTo>
                  <a:pt x="74" y="86"/>
                </a:lnTo>
                <a:lnTo>
                  <a:pt x="66" y="92"/>
                </a:lnTo>
                <a:lnTo>
                  <a:pt x="56" y="96"/>
                </a:lnTo>
                <a:lnTo>
                  <a:pt x="46" y="98"/>
                </a:lnTo>
                <a:lnTo>
                  <a:pt x="46" y="98"/>
                </a:lnTo>
                <a:lnTo>
                  <a:pt x="0" y="98"/>
                </a:lnTo>
                <a:lnTo>
                  <a:pt x="0" y="84"/>
                </a:lnTo>
                <a:lnTo>
                  <a:pt x="46" y="84"/>
                </a:lnTo>
                <a:lnTo>
                  <a:pt x="46" y="84"/>
                </a:lnTo>
                <a:lnTo>
                  <a:pt x="52" y="84"/>
                </a:lnTo>
                <a:lnTo>
                  <a:pt x="58" y="80"/>
                </a:lnTo>
                <a:lnTo>
                  <a:pt x="64" y="76"/>
                </a:lnTo>
                <a:lnTo>
                  <a:pt x="68" y="72"/>
                </a:lnTo>
                <a:lnTo>
                  <a:pt x="68" y="72"/>
                </a:lnTo>
                <a:lnTo>
                  <a:pt x="104" y="10"/>
                </a:lnTo>
                <a:lnTo>
                  <a:pt x="104" y="10"/>
                </a:lnTo>
                <a:lnTo>
                  <a:pt x="108" y="4"/>
                </a:lnTo>
                <a:lnTo>
                  <a:pt x="108" y="4"/>
                </a:lnTo>
                <a:lnTo>
                  <a:pt x="108" y="4"/>
                </a:lnTo>
                <a:lnTo>
                  <a:pt x="110" y="2"/>
                </a:lnTo>
                <a:lnTo>
                  <a:pt x="114" y="0"/>
                </a:lnTo>
                <a:lnTo>
                  <a:pt x="114" y="0"/>
                </a:lnTo>
                <a:lnTo>
                  <a:pt x="114" y="0"/>
                </a:lnTo>
                <a:lnTo>
                  <a:pt x="118" y="0"/>
                </a:lnTo>
                <a:lnTo>
                  <a:pt x="122" y="2"/>
                </a:lnTo>
                <a:lnTo>
                  <a:pt x="124" y="6"/>
                </a:lnTo>
                <a:lnTo>
                  <a:pt x="124" y="6"/>
                </a:lnTo>
                <a:lnTo>
                  <a:pt x="124" y="6"/>
                </a:lnTo>
                <a:lnTo>
                  <a:pt x="124" y="14"/>
                </a:lnTo>
                <a:lnTo>
                  <a:pt x="124" y="14"/>
                </a:lnTo>
                <a:lnTo>
                  <a:pt x="146" y="128"/>
                </a:lnTo>
                <a:lnTo>
                  <a:pt x="146" y="128"/>
                </a:lnTo>
                <a:lnTo>
                  <a:pt x="146" y="128"/>
                </a:lnTo>
                <a:lnTo>
                  <a:pt x="146" y="128"/>
                </a:lnTo>
                <a:lnTo>
                  <a:pt x="146" y="128"/>
                </a:lnTo>
                <a:lnTo>
                  <a:pt x="148" y="128"/>
                </a:lnTo>
                <a:lnTo>
                  <a:pt x="148" y="128"/>
                </a:lnTo>
                <a:lnTo>
                  <a:pt x="180" y="92"/>
                </a:lnTo>
                <a:lnTo>
                  <a:pt x="180" y="92"/>
                </a:lnTo>
                <a:lnTo>
                  <a:pt x="188" y="84"/>
                </a:lnTo>
                <a:lnTo>
                  <a:pt x="198" y="80"/>
                </a:lnTo>
                <a:lnTo>
                  <a:pt x="208" y="76"/>
                </a:lnTo>
                <a:lnTo>
                  <a:pt x="218" y="76"/>
                </a:lnTo>
                <a:lnTo>
                  <a:pt x="218" y="76"/>
                </a:lnTo>
                <a:lnTo>
                  <a:pt x="282" y="76"/>
                </a:lnTo>
                <a:lnTo>
                  <a:pt x="282" y="88"/>
                </a:lnTo>
                <a:lnTo>
                  <a:pt x="218" y="88"/>
                </a:lnTo>
                <a:lnTo>
                  <a:pt x="218" y="88"/>
                </a:lnTo>
                <a:lnTo>
                  <a:pt x="212" y="90"/>
                </a:lnTo>
                <a:lnTo>
                  <a:pt x="204" y="92"/>
                </a:lnTo>
                <a:lnTo>
                  <a:pt x="196" y="96"/>
                </a:lnTo>
                <a:lnTo>
                  <a:pt x="190" y="100"/>
                </a:lnTo>
                <a:lnTo>
                  <a:pt x="190" y="100"/>
                </a:lnTo>
                <a:lnTo>
                  <a:pt x="158" y="136"/>
                </a:lnTo>
                <a:lnTo>
                  <a:pt x="158" y="136"/>
                </a:lnTo>
                <a:lnTo>
                  <a:pt x="152" y="142"/>
                </a:lnTo>
                <a:lnTo>
                  <a:pt x="144" y="144"/>
                </a:lnTo>
                <a:lnTo>
                  <a:pt x="144" y="144"/>
                </a:lnTo>
                <a:lnTo>
                  <a:pt x="144" y="144"/>
                </a:lnTo>
                <a:lnTo>
                  <a:pt x="144" y="144"/>
                </a:lnTo>
                <a:lnTo>
                  <a:pt x="144" y="144"/>
                </a:lnTo>
                <a:lnTo>
                  <a:pt x="144" y="144"/>
                </a:lnTo>
                <a:lnTo>
                  <a:pt x="138" y="142"/>
                </a:lnTo>
                <a:lnTo>
                  <a:pt x="134" y="138"/>
                </a:lnTo>
                <a:lnTo>
                  <a:pt x="134" y="138"/>
                </a:lnTo>
                <a:close/>
              </a:path>
            </a:pathLst>
          </a:custGeom>
          <a:solidFill>
            <a:srgbClr val="316291"/>
          </a:solidFill>
          <a:ln w="9525">
            <a:solidFill>
              <a:srgbClr val="316291"/>
            </a:solidFill>
            <a:round/>
            <a:headEnd/>
            <a:tailEnd/>
          </a:ln>
        </p:spPr>
        <p:txBody>
          <a:bodyPr vert="horz" wrap="square" lIns="121948" tIns="60974" rIns="121948" bIns="60974" numCol="1" anchor="t" anchorCtr="0" compatLnSpc="1">
            <a:prstTxWarp prst="textNoShape">
              <a:avLst/>
            </a:prstTxWarp>
          </a:bodyPr>
          <a:lstStyle/>
          <a:p>
            <a:pPr fontAlgn="ctr"/>
            <a:endParaRPr lang="en-US" altLang="zh-CN" sz="320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Freeform 6"/>
          <p:cNvSpPr>
            <a:spLocks/>
          </p:cNvSpPr>
          <p:nvPr/>
        </p:nvSpPr>
        <p:spPr bwMode="auto">
          <a:xfrm>
            <a:off x="10480464" y="1945613"/>
            <a:ext cx="864096" cy="478283"/>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054 w 10000"/>
              <a:gd name="connsiteY7" fmla="*/ 5692 h 10000"/>
              <a:gd name="connsiteX8" fmla="*/ 9841 w 10000"/>
              <a:gd name="connsiteY8" fmla="*/ 8096 h 10000"/>
              <a:gd name="connsiteX9" fmla="*/ 8448 w 10000"/>
              <a:gd name="connsiteY9" fmla="*/ 9807 h 10000"/>
              <a:gd name="connsiteX0" fmla="*/ 8299 w 9710"/>
              <a:gd name="connsiteY0" fmla="*/ 9268 h 9273"/>
              <a:gd name="connsiteX1" fmla="*/ 312 w 9710"/>
              <a:gd name="connsiteY1" fmla="*/ 9160 h 9273"/>
              <a:gd name="connsiteX2" fmla="*/ 50 w 9710"/>
              <a:gd name="connsiteY2" fmla="*/ 6449 h 9273"/>
              <a:gd name="connsiteX3" fmla="*/ 1489 w 9710"/>
              <a:gd name="connsiteY3" fmla="*/ 3797 h 9273"/>
              <a:gd name="connsiteX4" fmla="*/ 3657 w 9710"/>
              <a:gd name="connsiteY4" fmla="*/ 88 h 9273"/>
              <a:gd name="connsiteX5" fmla="*/ 6535 w 9710"/>
              <a:gd name="connsiteY5" fmla="*/ 2401 h 9273"/>
              <a:gd name="connsiteX6" fmla="*/ 8472 w 9710"/>
              <a:gd name="connsiteY6" fmla="*/ 2328 h 9273"/>
              <a:gd name="connsiteX7" fmla="*/ 8905 w 9710"/>
              <a:gd name="connsiteY7" fmla="*/ 5153 h 9273"/>
              <a:gd name="connsiteX8" fmla="*/ 9692 w 9710"/>
              <a:gd name="connsiteY8" fmla="*/ 7557 h 9273"/>
              <a:gd name="connsiteX9" fmla="*/ 8299 w 9710"/>
              <a:gd name="connsiteY9" fmla="*/ 9268 h 9273"/>
              <a:gd name="connsiteX0" fmla="*/ 9077 w 9999"/>
              <a:gd name="connsiteY0" fmla="*/ 9995 h 10000"/>
              <a:gd name="connsiteX1" fmla="*/ 321 w 9999"/>
              <a:gd name="connsiteY1" fmla="*/ 9878 h 10000"/>
              <a:gd name="connsiteX2" fmla="*/ 51 w 9999"/>
              <a:gd name="connsiteY2" fmla="*/ 6955 h 10000"/>
              <a:gd name="connsiteX3" fmla="*/ 1533 w 9999"/>
              <a:gd name="connsiteY3" fmla="*/ 4095 h 10000"/>
              <a:gd name="connsiteX4" fmla="*/ 3766 w 9999"/>
              <a:gd name="connsiteY4" fmla="*/ 95 h 10000"/>
              <a:gd name="connsiteX5" fmla="*/ 6730 w 9999"/>
              <a:gd name="connsiteY5" fmla="*/ 2589 h 10000"/>
              <a:gd name="connsiteX6" fmla="*/ 8725 w 9999"/>
              <a:gd name="connsiteY6" fmla="*/ 2511 h 10000"/>
              <a:gd name="connsiteX7" fmla="*/ 9171 w 9999"/>
              <a:gd name="connsiteY7" fmla="*/ 5557 h 10000"/>
              <a:gd name="connsiteX8" fmla="*/ 9981 w 9999"/>
              <a:gd name="connsiteY8" fmla="*/ 8149 h 10000"/>
              <a:gd name="connsiteX9" fmla="*/ 9077 w 9999"/>
              <a:gd name="connsiteY9" fmla="*/ 9995 h 10000"/>
              <a:gd name="connsiteX0" fmla="*/ 8904 w 10000"/>
              <a:gd name="connsiteY0" fmla="*/ 9995 h 10000"/>
              <a:gd name="connsiteX1" fmla="*/ 321 w 10000"/>
              <a:gd name="connsiteY1" fmla="*/ 9878 h 10000"/>
              <a:gd name="connsiteX2" fmla="*/ 51 w 10000"/>
              <a:gd name="connsiteY2" fmla="*/ 6955 h 10000"/>
              <a:gd name="connsiteX3" fmla="*/ 1533 w 10000"/>
              <a:gd name="connsiteY3" fmla="*/ 4095 h 10000"/>
              <a:gd name="connsiteX4" fmla="*/ 3766 w 10000"/>
              <a:gd name="connsiteY4" fmla="*/ 95 h 10000"/>
              <a:gd name="connsiteX5" fmla="*/ 6731 w 10000"/>
              <a:gd name="connsiteY5" fmla="*/ 2589 h 10000"/>
              <a:gd name="connsiteX6" fmla="*/ 8726 w 10000"/>
              <a:gd name="connsiteY6" fmla="*/ 2511 h 10000"/>
              <a:gd name="connsiteX7" fmla="*/ 9172 w 10000"/>
              <a:gd name="connsiteY7" fmla="*/ 5557 h 10000"/>
              <a:gd name="connsiteX8" fmla="*/ 9982 w 10000"/>
              <a:gd name="connsiteY8" fmla="*/ 8149 h 10000"/>
              <a:gd name="connsiteX9" fmla="*/ 8904 w 10000"/>
              <a:gd name="connsiteY9" fmla="*/ 9995 h 10000"/>
              <a:gd name="connsiteX0" fmla="*/ 8904 w 10002"/>
              <a:gd name="connsiteY0" fmla="*/ 9995 h 10000"/>
              <a:gd name="connsiteX1" fmla="*/ 321 w 10002"/>
              <a:gd name="connsiteY1" fmla="*/ 9878 h 10000"/>
              <a:gd name="connsiteX2" fmla="*/ 51 w 10002"/>
              <a:gd name="connsiteY2" fmla="*/ 6955 h 10000"/>
              <a:gd name="connsiteX3" fmla="*/ 1533 w 10002"/>
              <a:gd name="connsiteY3" fmla="*/ 4095 h 10000"/>
              <a:gd name="connsiteX4" fmla="*/ 3766 w 10002"/>
              <a:gd name="connsiteY4" fmla="*/ 95 h 10000"/>
              <a:gd name="connsiteX5" fmla="*/ 6731 w 10002"/>
              <a:gd name="connsiteY5" fmla="*/ 2589 h 10000"/>
              <a:gd name="connsiteX6" fmla="*/ 8726 w 10002"/>
              <a:gd name="connsiteY6" fmla="*/ 2511 h 10000"/>
              <a:gd name="connsiteX7" fmla="*/ 9266 w 10002"/>
              <a:gd name="connsiteY7" fmla="*/ 5557 h 10000"/>
              <a:gd name="connsiteX8" fmla="*/ 9982 w 10002"/>
              <a:gd name="connsiteY8" fmla="*/ 8149 h 10000"/>
              <a:gd name="connsiteX9" fmla="*/ 8904 w 10002"/>
              <a:gd name="connsiteY9" fmla="*/ 9995 h 10000"/>
              <a:gd name="connsiteX0" fmla="*/ 9670 w 10002"/>
              <a:gd name="connsiteY0" fmla="*/ 9995 h 10000"/>
              <a:gd name="connsiteX1" fmla="*/ 321 w 10002"/>
              <a:gd name="connsiteY1" fmla="*/ 9878 h 10000"/>
              <a:gd name="connsiteX2" fmla="*/ 51 w 10002"/>
              <a:gd name="connsiteY2" fmla="*/ 6955 h 10000"/>
              <a:gd name="connsiteX3" fmla="*/ 1533 w 10002"/>
              <a:gd name="connsiteY3" fmla="*/ 4095 h 10000"/>
              <a:gd name="connsiteX4" fmla="*/ 3766 w 10002"/>
              <a:gd name="connsiteY4" fmla="*/ 95 h 10000"/>
              <a:gd name="connsiteX5" fmla="*/ 6731 w 10002"/>
              <a:gd name="connsiteY5" fmla="*/ 2589 h 10000"/>
              <a:gd name="connsiteX6" fmla="*/ 8726 w 10002"/>
              <a:gd name="connsiteY6" fmla="*/ 2511 h 10000"/>
              <a:gd name="connsiteX7" fmla="*/ 9266 w 10002"/>
              <a:gd name="connsiteY7" fmla="*/ 5557 h 10000"/>
              <a:gd name="connsiteX8" fmla="*/ 9982 w 10002"/>
              <a:gd name="connsiteY8" fmla="*/ 8149 h 10000"/>
              <a:gd name="connsiteX9" fmla="*/ 9670 w 10002"/>
              <a:gd name="connsiteY9" fmla="*/ 9995 h 10000"/>
              <a:gd name="connsiteX0" fmla="*/ 9703 w 10002"/>
              <a:gd name="connsiteY0" fmla="*/ 9995 h 10000"/>
              <a:gd name="connsiteX1" fmla="*/ 321 w 10002"/>
              <a:gd name="connsiteY1" fmla="*/ 9878 h 10000"/>
              <a:gd name="connsiteX2" fmla="*/ 51 w 10002"/>
              <a:gd name="connsiteY2" fmla="*/ 6955 h 10000"/>
              <a:gd name="connsiteX3" fmla="*/ 1533 w 10002"/>
              <a:gd name="connsiteY3" fmla="*/ 4095 h 10000"/>
              <a:gd name="connsiteX4" fmla="*/ 3766 w 10002"/>
              <a:gd name="connsiteY4" fmla="*/ 95 h 10000"/>
              <a:gd name="connsiteX5" fmla="*/ 6731 w 10002"/>
              <a:gd name="connsiteY5" fmla="*/ 2589 h 10000"/>
              <a:gd name="connsiteX6" fmla="*/ 8726 w 10002"/>
              <a:gd name="connsiteY6" fmla="*/ 2511 h 10000"/>
              <a:gd name="connsiteX7" fmla="*/ 9266 w 10002"/>
              <a:gd name="connsiteY7" fmla="*/ 5557 h 10000"/>
              <a:gd name="connsiteX8" fmla="*/ 9982 w 10002"/>
              <a:gd name="connsiteY8" fmla="*/ 8149 h 10000"/>
              <a:gd name="connsiteX9" fmla="*/ 9703 w 10002"/>
              <a:gd name="connsiteY9" fmla="*/ 9995 h 10000"/>
              <a:gd name="connsiteX0" fmla="*/ 9703 w 10002"/>
              <a:gd name="connsiteY0" fmla="*/ 9931 h 9942"/>
              <a:gd name="connsiteX1" fmla="*/ 321 w 10002"/>
              <a:gd name="connsiteY1" fmla="*/ 9878 h 9942"/>
              <a:gd name="connsiteX2" fmla="*/ 51 w 10002"/>
              <a:gd name="connsiteY2" fmla="*/ 6955 h 9942"/>
              <a:gd name="connsiteX3" fmla="*/ 1533 w 10002"/>
              <a:gd name="connsiteY3" fmla="*/ 4095 h 9942"/>
              <a:gd name="connsiteX4" fmla="*/ 3766 w 10002"/>
              <a:gd name="connsiteY4" fmla="*/ 95 h 9942"/>
              <a:gd name="connsiteX5" fmla="*/ 6731 w 10002"/>
              <a:gd name="connsiteY5" fmla="*/ 2589 h 9942"/>
              <a:gd name="connsiteX6" fmla="*/ 8726 w 10002"/>
              <a:gd name="connsiteY6" fmla="*/ 2511 h 9942"/>
              <a:gd name="connsiteX7" fmla="*/ 9266 w 10002"/>
              <a:gd name="connsiteY7" fmla="*/ 5557 h 9942"/>
              <a:gd name="connsiteX8" fmla="*/ 9982 w 10002"/>
              <a:gd name="connsiteY8" fmla="*/ 8149 h 9942"/>
              <a:gd name="connsiteX9" fmla="*/ 9703 w 10002"/>
              <a:gd name="connsiteY9" fmla="*/ 9931 h 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2" h="9942">
                <a:moveTo>
                  <a:pt x="9703" y="9931"/>
                </a:moveTo>
                <a:lnTo>
                  <a:pt x="321" y="9878"/>
                </a:lnTo>
                <a:cubicBezTo>
                  <a:pt x="321" y="9878"/>
                  <a:pt x="-153" y="9397"/>
                  <a:pt x="51" y="6955"/>
                </a:cubicBezTo>
                <a:cubicBezTo>
                  <a:pt x="283" y="4304"/>
                  <a:pt x="1533" y="4095"/>
                  <a:pt x="1533" y="4095"/>
                </a:cubicBezTo>
                <a:cubicBezTo>
                  <a:pt x="1533" y="4095"/>
                  <a:pt x="1609" y="796"/>
                  <a:pt x="3766" y="95"/>
                </a:cubicBezTo>
                <a:cubicBezTo>
                  <a:pt x="5871" y="-581"/>
                  <a:pt x="6731" y="2589"/>
                  <a:pt x="6731" y="2589"/>
                </a:cubicBezTo>
                <a:cubicBezTo>
                  <a:pt x="6731" y="2589"/>
                  <a:pt x="7810" y="1082"/>
                  <a:pt x="8726" y="2511"/>
                </a:cubicBezTo>
                <a:cubicBezTo>
                  <a:pt x="9490" y="3681"/>
                  <a:pt x="9266" y="5557"/>
                  <a:pt x="9266" y="5557"/>
                </a:cubicBezTo>
                <a:cubicBezTo>
                  <a:pt x="9266" y="5557"/>
                  <a:pt x="10146" y="6278"/>
                  <a:pt x="9982" y="8149"/>
                </a:cubicBezTo>
                <a:cubicBezTo>
                  <a:pt x="9804" y="10203"/>
                  <a:pt x="9703" y="9931"/>
                  <a:pt x="9703" y="9931"/>
                </a:cubicBezTo>
                <a:close/>
              </a:path>
            </a:pathLst>
          </a:custGeom>
          <a:solidFill>
            <a:srgbClr val="316291">
              <a:alpha val="70000"/>
            </a:srgbClr>
          </a:solidFill>
          <a:ln w="19050" cap="flat">
            <a:solidFill>
              <a:srgbClr val="316291"/>
            </a:solidFill>
            <a:prstDash val="solid"/>
            <a:miter lim="800000"/>
            <a:headEnd/>
            <a:tailEnd/>
          </a:ln>
        </p:spPr>
        <p:txBody>
          <a:bodyPr vert="horz" wrap="square" lIns="91416" tIns="45708" rIns="91416" bIns="45708" numCol="1" anchor="t" anchorCtr="0" compatLnSpc="1">
            <a:prstTxWarp prst="textNoShape">
              <a:avLst/>
            </a:prstTxWarp>
          </a:bodyPr>
          <a:lstStyle/>
          <a:p>
            <a:pPr defTabSz="914373" fontAlgn="ctr">
              <a:defRPr/>
            </a:pPr>
            <a:endParaRPr lang="en-US" altLang="zh-CN" sz="1000" kern="0" dirty="0">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p:txBody>
      </p:sp>
      <p:sp>
        <p:nvSpPr>
          <p:cNvPr id="95" name="Freeform 6"/>
          <p:cNvSpPr>
            <a:spLocks/>
          </p:cNvSpPr>
          <p:nvPr/>
        </p:nvSpPr>
        <p:spPr bwMode="auto">
          <a:xfrm>
            <a:off x="10244348" y="2059042"/>
            <a:ext cx="864096" cy="478283"/>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054 w 10000"/>
              <a:gd name="connsiteY7" fmla="*/ 5692 h 10000"/>
              <a:gd name="connsiteX8" fmla="*/ 9841 w 10000"/>
              <a:gd name="connsiteY8" fmla="*/ 8096 h 10000"/>
              <a:gd name="connsiteX9" fmla="*/ 8448 w 10000"/>
              <a:gd name="connsiteY9" fmla="*/ 9807 h 10000"/>
              <a:gd name="connsiteX0" fmla="*/ 8299 w 9710"/>
              <a:gd name="connsiteY0" fmla="*/ 9268 h 9273"/>
              <a:gd name="connsiteX1" fmla="*/ 312 w 9710"/>
              <a:gd name="connsiteY1" fmla="*/ 9160 h 9273"/>
              <a:gd name="connsiteX2" fmla="*/ 50 w 9710"/>
              <a:gd name="connsiteY2" fmla="*/ 6449 h 9273"/>
              <a:gd name="connsiteX3" fmla="*/ 1489 w 9710"/>
              <a:gd name="connsiteY3" fmla="*/ 3797 h 9273"/>
              <a:gd name="connsiteX4" fmla="*/ 3657 w 9710"/>
              <a:gd name="connsiteY4" fmla="*/ 88 h 9273"/>
              <a:gd name="connsiteX5" fmla="*/ 6535 w 9710"/>
              <a:gd name="connsiteY5" fmla="*/ 2401 h 9273"/>
              <a:gd name="connsiteX6" fmla="*/ 8472 w 9710"/>
              <a:gd name="connsiteY6" fmla="*/ 2328 h 9273"/>
              <a:gd name="connsiteX7" fmla="*/ 8905 w 9710"/>
              <a:gd name="connsiteY7" fmla="*/ 5153 h 9273"/>
              <a:gd name="connsiteX8" fmla="*/ 9692 w 9710"/>
              <a:gd name="connsiteY8" fmla="*/ 7557 h 9273"/>
              <a:gd name="connsiteX9" fmla="*/ 8299 w 9710"/>
              <a:gd name="connsiteY9" fmla="*/ 9268 h 9273"/>
              <a:gd name="connsiteX0" fmla="*/ 9077 w 9999"/>
              <a:gd name="connsiteY0" fmla="*/ 9995 h 10000"/>
              <a:gd name="connsiteX1" fmla="*/ 321 w 9999"/>
              <a:gd name="connsiteY1" fmla="*/ 9878 h 10000"/>
              <a:gd name="connsiteX2" fmla="*/ 51 w 9999"/>
              <a:gd name="connsiteY2" fmla="*/ 6955 h 10000"/>
              <a:gd name="connsiteX3" fmla="*/ 1533 w 9999"/>
              <a:gd name="connsiteY3" fmla="*/ 4095 h 10000"/>
              <a:gd name="connsiteX4" fmla="*/ 3766 w 9999"/>
              <a:gd name="connsiteY4" fmla="*/ 95 h 10000"/>
              <a:gd name="connsiteX5" fmla="*/ 6730 w 9999"/>
              <a:gd name="connsiteY5" fmla="*/ 2589 h 10000"/>
              <a:gd name="connsiteX6" fmla="*/ 8725 w 9999"/>
              <a:gd name="connsiteY6" fmla="*/ 2511 h 10000"/>
              <a:gd name="connsiteX7" fmla="*/ 9171 w 9999"/>
              <a:gd name="connsiteY7" fmla="*/ 5557 h 10000"/>
              <a:gd name="connsiteX8" fmla="*/ 9981 w 9999"/>
              <a:gd name="connsiteY8" fmla="*/ 8149 h 10000"/>
              <a:gd name="connsiteX9" fmla="*/ 9077 w 9999"/>
              <a:gd name="connsiteY9" fmla="*/ 9995 h 10000"/>
              <a:gd name="connsiteX0" fmla="*/ 8904 w 10000"/>
              <a:gd name="connsiteY0" fmla="*/ 9995 h 10000"/>
              <a:gd name="connsiteX1" fmla="*/ 321 w 10000"/>
              <a:gd name="connsiteY1" fmla="*/ 9878 h 10000"/>
              <a:gd name="connsiteX2" fmla="*/ 51 w 10000"/>
              <a:gd name="connsiteY2" fmla="*/ 6955 h 10000"/>
              <a:gd name="connsiteX3" fmla="*/ 1533 w 10000"/>
              <a:gd name="connsiteY3" fmla="*/ 4095 h 10000"/>
              <a:gd name="connsiteX4" fmla="*/ 3766 w 10000"/>
              <a:gd name="connsiteY4" fmla="*/ 95 h 10000"/>
              <a:gd name="connsiteX5" fmla="*/ 6731 w 10000"/>
              <a:gd name="connsiteY5" fmla="*/ 2589 h 10000"/>
              <a:gd name="connsiteX6" fmla="*/ 8726 w 10000"/>
              <a:gd name="connsiteY6" fmla="*/ 2511 h 10000"/>
              <a:gd name="connsiteX7" fmla="*/ 9172 w 10000"/>
              <a:gd name="connsiteY7" fmla="*/ 5557 h 10000"/>
              <a:gd name="connsiteX8" fmla="*/ 9982 w 10000"/>
              <a:gd name="connsiteY8" fmla="*/ 8149 h 10000"/>
              <a:gd name="connsiteX9" fmla="*/ 8904 w 10000"/>
              <a:gd name="connsiteY9" fmla="*/ 9995 h 10000"/>
              <a:gd name="connsiteX0" fmla="*/ 8904 w 10002"/>
              <a:gd name="connsiteY0" fmla="*/ 9995 h 10000"/>
              <a:gd name="connsiteX1" fmla="*/ 321 w 10002"/>
              <a:gd name="connsiteY1" fmla="*/ 9878 h 10000"/>
              <a:gd name="connsiteX2" fmla="*/ 51 w 10002"/>
              <a:gd name="connsiteY2" fmla="*/ 6955 h 10000"/>
              <a:gd name="connsiteX3" fmla="*/ 1533 w 10002"/>
              <a:gd name="connsiteY3" fmla="*/ 4095 h 10000"/>
              <a:gd name="connsiteX4" fmla="*/ 3766 w 10002"/>
              <a:gd name="connsiteY4" fmla="*/ 95 h 10000"/>
              <a:gd name="connsiteX5" fmla="*/ 6731 w 10002"/>
              <a:gd name="connsiteY5" fmla="*/ 2589 h 10000"/>
              <a:gd name="connsiteX6" fmla="*/ 8726 w 10002"/>
              <a:gd name="connsiteY6" fmla="*/ 2511 h 10000"/>
              <a:gd name="connsiteX7" fmla="*/ 9266 w 10002"/>
              <a:gd name="connsiteY7" fmla="*/ 5557 h 10000"/>
              <a:gd name="connsiteX8" fmla="*/ 9982 w 10002"/>
              <a:gd name="connsiteY8" fmla="*/ 8149 h 10000"/>
              <a:gd name="connsiteX9" fmla="*/ 8904 w 10002"/>
              <a:gd name="connsiteY9" fmla="*/ 9995 h 10000"/>
              <a:gd name="connsiteX0" fmla="*/ 9670 w 10002"/>
              <a:gd name="connsiteY0" fmla="*/ 9995 h 10000"/>
              <a:gd name="connsiteX1" fmla="*/ 321 w 10002"/>
              <a:gd name="connsiteY1" fmla="*/ 9878 h 10000"/>
              <a:gd name="connsiteX2" fmla="*/ 51 w 10002"/>
              <a:gd name="connsiteY2" fmla="*/ 6955 h 10000"/>
              <a:gd name="connsiteX3" fmla="*/ 1533 w 10002"/>
              <a:gd name="connsiteY3" fmla="*/ 4095 h 10000"/>
              <a:gd name="connsiteX4" fmla="*/ 3766 w 10002"/>
              <a:gd name="connsiteY4" fmla="*/ 95 h 10000"/>
              <a:gd name="connsiteX5" fmla="*/ 6731 w 10002"/>
              <a:gd name="connsiteY5" fmla="*/ 2589 h 10000"/>
              <a:gd name="connsiteX6" fmla="*/ 8726 w 10002"/>
              <a:gd name="connsiteY6" fmla="*/ 2511 h 10000"/>
              <a:gd name="connsiteX7" fmla="*/ 9266 w 10002"/>
              <a:gd name="connsiteY7" fmla="*/ 5557 h 10000"/>
              <a:gd name="connsiteX8" fmla="*/ 9982 w 10002"/>
              <a:gd name="connsiteY8" fmla="*/ 8149 h 10000"/>
              <a:gd name="connsiteX9" fmla="*/ 9670 w 10002"/>
              <a:gd name="connsiteY9" fmla="*/ 9995 h 10000"/>
              <a:gd name="connsiteX0" fmla="*/ 9703 w 10002"/>
              <a:gd name="connsiteY0" fmla="*/ 9995 h 10000"/>
              <a:gd name="connsiteX1" fmla="*/ 321 w 10002"/>
              <a:gd name="connsiteY1" fmla="*/ 9878 h 10000"/>
              <a:gd name="connsiteX2" fmla="*/ 51 w 10002"/>
              <a:gd name="connsiteY2" fmla="*/ 6955 h 10000"/>
              <a:gd name="connsiteX3" fmla="*/ 1533 w 10002"/>
              <a:gd name="connsiteY3" fmla="*/ 4095 h 10000"/>
              <a:gd name="connsiteX4" fmla="*/ 3766 w 10002"/>
              <a:gd name="connsiteY4" fmla="*/ 95 h 10000"/>
              <a:gd name="connsiteX5" fmla="*/ 6731 w 10002"/>
              <a:gd name="connsiteY5" fmla="*/ 2589 h 10000"/>
              <a:gd name="connsiteX6" fmla="*/ 8726 w 10002"/>
              <a:gd name="connsiteY6" fmla="*/ 2511 h 10000"/>
              <a:gd name="connsiteX7" fmla="*/ 9266 w 10002"/>
              <a:gd name="connsiteY7" fmla="*/ 5557 h 10000"/>
              <a:gd name="connsiteX8" fmla="*/ 9982 w 10002"/>
              <a:gd name="connsiteY8" fmla="*/ 8149 h 10000"/>
              <a:gd name="connsiteX9" fmla="*/ 9703 w 10002"/>
              <a:gd name="connsiteY9" fmla="*/ 9995 h 10000"/>
              <a:gd name="connsiteX0" fmla="*/ 9703 w 10002"/>
              <a:gd name="connsiteY0" fmla="*/ 9931 h 9942"/>
              <a:gd name="connsiteX1" fmla="*/ 321 w 10002"/>
              <a:gd name="connsiteY1" fmla="*/ 9878 h 9942"/>
              <a:gd name="connsiteX2" fmla="*/ 51 w 10002"/>
              <a:gd name="connsiteY2" fmla="*/ 6955 h 9942"/>
              <a:gd name="connsiteX3" fmla="*/ 1533 w 10002"/>
              <a:gd name="connsiteY3" fmla="*/ 4095 h 9942"/>
              <a:gd name="connsiteX4" fmla="*/ 3766 w 10002"/>
              <a:gd name="connsiteY4" fmla="*/ 95 h 9942"/>
              <a:gd name="connsiteX5" fmla="*/ 6731 w 10002"/>
              <a:gd name="connsiteY5" fmla="*/ 2589 h 9942"/>
              <a:gd name="connsiteX6" fmla="*/ 8726 w 10002"/>
              <a:gd name="connsiteY6" fmla="*/ 2511 h 9942"/>
              <a:gd name="connsiteX7" fmla="*/ 9266 w 10002"/>
              <a:gd name="connsiteY7" fmla="*/ 5557 h 9942"/>
              <a:gd name="connsiteX8" fmla="*/ 9982 w 10002"/>
              <a:gd name="connsiteY8" fmla="*/ 8149 h 9942"/>
              <a:gd name="connsiteX9" fmla="*/ 9703 w 10002"/>
              <a:gd name="connsiteY9" fmla="*/ 9931 h 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2" h="9942">
                <a:moveTo>
                  <a:pt x="9703" y="9931"/>
                </a:moveTo>
                <a:lnTo>
                  <a:pt x="321" y="9878"/>
                </a:lnTo>
                <a:cubicBezTo>
                  <a:pt x="321" y="9878"/>
                  <a:pt x="-153" y="9397"/>
                  <a:pt x="51" y="6955"/>
                </a:cubicBezTo>
                <a:cubicBezTo>
                  <a:pt x="283" y="4304"/>
                  <a:pt x="1533" y="4095"/>
                  <a:pt x="1533" y="4095"/>
                </a:cubicBezTo>
                <a:cubicBezTo>
                  <a:pt x="1533" y="4095"/>
                  <a:pt x="1609" y="796"/>
                  <a:pt x="3766" y="95"/>
                </a:cubicBezTo>
                <a:cubicBezTo>
                  <a:pt x="5871" y="-581"/>
                  <a:pt x="6731" y="2589"/>
                  <a:pt x="6731" y="2589"/>
                </a:cubicBezTo>
                <a:cubicBezTo>
                  <a:pt x="6731" y="2589"/>
                  <a:pt x="7810" y="1082"/>
                  <a:pt x="8726" y="2511"/>
                </a:cubicBezTo>
                <a:cubicBezTo>
                  <a:pt x="9490" y="3681"/>
                  <a:pt x="9266" y="5557"/>
                  <a:pt x="9266" y="5557"/>
                </a:cubicBezTo>
                <a:cubicBezTo>
                  <a:pt x="9266" y="5557"/>
                  <a:pt x="10146" y="6278"/>
                  <a:pt x="9982" y="8149"/>
                </a:cubicBezTo>
                <a:cubicBezTo>
                  <a:pt x="9804" y="10203"/>
                  <a:pt x="9703" y="9931"/>
                  <a:pt x="9703" y="9931"/>
                </a:cubicBezTo>
                <a:close/>
              </a:path>
            </a:pathLst>
          </a:custGeom>
          <a:solidFill>
            <a:srgbClr val="316291">
              <a:alpha val="70000"/>
            </a:srgbClr>
          </a:solidFill>
          <a:ln w="19050" cap="flat">
            <a:solidFill>
              <a:srgbClr val="316291"/>
            </a:solidFill>
            <a:prstDash val="solid"/>
            <a:miter lim="800000"/>
            <a:headEnd/>
            <a:tailEnd/>
          </a:ln>
        </p:spPr>
        <p:txBody>
          <a:bodyPr vert="horz" wrap="square" lIns="91416" tIns="45708" rIns="91416" bIns="45708" numCol="1" anchor="t" anchorCtr="0" compatLnSpc="1">
            <a:prstTxWarp prst="textNoShape">
              <a:avLst/>
            </a:prstTxWarp>
          </a:bodyPr>
          <a:lstStyle/>
          <a:p>
            <a:pPr defTabSz="914373" fontAlgn="ctr">
              <a:defRPr/>
            </a:pPr>
            <a:endParaRPr lang="en-US" altLang="zh-CN" sz="1000" kern="0" dirty="0">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p:txBody>
      </p:sp>
      <p:sp>
        <p:nvSpPr>
          <p:cNvPr id="96" name="Freeform 6"/>
          <p:cNvSpPr>
            <a:spLocks/>
          </p:cNvSpPr>
          <p:nvPr/>
        </p:nvSpPr>
        <p:spPr bwMode="auto">
          <a:xfrm>
            <a:off x="10008232" y="2150526"/>
            <a:ext cx="864096" cy="478283"/>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054 w 10000"/>
              <a:gd name="connsiteY7" fmla="*/ 5692 h 10000"/>
              <a:gd name="connsiteX8" fmla="*/ 9841 w 10000"/>
              <a:gd name="connsiteY8" fmla="*/ 8096 h 10000"/>
              <a:gd name="connsiteX9" fmla="*/ 8448 w 10000"/>
              <a:gd name="connsiteY9" fmla="*/ 9807 h 10000"/>
              <a:gd name="connsiteX0" fmla="*/ 8299 w 9710"/>
              <a:gd name="connsiteY0" fmla="*/ 9268 h 9273"/>
              <a:gd name="connsiteX1" fmla="*/ 312 w 9710"/>
              <a:gd name="connsiteY1" fmla="*/ 9160 h 9273"/>
              <a:gd name="connsiteX2" fmla="*/ 50 w 9710"/>
              <a:gd name="connsiteY2" fmla="*/ 6449 h 9273"/>
              <a:gd name="connsiteX3" fmla="*/ 1489 w 9710"/>
              <a:gd name="connsiteY3" fmla="*/ 3797 h 9273"/>
              <a:gd name="connsiteX4" fmla="*/ 3657 w 9710"/>
              <a:gd name="connsiteY4" fmla="*/ 88 h 9273"/>
              <a:gd name="connsiteX5" fmla="*/ 6535 w 9710"/>
              <a:gd name="connsiteY5" fmla="*/ 2401 h 9273"/>
              <a:gd name="connsiteX6" fmla="*/ 8472 w 9710"/>
              <a:gd name="connsiteY6" fmla="*/ 2328 h 9273"/>
              <a:gd name="connsiteX7" fmla="*/ 8905 w 9710"/>
              <a:gd name="connsiteY7" fmla="*/ 5153 h 9273"/>
              <a:gd name="connsiteX8" fmla="*/ 9692 w 9710"/>
              <a:gd name="connsiteY8" fmla="*/ 7557 h 9273"/>
              <a:gd name="connsiteX9" fmla="*/ 8299 w 9710"/>
              <a:gd name="connsiteY9" fmla="*/ 9268 h 9273"/>
              <a:gd name="connsiteX0" fmla="*/ 9077 w 9999"/>
              <a:gd name="connsiteY0" fmla="*/ 9995 h 10000"/>
              <a:gd name="connsiteX1" fmla="*/ 321 w 9999"/>
              <a:gd name="connsiteY1" fmla="*/ 9878 h 10000"/>
              <a:gd name="connsiteX2" fmla="*/ 51 w 9999"/>
              <a:gd name="connsiteY2" fmla="*/ 6955 h 10000"/>
              <a:gd name="connsiteX3" fmla="*/ 1533 w 9999"/>
              <a:gd name="connsiteY3" fmla="*/ 4095 h 10000"/>
              <a:gd name="connsiteX4" fmla="*/ 3766 w 9999"/>
              <a:gd name="connsiteY4" fmla="*/ 95 h 10000"/>
              <a:gd name="connsiteX5" fmla="*/ 6730 w 9999"/>
              <a:gd name="connsiteY5" fmla="*/ 2589 h 10000"/>
              <a:gd name="connsiteX6" fmla="*/ 8725 w 9999"/>
              <a:gd name="connsiteY6" fmla="*/ 2511 h 10000"/>
              <a:gd name="connsiteX7" fmla="*/ 9171 w 9999"/>
              <a:gd name="connsiteY7" fmla="*/ 5557 h 10000"/>
              <a:gd name="connsiteX8" fmla="*/ 9981 w 9999"/>
              <a:gd name="connsiteY8" fmla="*/ 8149 h 10000"/>
              <a:gd name="connsiteX9" fmla="*/ 9077 w 9999"/>
              <a:gd name="connsiteY9" fmla="*/ 9995 h 10000"/>
              <a:gd name="connsiteX0" fmla="*/ 8904 w 10000"/>
              <a:gd name="connsiteY0" fmla="*/ 9995 h 10000"/>
              <a:gd name="connsiteX1" fmla="*/ 321 w 10000"/>
              <a:gd name="connsiteY1" fmla="*/ 9878 h 10000"/>
              <a:gd name="connsiteX2" fmla="*/ 51 w 10000"/>
              <a:gd name="connsiteY2" fmla="*/ 6955 h 10000"/>
              <a:gd name="connsiteX3" fmla="*/ 1533 w 10000"/>
              <a:gd name="connsiteY3" fmla="*/ 4095 h 10000"/>
              <a:gd name="connsiteX4" fmla="*/ 3766 w 10000"/>
              <a:gd name="connsiteY4" fmla="*/ 95 h 10000"/>
              <a:gd name="connsiteX5" fmla="*/ 6731 w 10000"/>
              <a:gd name="connsiteY5" fmla="*/ 2589 h 10000"/>
              <a:gd name="connsiteX6" fmla="*/ 8726 w 10000"/>
              <a:gd name="connsiteY6" fmla="*/ 2511 h 10000"/>
              <a:gd name="connsiteX7" fmla="*/ 9172 w 10000"/>
              <a:gd name="connsiteY7" fmla="*/ 5557 h 10000"/>
              <a:gd name="connsiteX8" fmla="*/ 9982 w 10000"/>
              <a:gd name="connsiteY8" fmla="*/ 8149 h 10000"/>
              <a:gd name="connsiteX9" fmla="*/ 8904 w 10000"/>
              <a:gd name="connsiteY9" fmla="*/ 9995 h 10000"/>
              <a:gd name="connsiteX0" fmla="*/ 8904 w 10002"/>
              <a:gd name="connsiteY0" fmla="*/ 9995 h 10000"/>
              <a:gd name="connsiteX1" fmla="*/ 321 w 10002"/>
              <a:gd name="connsiteY1" fmla="*/ 9878 h 10000"/>
              <a:gd name="connsiteX2" fmla="*/ 51 w 10002"/>
              <a:gd name="connsiteY2" fmla="*/ 6955 h 10000"/>
              <a:gd name="connsiteX3" fmla="*/ 1533 w 10002"/>
              <a:gd name="connsiteY3" fmla="*/ 4095 h 10000"/>
              <a:gd name="connsiteX4" fmla="*/ 3766 w 10002"/>
              <a:gd name="connsiteY4" fmla="*/ 95 h 10000"/>
              <a:gd name="connsiteX5" fmla="*/ 6731 w 10002"/>
              <a:gd name="connsiteY5" fmla="*/ 2589 h 10000"/>
              <a:gd name="connsiteX6" fmla="*/ 8726 w 10002"/>
              <a:gd name="connsiteY6" fmla="*/ 2511 h 10000"/>
              <a:gd name="connsiteX7" fmla="*/ 9266 w 10002"/>
              <a:gd name="connsiteY7" fmla="*/ 5557 h 10000"/>
              <a:gd name="connsiteX8" fmla="*/ 9982 w 10002"/>
              <a:gd name="connsiteY8" fmla="*/ 8149 h 10000"/>
              <a:gd name="connsiteX9" fmla="*/ 8904 w 10002"/>
              <a:gd name="connsiteY9" fmla="*/ 9995 h 10000"/>
              <a:gd name="connsiteX0" fmla="*/ 9670 w 10002"/>
              <a:gd name="connsiteY0" fmla="*/ 9995 h 10000"/>
              <a:gd name="connsiteX1" fmla="*/ 321 w 10002"/>
              <a:gd name="connsiteY1" fmla="*/ 9878 h 10000"/>
              <a:gd name="connsiteX2" fmla="*/ 51 w 10002"/>
              <a:gd name="connsiteY2" fmla="*/ 6955 h 10000"/>
              <a:gd name="connsiteX3" fmla="*/ 1533 w 10002"/>
              <a:gd name="connsiteY3" fmla="*/ 4095 h 10000"/>
              <a:gd name="connsiteX4" fmla="*/ 3766 w 10002"/>
              <a:gd name="connsiteY4" fmla="*/ 95 h 10000"/>
              <a:gd name="connsiteX5" fmla="*/ 6731 w 10002"/>
              <a:gd name="connsiteY5" fmla="*/ 2589 h 10000"/>
              <a:gd name="connsiteX6" fmla="*/ 8726 w 10002"/>
              <a:gd name="connsiteY6" fmla="*/ 2511 h 10000"/>
              <a:gd name="connsiteX7" fmla="*/ 9266 w 10002"/>
              <a:gd name="connsiteY7" fmla="*/ 5557 h 10000"/>
              <a:gd name="connsiteX8" fmla="*/ 9982 w 10002"/>
              <a:gd name="connsiteY8" fmla="*/ 8149 h 10000"/>
              <a:gd name="connsiteX9" fmla="*/ 9670 w 10002"/>
              <a:gd name="connsiteY9" fmla="*/ 9995 h 10000"/>
              <a:gd name="connsiteX0" fmla="*/ 9703 w 10002"/>
              <a:gd name="connsiteY0" fmla="*/ 9995 h 10000"/>
              <a:gd name="connsiteX1" fmla="*/ 321 w 10002"/>
              <a:gd name="connsiteY1" fmla="*/ 9878 h 10000"/>
              <a:gd name="connsiteX2" fmla="*/ 51 w 10002"/>
              <a:gd name="connsiteY2" fmla="*/ 6955 h 10000"/>
              <a:gd name="connsiteX3" fmla="*/ 1533 w 10002"/>
              <a:gd name="connsiteY3" fmla="*/ 4095 h 10000"/>
              <a:gd name="connsiteX4" fmla="*/ 3766 w 10002"/>
              <a:gd name="connsiteY4" fmla="*/ 95 h 10000"/>
              <a:gd name="connsiteX5" fmla="*/ 6731 w 10002"/>
              <a:gd name="connsiteY5" fmla="*/ 2589 h 10000"/>
              <a:gd name="connsiteX6" fmla="*/ 8726 w 10002"/>
              <a:gd name="connsiteY6" fmla="*/ 2511 h 10000"/>
              <a:gd name="connsiteX7" fmla="*/ 9266 w 10002"/>
              <a:gd name="connsiteY7" fmla="*/ 5557 h 10000"/>
              <a:gd name="connsiteX8" fmla="*/ 9982 w 10002"/>
              <a:gd name="connsiteY8" fmla="*/ 8149 h 10000"/>
              <a:gd name="connsiteX9" fmla="*/ 9703 w 10002"/>
              <a:gd name="connsiteY9" fmla="*/ 9995 h 10000"/>
              <a:gd name="connsiteX0" fmla="*/ 9703 w 10002"/>
              <a:gd name="connsiteY0" fmla="*/ 9931 h 9942"/>
              <a:gd name="connsiteX1" fmla="*/ 321 w 10002"/>
              <a:gd name="connsiteY1" fmla="*/ 9878 h 9942"/>
              <a:gd name="connsiteX2" fmla="*/ 51 w 10002"/>
              <a:gd name="connsiteY2" fmla="*/ 6955 h 9942"/>
              <a:gd name="connsiteX3" fmla="*/ 1533 w 10002"/>
              <a:gd name="connsiteY3" fmla="*/ 4095 h 9942"/>
              <a:gd name="connsiteX4" fmla="*/ 3766 w 10002"/>
              <a:gd name="connsiteY4" fmla="*/ 95 h 9942"/>
              <a:gd name="connsiteX5" fmla="*/ 6731 w 10002"/>
              <a:gd name="connsiteY5" fmla="*/ 2589 h 9942"/>
              <a:gd name="connsiteX6" fmla="*/ 8726 w 10002"/>
              <a:gd name="connsiteY6" fmla="*/ 2511 h 9942"/>
              <a:gd name="connsiteX7" fmla="*/ 9266 w 10002"/>
              <a:gd name="connsiteY7" fmla="*/ 5557 h 9942"/>
              <a:gd name="connsiteX8" fmla="*/ 9982 w 10002"/>
              <a:gd name="connsiteY8" fmla="*/ 8149 h 9942"/>
              <a:gd name="connsiteX9" fmla="*/ 9703 w 10002"/>
              <a:gd name="connsiteY9" fmla="*/ 9931 h 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2" h="9942">
                <a:moveTo>
                  <a:pt x="9703" y="9931"/>
                </a:moveTo>
                <a:lnTo>
                  <a:pt x="321" y="9878"/>
                </a:lnTo>
                <a:cubicBezTo>
                  <a:pt x="321" y="9878"/>
                  <a:pt x="-153" y="9397"/>
                  <a:pt x="51" y="6955"/>
                </a:cubicBezTo>
                <a:cubicBezTo>
                  <a:pt x="283" y="4304"/>
                  <a:pt x="1533" y="4095"/>
                  <a:pt x="1533" y="4095"/>
                </a:cubicBezTo>
                <a:cubicBezTo>
                  <a:pt x="1533" y="4095"/>
                  <a:pt x="1609" y="796"/>
                  <a:pt x="3766" y="95"/>
                </a:cubicBezTo>
                <a:cubicBezTo>
                  <a:pt x="5871" y="-581"/>
                  <a:pt x="6731" y="2589"/>
                  <a:pt x="6731" y="2589"/>
                </a:cubicBezTo>
                <a:cubicBezTo>
                  <a:pt x="6731" y="2589"/>
                  <a:pt x="7810" y="1082"/>
                  <a:pt x="8726" y="2511"/>
                </a:cubicBezTo>
                <a:cubicBezTo>
                  <a:pt x="9490" y="3681"/>
                  <a:pt x="9266" y="5557"/>
                  <a:pt x="9266" y="5557"/>
                </a:cubicBezTo>
                <a:cubicBezTo>
                  <a:pt x="9266" y="5557"/>
                  <a:pt x="10146" y="6278"/>
                  <a:pt x="9982" y="8149"/>
                </a:cubicBezTo>
                <a:cubicBezTo>
                  <a:pt x="9804" y="10203"/>
                  <a:pt x="9703" y="9931"/>
                  <a:pt x="9703" y="9931"/>
                </a:cubicBezTo>
                <a:close/>
              </a:path>
            </a:pathLst>
          </a:custGeom>
          <a:solidFill>
            <a:srgbClr val="316291">
              <a:alpha val="70000"/>
            </a:srgbClr>
          </a:solidFill>
          <a:ln w="19050" cap="flat">
            <a:solidFill>
              <a:srgbClr val="316291"/>
            </a:solidFill>
            <a:prstDash val="solid"/>
            <a:miter lim="800000"/>
            <a:headEnd/>
            <a:tailEnd/>
          </a:ln>
        </p:spPr>
        <p:txBody>
          <a:bodyPr vert="horz" wrap="square" lIns="91416" tIns="45708" rIns="91416" bIns="45708" numCol="1" anchor="t" anchorCtr="0" compatLnSpc="1">
            <a:prstTxWarp prst="textNoShape">
              <a:avLst/>
            </a:prstTxWarp>
          </a:bodyPr>
          <a:lstStyle/>
          <a:p>
            <a:pPr defTabSz="914373" fontAlgn="ctr">
              <a:defRPr/>
            </a:pPr>
            <a:endParaRPr lang="en-US" altLang="zh-CN" sz="1000" kern="0" dirty="0">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p:txBody>
      </p:sp>
      <p:sp>
        <p:nvSpPr>
          <p:cNvPr id="97" name="矩形 96"/>
          <p:cNvSpPr/>
          <p:nvPr/>
        </p:nvSpPr>
        <p:spPr>
          <a:xfrm>
            <a:off x="5161967" y="3534261"/>
            <a:ext cx="2280011" cy="1237262"/>
          </a:xfrm>
          <a:prstGeom prst="rect">
            <a:avLst/>
          </a:prstGeom>
        </p:spPr>
        <p:txBody>
          <a:bodyPr wrap="square">
            <a:spAutoFit/>
          </a:bodyPr>
          <a:lstStyle/>
          <a:p>
            <a:pP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Flexible multi-service orchestration</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fontAlgn="ctr">
              <a:lnSpc>
                <a:spcPct val="140000"/>
              </a:lnSpc>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Service Function Chain (SFC)</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fontAlgn="ctr">
              <a:lnSpc>
                <a:spcPct val="140000"/>
              </a:lnSpc>
              <a:buFont typeface="Arial" panose="020B0604020202020204" pitchFamily="34" charset="0"/>
              <a:buChar char="•"/>
            </a:pP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Microsegmentation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8" name="图片 9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32673" y="1741694"/>
            <a:ext cx="1215458" cy="1215458"/>
          </a:xfrm>
          <a:prstGeom prst="rect">
            <a:avLst/>
          </a:prstGeom>
          <a:ln>
            <a:noFill/>
          </a:ln>
        </p:spPr>
      </p:pic>
    </p:spTree>
    <p:extLst>
      <p:ext uri="{BB962C8B-B14F-4D97-AF65-F5344CB8AC3E}">
        <p14:creationId xmlns:p14="http://schemas.microsoft.com/office/powerpoint/2010/main" val="282743353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err="1">
                <a:sym typeface="Huawei Sans" panose="020C0503030203020204" pitchFamily="34" charset="0"/>
              </a:rPr>
              <a:t>iMaster</a:t>
            </a:r>
            <a:r>
              <a:rPr lang="en-US" dirty="0">
                <a:sym typeface="Huawei Sans" panose="020C0503030203020204" pitchFamily="34" charset="0"/>
              </a:rPr>
              <a:t> NCE-Fabric Open Architecture</a:t>
            </a:r>
          </a:p>
        </p:txBody>
      </p:sp>
      <p:sp>
        <p:nvSpPr>
          <p:cNvPr id="213" name="矩形 212"/>
          <p:cNvSpPr/>
          <p:nvPr/>
        </p:nvSpPr>
        <p:spPr>
          <a:xfrm>
            <a:off x="1460192" y="3053167"/>
            <a:ext cx="2280948" cy="1382552"/>
          </a:xfrm>
          <a:prstGeom prst="rect">
            <a:avLst/>
          </a:prstGeom>
          <a:noFill/>
          <a:ln w="28575" cap="flat" cmpd="sng" algn="ctr">
            <a:solidFill>
              <a:srgbClr val="99DFF9"/>
            </a:solidFill>
            <a:prstDash val="solid"/>
            <a:miter lim="800000"/>
          </a:ln>
          <a:effectLst/>
        </p:spPr>
        <p:txBody>
          <a:bodyPr lIns="36000" tIns="36000" rIns="36000" bIns="36000" rtlCol="0" anchor="ctr" anchorCtr="0"/>
          <a:lstStyle/>
          <a:p>
            <a:pPr marL="0" marR="0" lvl="0" indent="0" algn="ctr" defTabSz="1219028" eaLnBrk="1" fontAlgn="ctr"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214" name="肘形连接符 148"/>
          <p:cNvCxnSpPr>
            <a:cxnSpLocks noChangeShapeType="1"/>
          </p:cNvCxnSpPr>
          <p:nvPr/>
        </p:nvCxnSpPr>
        <p:spPr bwMode="auto">
          <a:xfrm>
            <a:off x="2355457" y="2328375"/>
            <a:ext cx="0" cy="470271"/>
          </a:xfrm>
          <a:prstGeom prst="straightConnector1">
            <a:avLst/>
          </a:prstGeom>
          <a:noFill/>
          <a:ln w="19050">
            <a:solidFill>
              <a:srgbClr val="C00000"/>
            </a:solidFill>
            <a:prstDash val="dash"/>
            <a:round/>
            <a:headEnd type="none" w="med" len="med"/>
            <a:tailEnd type="triangle" w="med" len="med"/>
          </a:ln>
        </p:spPr>
      </p:cxnSp>
      <p:sp>
        <p:nvSpPr>
          <p:cNvPr id="215" name="圆角矩形 27"/>
          <p:cNvSpPr>
            <a:spLocks noChangeArrowheads="1"/>
          </p:cNvSpPr>
          <p:nvPr/>
        </p:nvSpPr>
        <p:spPr bwMode="auto">
          <a:xfrm>
            <a:off x="4910550" y="3362518"/>
            <a:ext cx="1029621" cy="861178"/>
          </a:xfrm>
          <a:prstGeom prst="roundRect">
            <a:avLst>
              <a:gd name="adj" fmla="val 8773"/>
            </a:avLst>
          </a:prstGeom>
          <a:solidFill>
            <a:srgbClr val="00B0F0"/>
          </a:solidFill>
        </p:spPr>
        <p:txBody>
          <a:bodyPr wrap="square" lIns="36000" tIns="36000" rIns="36000" bIns="36000" rtlCol="0" anchor="ctr" anchorCtr="0">
            <a:noAutofit/>
          </a:bodyPr>
          <a:lstStyle/>
          <a:p>
            <a:pPr algn="ctr" fontAlgn="ctr">
              <a:spcBef>
                <a:spcPts val="0"/>
              </a:spcBef>
              <a:spcAft>
                <a:spcPts val="0"/>
              </a:spcAft>
            </a:pPr>
            <a:r>
              <a:rPr lang="en-US"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Third-party computing management platform</a:t>
            </a:r>
          </a:p>
        </p:txBody>
      </p:sp>
      <p:sp>
        <p:nvSpPr>
          <p:cNvPr id="216" name="圆角矩形 29"/>
          <p:cNvSpPr>
            <a:spLocks noChangeArrowheads="1"/>
          </p:cNvSpPr>
          <p:nvPr/>
        </p:nvSpPr>
        <p:spPr bwMode="auto">
          <a:xfrm>
            <a:off x="1058550" y="1554708"/>
            <a:ext cx="1303700" cy="455587"/>
          </a:xfrm>
          <a:prstGeom prst="roundRect">
            <a:avLst>
              <a:gd name="adj" fmla="val 8773"/>
            </a:avLst>
          </a:prstGeom>
          <a:solidFill>
            <a:srgbClr val="00B0F0"/>
          </a:solidFill>
        </p:spPr>
        <p:txBody>
          <a:bodyPr wrap="square" lIns="36000" tIns="36000" rIns="36000" bIns="36000" rtlCol="0" anchor="ctr" anchorCtr="0">
            <a:noAutofit/>
          </a:bodyPr>
          <a:lstStyle/>
          <a:p>
            <a:pPr algn="ctr" fontAlgn="ctr">
              <a:spcBef>
                <a:spcPts val="0"/>
              </a:spcBef>
              <a:spcAft>
                <a:spcPts val="0"/>
              </a:spcAft>
            </a:pPr>
            <a:r>
              <a:rPr lang="en-US"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OpenStack</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7" name="圆角矩形 30"/>
          <p:cNvSpPr>
            <a:spLocks noChangeArrowheads="1"/>
          </p:cNvSpPr>
          <p:nvPr/>
        </p:nvSpPr>
        <p:spPr bwMode="auto">
          <a:xfrm>
            <a:off x="2622991" y="1554708"/>
            <a:ext cx="1651354" cy="455587"/>
          </a:xfrm>
          <a:prstGeom prst="roundRect">
            <a:avLst>
              <a:gd name="adj" fmla="val 8773"/>
            </a:avLst>
          </a:prstGeom>
          <a:solidFill>
            <a:srgbClr val="00B0F0"/>
          </a:solidFill>
        </p:spPr>
        <p:txBody>
          <a:bodyPr wrap="square" lIns="36000" tIns="36000" rIns="36000" bIns="36000" rtlCol="0" anchor="ctr" anchorCtr="0">
            <a:noAutofit/>
          </a:bodyPr>
          <a:lstStyle/>
          <a:p>
            <a:pPr algn="ctr" fontAlgn="ctr">
              <a:spcBef>
                <a:spcPts val="0"/>
              </a:spcBef>
              <a:spcAft>
                <a:spcPts val="0"/>
              </a:spcAft>
            </a:pPr>
            <a:r>
              <a:rPr lang="en-US"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Kubernetes</a:t>
            </a:r>
          </a:p>
        </p:txBody>
      </p:sp>
      <p:sp>
        <p:nvSpPr>
          <p:cNvPr id="218" name="圆角矩形 31"/>
          <p:cNvSpPr>
            <a:spLocks noChangeArrowheads="1"/>
          </p:cNvSpPr>
          <p:nvPr/>
        </p:nvSpPr>
        <p:spPr bwMode="auto">
          <a:xfrm>
            <a:off x="4535085" y="1544809"/>
            <a:ext cx="1216787" cy="455587"/>
          </a:xfrm>
          <a:prstGeom prst="roundRect">
            <a:avLst>
              <a:gd name="adj" fmla="val 8773"/>
            </a:avLst>
          </a:prstGeom>
          <a:solidFill>
            <a:srgbClr val="00B0F0"/>
          </a:solidFill>
        </p:spPr>
        <p:txBody>
          <a:bodyPr wrap="square" lIns="36000" tIns="36000" rIns="36000" bIns="36000" rtlCol="0" anchor="ctr" anchorCtr="0">
            <a:noAutofit/>
          </a:bodyPr>
          <a:lstStyle/>
          <a:p>
            <a:pPr algn="ctr" fontAlgn="ctr">
              <a:spcBef>
                <a:spcPts val="0"/>
              </a:spcBef>
              <a:spcAft>
                <a:spcPts val="0"/>
              </a:spcAft>
            </a:pPr>
            <a:r>
              <a:rPr lang="en-US"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Third-party app</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9" name="TextBox 4"/>
          <p:cNvSpPr txBox="1">
            <a:spLocks noChangeArrowheads="1"/>
          </p:cNvSpPr>
          <p:nvPr/>
        </p:nvSpPr>
        <p:spPr bwMode="auto">
          <a:xfrm>
            <a:off x="779980" y="2418971"/>
            <a:ext cx="1756098" cy="257369"/>
          </a:xfrm>
          <a:prstGeom prst="rect">
            <a:avLst/>
          </a:prstGeom>
          <a:noFill/>
          <a:ln w="9525">
            <a:noFill/>
            <a:miter lim="800000"/>
            <a:headEnd/>
            <a:tailEnd/>
          </a:ln>
        </p:spPr>
        <p:txBody>
          <a:bodyPr wrap="square" lIns="36000" tIns="36000" rIns="36000" bIns="36000" anchor="ctr" anchorCtr="0">
            <a:spAutoFit/>
          </a:bodyPr>
          <a:lstStyle/>
          <a:p>
            <a:pPr marL="457200" marR="0" lvl="0" indent="-457200" defTabSz="1219200" eaLnBrk="1" fontAlgn="ctr" latinLnBrk="0" hangingPunct="1">
              <a:lnSpc>
                <a:spcPct val="100000"/>
              </a:lnSpc>
              <a:spcBef>
                <a:spcPts val="717"/>
              </a:spcBef>
              <a:spcAft>
                <a:spcPts val="0"/>
              </a:spcAft>
              <a:buClrTx/>
              <a:buSzPct val="100000"/>
              <a:buFontTx/>
              <a:buNone/>
              <a:tabLst/>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Service provisioning</a:t>
            </a:r>
            <a:endParaRPr kumimoji="0" lang="en-US" altLang="zh-CN"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0" name="TextBox 4"/>
          <p:cNvSpPr txBox="1">
            <a:spLocks noChangeArrowheads="1"/>
          </p:cNvSpPr>
          <p:nvPr/>
        </p:nvSpPr>
        <p:spPr bwMode="auto">
          <a:xfrm>
            <a:off x="3356235" y="2418971"/>
            <a:ext cx="1675976" cy="257369"/>
          </a:xfrm>
          <a:prstGeom prst="rect">
            <a:avLst/>
          </a:prstGeom>
          <a:noFill/>
          <a:ln w="9525">
            <a:noFill/>
            <a:miter lim="800000"/>
            <a:headEnd/>
            <a:tailEnd/>
          </a:ln>
        </p:spPr>
        <p:txBody>
          <a:bodyPr wrap="square" lIns="36000" tIns="36000" rIns="36000" bIns="36000" anchor="ctr" anchorCtr="0">
            <a:spAutoFit/>
          </a:bodyPr>
          <a:lstStyle/>
          <a:p>
            <a:pPr marL="457200" marR="0" lvl="0" indent="-457200" defTabSz="1219200" eaLnBrk="1" fontAlgn="ctr" latinLnBrk="0" hangingPunct="1">
              <a:lnSpc>
                <a:spcPct val="100000"/>
              </a:lnSpc>
              <a:spcBef>
                <a:spcPts val="717"/>
              </a:spcBef>
              <a:spcAft>
                <a:spcPts val="0"/>
              </a:spcAft>
              <a:buClrTx/>
              <a:buSzPct val="100000"/>
              <a:buFontTx/>
              <a:buNone/>
              <a:tabLst/>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Resource reporting</a:t>
            </a:r>
            <a:endParaRPr kumimoji="0" lang="en-US" altLang="zh-CN"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221" name="直接连接符 50"/>
          <p:cNvCxnSpPr>
            <a:cxnSpLocks noChangeShapeType="1"/>
          </p:cNvCxnSpPr>
          <p:nvPr/>
        </p:nvCxnSpPr>
        <p:spPr bwMode="auto">
          <a:xfrm flipV="1">
            <a:off x="3224591" y="2328375"/>
            <a:ext cx="0" cy="457745"/>
          </a:xfrm>
          <a:prstGeom prst="line">
            <a:avLst/>
          </a:prstGeom>
          <a:noFill/>
          <a:ln w="19050">
            <a:solidFill>
              <a:srgbClr val="C00000"/>
            </a:solidFill>
            <a:prstDash val="dash"/>
            <a:round/>
            <a:headEnd type="none" w="med" len="med"/>
            <a:tailEnd type="triangle" w="med" len="med"/>
          </a:ln>
        </p:spPr>
      </p:cxnSp>
      <p:sp>
        <p:nvSpPr>
          <p:cNvPr id="222" name="圆角矩形 52"/>
          <p:cNvSpPr>
            <a:spLocks noChangeArrowheads="1"/>
          </p:cNvSpPr>
          <p:nvPr/>
        </p:nvSpPr>
        <p:spPr bwMode="auto">
          <a:xfrm>
            <a:off x="1840771" y="5590757"/>
            <a:ext cx="885469" cy="343318"/>
          </a:xfrm>
          <a:prstGeom prst="roundRect">
            <a:avLst>
              <a:gd name="adj" fmla="val 8773"/>
            </a:avLst>
          </a:prstGeom>
          <a:solidFill>
            <a:srgbClr val="00B0F0"/>
          </a:solidFill>
        </p:spPr>
        <p:txBody>
          <a:bodyPr wrap="square" lIns="36000" tIns="36000" rIns="36000" bIns="36000" rtlCol="0" anchor="ctr" anchorCtr="0">
            <a:noAutofit/>
          </a:bodyPr>
          <a:lstStyle/>
          <a:p>
            <a:pPr algn="ctr" fontAlgn="ctr">
              <a:spcBef>
                <a:spcPts val="0"/>
              </a:spcBef>
              <a:spcAft>
                <a:spcPts val="0"/>
              </a:spcAft>
            </a:pPr>
            <a:r>
              <a:rPr lang="en-US"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Firewall</a:t>
            </a:r>
          </a:p>
        </p:txBody>
      </p:sp>
      <p:sp>
        <p:nvSpPr>
          <p:cNvPr id="223" name="圆角矩形 53"/>
          <p:cNvSpPr>
            <a:spLocks noChangeArrowheads="1"/>
          </p:cNvSpPr>
          <p:nvPr/>
        </p:nvSpPr>
        <p:spPr bwMode="auto">
          <a:xfrm>
            <a:off x="3845566" y="5590757"/>
            <a:ext cx="1076281" cy="343318"/>
          </a:xfrm>
          <a:prstGeom prst="roundRect">
            <a:avLst>
              <a:gd name="adj" fmla="val 8773"/>
            </a:avLst>
          </a:prstGeom>
          <a:solidFill>
            <a:srgbClr val="00B0F0"/>
          </a:solidFill>
        </p:spPr>
        <p:txBody>
          <a:bodyPr wrap="square" lIns="36000" tIns="36000" rIns="36000" bIns="36000" rtlCol="0" anchor="ctr" anchorCtr="0">
            <a:noAutofit/>
          </a:bodyPr>
          <a:lstStyle/>
          <a:p>
            <a:pPr algn="ctr" fontAlgn="ctr">
              <a:spcBef>
                <a:spcPts val="0"/>
              </a:spcBef>
              <a:spcAft>
                <a:spcPts val="0"/>
              </a:spcAft>
            </a:pPr>
            <a:r>
              <a:rPr lang="en-US"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LB</a:t>
            </a:r>
          </a:p>
        </p:txBody>
      </p:sp>
      <p:sp>
        <p:nvSpPr>
          <p:cNvPr id="224" name="圆角矩形 54"/>
          <p:cNvSpPr>
            <a:spLocks noChangeArrowheads="1"/>
          </p:cNvSpPr>
          <p:nvPr/>
        </p:nvSpPr>
        <p:spPr bwMode="auto">
          <a:xfrm>
            <a:off x="2867395" y="5590757"/>
            <a:ext cx="885469" cy="343318"/>
          </a:xfrm>
          <a:prstGeom prst="roundRect">
            <a:avLst>
              <a:gd name="adj" fmla="val 8773"/>
            </a:avLst>
          </a:prstGeom>
          <a:solidFill>
            <a:srgbClr val="00B0F0"/>
          </a:solidFill>
        </p:spPr>
        <p:txBody>
          <a:bodyPr wrap="square" lIns="36000" tIns="36000" rIns="36000" bIns="36000" rtlCol="0" anchor="ctr" anchorCtr="0">
            <a:noAutofit/>
          </a:bodyPr>
          <a:lstStyle/>
          <a:p>
            <a:pPr algn="ctr" fontAlgn="ctr">
              <a:spcBef>
                <a:spcPts val="0"/>
              </a:spcBef>
              <a:spcAft>
                <a:spcPts val="0"/>
              </a:spcAft>
            </a:pPr>
            <a:r>
              <a:rPr lang="en-US"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Switch</a:t>
            </a:r>
          </a:p>
        </p:txBody>
      </p:sp>
      <p:cxnSp>
        <p:nvCxnSpPr>
          <p:cNvPr id="225" name="肘形连接符 148"/>
          <p:cNvCxnSpPr>
            <a:cxnSpLocks noChangeShapeType="1"/>
          </p:cNvCxnSpPr>
          <p:nvPr/>
        </p:nvCxnSpPr>
        <p:spPr bwMode="auto">
          <a:xfrm flipH="1">
            <a:off x="4098906" y="3499954"/>
            <a:ext cx="497813" cy="0"/>
          </a:xfrm>
          <a:prstGeom prst="straightConnector1">
            <a:avLst/>
          </a:prstGeom>
          <a:noFill/>
          <a:ln w="19050">
            <a:solidFill>
              <a:srgbClr val="C00000"/>
            </a:solidFill>
            <a:prstDash val="dash"/>
            <a:round/>
            <a:headEnd type="triangle" w="med" len="med"/>
            <a:tailEnd type="triangle" w="med" len="med"/>
          </a:ln>
        </p:spPr>
      </p:cxnSp>
      <p:sp>
        <p:nvSpPr>
          <p:cNvPr id="226" name="TextBox 4"/>
          <p:cNvSpPr txBox="1">
            <a:spLocks noChangeArrowheads="1"/>
          </p:cNvSpPr>
          <p:nvPr/>
        </p:nvSpPr>
        <p:spPr bwMode="auto">
          <a:xfrm>
            <a:off x="3748760" y="3524656"/>
            <a:ext cx="1161855" cy="442035"/>
          </a:xfrm>
          <a:prstGeom prst="rect">
            <a:avLst/>
          </a:prstGeom>
          <a:noFill/>
          <a:ln w="9525">
            <a:noFill/>
            <a:miter lim="800000"/>
            <a:headEnd/>
            <a:tailEnd/>
          </a:ln>
        </p:spPr>
        <p:txBody>
          <a:bodyPr wrap="square" lIns="36000" tIns="36000" rIns="36000" bIns="36000" anchor="ctr" anchorCtr="0">
            <a:spAutoFit/>
          </a:bodyPr>
          <a:lstStyle/>
          <a:p>
            <a:pPr marR="0" lvl="0" algn="ctr" defTabSz="1219200" eaLnBrk="1" fontAlgn="ctr" latinLnBrk="0" hangingPunct="1">
              <a:lnSpc>
                <a:spcPct val="100000"/>
              </a:lnSpc>
              <a:spcBef>
                <a:spcPts val="711"/>
              </a:spcBef>
              <a:spcAft>
                <a:spcPts val="0"/>
              </a:spcAft>
              <a:buClrTx/>
              <a:buSzPct val="100000"/>
              <a:buFontTx/>
              <a:buNone/>
              <a:tabLst/>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Resource synchronization</a:t>
            </a:r>
            <a:endParaRPr kumimoji="0" lang="en-US" altLang="zh-CN"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227" name="肘形连接符 148"/>
          <p:cNvCxnSpPr>
            <a:cxnSpLocks noChangeShapeType="1"/>
          </p:cNvCxnSpPr>
          <p:nvPr/>
        </p:nvCxnSpPr>
        <p:spPr bwMode="auto">
          <a:xfrm flipH="1">
            <a:off x="4138158" y="4124350"/>
            <a:ext cx="445198" cy="0"/>
          </a:xfrm>
          <a:prstGeom prst="straightConnector1">
            <a:avLst/>
          </a:prstGeom>
          <a:noFill/>
          <a:ln w="19050">
            <a:solidFill>
              <a:srgbClr val="C00000"/>
            </a:solidFill>
            <a:prstDash val="dash"/>
            <a:round/>
            <a:headEnd type="none" w="med" len="med"/>
            <a:tailEnd type="triangle" w="med" len="med"/>
          </a:ln>
        </p:spPr>
      </p:cxnSp>
      <p:sp>
        <p:nvSpPr>
          <p:cNvPr id="228" name="TextBox 4"/>
          <p:cNvSpPr txBox="1">
            <a:spLocks noChangeArrowheads="1"/>
          </p:cNvSpPr>
          <p:nvPr/>
        </p:nvSpPr>
        <p:spPr bwMode="auto">
          <a:xfrm>
            <a:off x="3859599" y="4128385"/>
            <a:ext cx="1061697" cy="442035"/>
          </a:xfrm>
          <a:prstGeom prst="rect">
            <a:avLst/>
          </a:prstGeom>
          <a:noFill/>
          <a:ln w="9525">
            <a:noFill/>
            <a:miter lim="800000"/>
            <a:headEnd/>
            <a:tailEnd/>
          </a:ln>
        </p:spPr>
        <p:txBody>
          <a:bodyPr wrap="square" lIns="36000" tIns="36000" rIns="36000" bIns="36000" anchor="ctr" anchorCtr="0">
            <a:spAutoFit/>
          </a:bodyPr>
          <a:lstStyle/>
          <a:p>
            <a:pPr marR="0" lvl="0" algn="ctr" defTabSz="1219200" eaLnBrk="1" fontAlgn="ctr" latinLnBrk="0" hangingPunct="1">
              <a:lnSpc>
                <a:spcPct val="100000"/>
              </a:lnSpc>
              <a:spcBef>
                <a:spcPts val="717"/>
              </a:spcBef>
              <a:spcAft>
                <a:spcPts val="0"/>
              </a:spcAft>
              <a:buClrTx/>
              <a:buSzPct val="100000"/>
              <a:buFontTx/>
              <a:buNone/>
              <a:tabLst/>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Virtual awareness</a:t>
            </a:r>
            <a:endParaRPr kumimoji="0" lang="en-US" altLang="zh-CN"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9" name="圆角矩形 228"/>
          <p:cNvSpPr/>
          <p:nvPr/>
        </p:nvSpPr>
        <p:spPr>
          <a:xfrm>
            <a:off x="779979" y="5421444"/>
            <a:ext cx="5232633" cy="635848"/>
          </a:xfrm>
          <a:prstGeom prst="roundRect">
            <a:avLst/>
          </a:prstGeom>
          <a:noFill/>
          <a:ln w="19050" cap="flat" cmpd="sng" algn="ctr">
            <a:solidFill>
              <a:srgbClr val="99DFF9"/>
            </a:solidFill>
            <a:prstDash val="solid"/>
            <a:miter lim="800000"/>
          </a:ln>
          <a:effectLst/>
        </p:spPr>
        <p:txBody>
          <a:bodyPr lIns="36000" tIns="36000" rIns="36000" bIns="36000" rtlCol="0" anchor="ctr" anchorCtr="0"/>
          <a:lstStyle/>
          <a:p>
            <a:pPr marL="0" marR="0" lvl="0" indent="0" algn="ctr" defTabSz="1219028" eaLnBrk="1" fontAlgn="ctr" latinLnBrk="0" hangingPunct="1">
              <a:lnSpc>
                <a:spcPct val="100000"/>
              </a:lnSpc>
              <a:spcBef>
                <a:spcPts val="0"/>
              </a:spcBef>
              <a:spcAft>
                <a:spcPts val="0"/>
              </a:spcAft>
              <a:buClrTx/>
              <a:buSzTx/>
              <a:buFontTx/>
              <a:buNone/>
              <a:tabLst/>
              <a:defRPr/>
            </a:pPr>
            <a:endParaRPr kumimoji="0" lang="en-US" altLang="zh-CN" sz="1867"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0" name="圆角矩形 229"/>
          <p:cNvSpPr/>
          <p:nvPr/>
        </p:nvSpPr>
        <p:spPr>
          <a:xfrm>
            <a:off x="779978" y="1431433"/>
            <a:ext cx="5206388" cy="698434"/>
          </a:xfrm>
          <a:prstGeom prst="roundRect">
            <a:avLst/>
          </a:prstGeom>
          <a:noFill/>
          <a:ln w="19050" cap="flat" cmpd="sng" algn="ctr">
            <a:solidFill>
              <a:srgbClr val="99DFF9"/>
            </a:solidFill>
            <a:prstDash val="solid"/>
            <a:miter lim="800000"/>
          </a:ln>
          <a:effectLst/>
        </p:spPr>
        <p:txBody>
          <a:bodyPr lIns="36000" tIns="36000" rIns="36000" bIns="36000" rtlCol="0" anchor="ctr" anchorCtr="0"/>
          <a:lstStyle/>
          <a:p>
            <a:pPr marL="0" marR="0" lvl="0" indent="0" algn="ctr" defTabSz="1219028" eaLnBrk="1" fontAlgn="ctr" latinLnBrk="0" hangingPunct="1">
              <a:lnSpc>
                <a:spcPct val="100000"/>
              </a:lnSpc>
              <a:spcBef>
                <a:spcPts val="0"/>
              </a:spcBef>
              <a:spcAft>
                <a:spcPts val="0"/>
              </a:spcAft>
              <a:buClrTx/>
              <a:buSzTx/>
              <a:buFontTx/>
              <a:buNone/>
              <a:tabLst/>
              <a:defRPr/>
            </a:pPr>
            <a:endParaRPr kumimoji="0" lang="en-US" altLang="zh-CN" sz="1867"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1" name="圆角矩形 230"/>
          <p:cNvSpPr/>
          <p:nvPr/>
        </p:nvSpPr>
        <p:spPr>
          <a:xfrm>
            <a:off x="4881792" y="3046809"/>
            <a:ext cx="1095232" cy="1469268"/>
          </a:xfrm>
          <a:prstGeom prst="roundRect">
            <a:avLst>
              <a:gd name="adj" fmla="val 11943"/>
            </a:avLst>
          </a:prstGeom>
          <a:noFill/>
          <a:ln w="19050" cap="flat" cmpd="sng" algn="ctr">
            <a:solidFill>
              <a:srgbClr val="99DFF9"/>
            </a:solidFill>
            <a:prstDash val="solid"/>
            <a:miter lim="800000"/>
          </a:ln>
          <a:effectLst/>
        </p:spPr>
        <p:txBody>
          <a:bodyPr lIns="36000" tIns="36000" rIns="36000" bIns="36000" rtlCol="0" anchor="ctr" anchorCtr="0"/>
          <a:lstStyle/>
          <a:p>
            <a:pPr marL="0" marR="0" lvl="0" indent="0" algn="ctr" defTabSz="1219028" eaLnBrk="1" fontAlgn="ctr"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232" name="肘形连接符 148"/>
          <p:cNvCxnSpPr>
            <a:cxnSpLocks noChangeShapeType="1"/>
          </p:cNvCxnSpPr>
          <p:nvPr/>
        </p:nvCxnSpPr>
        <p:spPr bwMode="auto">
          <a:xfrm>
            <a:off x="2275337" y="4704149"/>
            <a:ext cx="0" cy="470271"/>
          </a:xfrm>
          <a:prstGeom prst="straightConnector1">
            <a:avLst/>
          </a:prstGeom>
          <a:noFill/>
          <a:ln w="19050">
            <a:solidFill>
              <a:srgbClr val="C00000"/>
            </a:solidFill>
            <a:prstDash val="dash"/>
            <a:round/>
            <a:headEnd type="none" w="med" len="med"/>
            <a:tailEnd type="triangle" w="med" len="med"/>
          </a:ln>
        </p:spPr>
      </p:cxnSp>
      <p:sp>
        <p:nvSpPr>
          <p:cNvPr id="233" name="TextBox 4"/>
          <p:cNvSpPr txBox="1">
            <a:spLocks noChangeArrowheads="1"/>
          </p:cNvSpPr>
          <p:nvPr/>
        </p:nvSpPr>
        <p:spPr bwMode="auto">
          <a:xfrm>
            <a:off x="638591" y="4773799"/>
            <a:ext cx="1912418" cy="257369"/>
          </a:xfrm>
          <a:prstGeom prst="rect">
            <a:avLst/>
          </a:prstGeom>
          <a:noFill/>
          <a:ln w="9525">
            <a:noFill/>
            <a:miter lim="800000"/>
            <a:headEnd/>
            <a:tailEnd/>
          </a:ln>
        </p:spPr>
        <p:txBody>
          <a:bodyPr wrap="square" lIns="36000" tIns="36000" rIns="36000" bIns="36000" anchor="ctr" anchorCtr="0">
            <a:spAutoFit/>
          </a:bodyPr>
          <a:lstStyle/>
          <a:p>
            <a:pPr marL="457200" marR="0" lvl="0" indent="-457200" defTabSz="1219200" eaLnBrk="1" fontAlgn="ctr" latinLnBrk="0" hangingPunct="1">
              <a:lnSpc>
                <a:spcPct val="100000"/>
              </a:lnSpc>
              <a:spcBef>
                <a:spcPts val="717"/>
              </a:spcBef>
              <a:spcAft>
                <a:spcPts val="0"/>
              </a:spcAft>
              <a:buClrTx/>
              <a:buSzPct val="100000"/>
              <a:buFontTx/>
              <a:buNone/>
              <a:tabLst/>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Configuration delivery</a:t>
            </a:r>
            <a:endParaRPr kumimoji="0" lang="en-US" altLang="zh-CN"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4" name="TextBox 4"/>
          <p:cNvSpPr txBox="1">
            <a:spLocks noChangeArrowheads="1"/>
          </p:cNvSpPr>
          <p:nvPr/>
        </p:nvSpPr>
        <p:spPr bwMode="auto">
          <a:xfrm>
            <a:off x="3264638" y="4753582"/>
            <a:ext cx="1556718" cy="257369"/>
          </a:xfrm>
          <a:prstGeom prst="rect">
            <a:avLst/>
          </a:prstGeom>
          <a:noFill/>
          <a:ln w="9525">
            <a:noFill/>
            <a:miter lim="800000"/>
            <a:headEnd/>
            <a:tailEnd/>
          </a:ln>
        </p:spPr>
        <p:txBody>
          <a:bodyPr wrap="square" lIns="36000" tIns="36000" rIns="36000" bIns="36000" anchor="ctr" anchorCtr="0">
            <a:spAutoFit/>
          </a:bodyPr>
          <a:lstStyle/>
          <a:p>
            <a:pPr marL="457200" marR="0" lvl="0" indent="-457200" defTabSz="1219200" eaLnBrk="1" fontAlgn="ctr" latinLnBrk="0" hangingPunct="1">
              <a:lnSpc>
                <a:spcPct val="100000"/>
              </a:lnSpc>
              <a:spcBef>
                <a:spcPts val="717"/>
              </a:spcBef>
              <a:spcAft>
                <a:spcPts val="0"/>
              </a:spcAft>
              <a:buClrTx/>
              <a:buSzPct val="100000"/>
              <a:buFontTx/>
              <a:buNone/>
              <a:tabLst/>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Status reporting</a:t>
            </a:r>
            <a:endParaRPr kumimoji="0" lang="en-US" altLang="zh-CN"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235" name="直接连接符 50"/>
          <p:cNvCxnSpPr>
            <a:cxnSpLocks noChangeShapeType="1"/>
          </p:cNvCxnSpPr>
          <p:nvPr/>
        </p:nvCxnSpPr>
        <p:spPr bwMode="auto">
          <a:xfrm flipV="1">
            <a:off x="3144471" y="4704149"/>
            <a:ext cx="0" cy="457745"/>
          </a:xfrm>
          <a:prstGeom prst="line">
            <a:avLst/>
          </a:prstGeom>
          <a:noFill/>
          <a:ln w="19050">
            <a:solidFill>
              <a:srgbClr val="C00000"/>
            </a:solidFill>
            <a:prstDash val="dash"/>
            <a:round/>
            <a:headEnd type="none" w="med" len="med"/>
            <a:tailEnd type="triangle" w="med" len="med"/>
          </a:ln>
        </p:spPr>
      </p:cxnSp>
      <p:sp>
        <p:nvSpPr>
          <p:cNvPr id="236" name="圆角矩形 52"/>
          <p:cNvSpPr>
            <a:spLocks noChangeArrowheads="1"/>
          </p:cNvSpPr>
          <p:nvPr/>
        </p:nvSpPr>
        <p:spPr bwMode="auto">
          <a:xfrm>
            <a:off x="884723" y="5590757"/>
            <a:ext cx="885469" cy="343318"/>
          </a:xfrm>
          <a:prstGeom prst="roundRect">
            <a:avLst>
              <a:gd name="adj" fmla="val 8773"/>
            </a:avLst>
          </a:prstGeom>
          <a:solidFill>
            <a:srgbClr val="00B0F0"/>
          </a:solidFill>
        </p:spPr>
        <p:txBody>
          <a:bodyPr wrap="square" lIns="36000" tIns="36000" rIns="36000" bIns="36000" rtlCol="0" anchor="ctr" anchorCtr="0">
            <a:noAutofit/>
          </a:bodyPr>
          <a:lstStyle/>
          <a:p>
            <a:pPr algn="ctr" fontAlgn="ctr">
              <a:spcBef>
                <a:spcPts val="0"/>
              </a:spcBef>
              <a:spcAft>
                <a:spcPts val="0"/>
              </a:spcAft>
            </a:pPr>
            <a:r>
              <a:rPr lang="en-US"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Router</a:t>
            </a:r>
          </a:p>
        </p:txBody>
      </p:sp>
      <p:sp>
        <p:nvSpPr>
          <p:cNvPr id="237" name="圆角矩形 53"/>
          <p:cNvSpPr>
            <a:spLocks noChangeArrowheads="1"/>
          </p:cNvSpPr>
          <p:nvPr/>
        </p:nvSpPr>
        <p:spPr bwMode="auto">
          <a:xfrm>
            <a:off x="5024495" y="5590757"/>
            <a:ext cx="885469" cy="343318"/>
          </a:xfrm>
          <a:prstGeom prst="roundRect">
            <a:avLst>
              <a:gd name="adj" fmla="val 8773"/>
            </a:avLst>
          </a:prstGeom>
          <a:solidFill>
            <a:srgbClr val="00B0F0"/>
          </a:solidFill>
        </p:spPr>
        <p:txBody>
          <a:bodyPr wrap="square" lIns="36000" tIns="36000" rIns="36000" bIns="36000" rtlCol="0" anchor="ctr" anchorCtr="0">
            <a:noAutofit/>
          </a:bodyPr>
          <a:lstStyle/>
          <a:p>
            <a:pPr algn="ctr" fontAlgn="ctr">
              <a:spcBef>
                <a:spcPts val="0"/>
              </a:spcBef>
              <a:spcAft>
                <a:spcPts val="0"/>
              </a:spcAft>
            </a:pPr>
            <a:r>
              <a:rPr lang="en-US"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Compute resource</a:t>
            </a:r>
          </a:p>
        </p:txBody>
      </p:sp>
      <p:cxnSp>
        <p:nvCxnSpPr>
          <p:cNvPr id="238" name="直接连接符 50"/>
          <p:cNvCxnSpPr>
            <a:cxnSpLocks noChangeShapeType="1"/>
            <a:stCxn id="237" idx="0"/>
          </p:cNvCxnSpPr>
          <p:nvPr/>
        </p:nvCxnSpPr>
        <p:spPr bwMode="auto">
          <a:xfrm flipV="1">
            <a:off x="5467230" y="4492195"/>
            <a:ext cx="1" cy="1098562"/>
          </a:xfrm>
          <a:prstGeom prst="line">
            <a:avLst/>
          </a:prstGeom>
          <a:noFill/>
          <a:ln w="19050">
            <a:solidFill>
              <a:srgbClr val="FFFFFF">
                <a:lumMod val="60000"/>
                <a:lumOff val="40000"/>
              </a:srgbClr>
            </a:solidFill>
            <a:prstDash val="dash"/>
            <a:round/>
            <a:headEnd type="triangle" w="med" len="med"/>
            <a:tailEnd type="triangle" w="med" len="med"/>
          </a:ln>
        </p:spPr>
      </p:cxnSp>
      <p:sp>
        <p:nvSpPr>
          <p:cNvPr id="239" name="TextBox 4"/>
          <p:cNvSpPr txBox="1">
            <a:spLocks noChangeArrowheads="1"/>
          </p:cNvSpPr>
          <p:nvPr/>
        </p:nvSpPr>
        <p:spPr bwMode="auto">
          <a:xfrm>
            <a:off x="2275337" y="2644854"/>
            <a:ext cx="1049753" cy="257369"/>
          </a:xfrm>
          <a:prstGeom prst="rect">
            <a:avLst/>
          </a:prstGeom>
          <a:noFill/>
          <a:ln w="9525">
            <a:noFill/>
            <a:miter lim="800000"/>
            <a:headEnd/>
            <a:tailEnd/>
          </a:ln>
        </p:spPr>
        <p:txBody>
          <a:bodyPr lIns="36000" tIns="36000" rIns="36000" bIns="36000" anchor="ctr" anchorCtr="0">
            <a:spAutoFit/>
          </a:bodyPr>
          <a:lstStyle/>
          <a:p>
            <a:pPr marL="457200" marR="0" lvl="0" indent="-457200" algn="ctr" defTabSz="1219200" eaLnBrk="1" fontAlgn="ctr" latinLnBrk="0" hangingPunct="1">
              <a:lnSpc>
                <a:spcPct val="100000"/>
              </a:lnSpc>
              <a:spcBef>
                <a:spcPts val="717"/>
              </a:spcBef>
              <a:spcAft>
                <a:spcPts val="0"/>
              </a:spcAft>
              <a:buClrTx/>
              <a:buSzPct val="100000"/>
              <a:buFontTx/>
              <a:buNone/>
              <a:tabLst/>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RESTful</a:t>
            </a:r>
            <a:endParaRPr kumimoji="0" lang="en-US" altLang="zh-CN"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0" name="TextBox 4"/>
          <p:cNvSpPr txBox="1">
            <a:spLocks noChangeArrowheads="1"/>
          </p:cNvSpPr>
          <p:nvPr/>
        </p:nvSpPr>
        <p:spPr bwMode="auto">
          <a:xfrm>
            <a:off x="1453508" y="5140237"/>
            <a:ext cx="3143211" cy="257369"/>
          </a:xfrm>
          <a:prstGeom prst="rect">
            <a:avLst/>
          </a:prstGeom>
          <a:noFill/>
          <a:ln w="9525">
            <a:noFill/>
            <a:miter lim="800000"/>
            <a:headEnd/>
            <a:tailEnd/>
          </a:ln>
        </p:spPr>
        <p:txBody>
          <a:bodyPr wrap="square" lIns="36000" tIns="36000" rIns="36000" bIns="36000" anchor="ctr" anchorCtr="0">
            <a:spAutoFit/>
          </a:bodyPr>
          <a:lstStyle/>
          <a:p>
            <a:pPr marL="457200" marR="0" lvl="0" indent="-457200" defTabSz="1219200" eaLnBrk="1" fontAlgn="ctr" latinLnBrk="0" hangingPunct="1">
              <a:lnSpc>
                <a:spcPct val="100000"/>
              </a:lnSpc>
              <a:spcBef>
                <a:spcPts val="717"/>
              </a:spcBef>
              <a:spcAft>
                <a:spcPts val="0"/>
              </a:spcAft>
              <a:buClrTx/>
              <a:buSzPct val="100000"/>
              <a:buFontTx/>
              <a:buNone/>
              <a:tabLst/>
              <a:defRPr/>
            </a:pPr>
            <a:r>
              <a:rPr lang="en-US" sz="1200" dirty="0" err="1">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OpenFlow</a:t>
            </a: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/OVSDB/NETCONF/BGP EVPN</a:t>
            </a:r>
          </a:p>
        </p:txBody>
      </p:sp>
      <p:cxnSp>
        <p:nvCxnSpPr>
          <p:cNvPr id="242" name="直接连接符 50"/>
          <p:cNvCxnSpPr>
            <a:cxnSpLocks noChangeShapeType="1"/>
          </p:cNvCxnSpPr>
          <p:nvPr/>
        </p:nvCxnSpPr>
        <p:spPr bwMode="auto">
          <a:xfrm flipV="1">
            <a:off x="5499623" y="4544310"/>
            <a:ext cx="2" cy="1098562"/>
          </a:xfrm>
          <a:prstGeom prst="line">
            <a:avLst/>
          </a:prstGeom>
          <a:noFill/>
          <a:ln w="19050">
            <a:solidFill>
              <a:srgbClr val="C00000"/>
            </a:solidFill>
            <a:prstDash val="dash"/>
            <a:round/>
            <a:headEnd type="triangle" w="med" len="med"/>
            <a:tailEnd type="triangle" w="med" len="med"/>
          </a:ln>
        </p:spPr>
      </p:cxnSp>
      <p:sp>
        <p:nvSpPr>
          <p:cNvPr id="243" name="矩形 242"/>
          <p:cNvSpPr/>
          <p:nvPr/>
        </p:nvSpPr>
        <p:spPr>
          <a:xfrm>
            <a:off x="6336926" y="1431433"/>
            <a:ext cx="5423274" cy="1470983"/>
          </a:xfrm>
          <a:prstGeom prst="rect">
            <a:avLst/>
          </a:prstGeom>
          <a:solidFill>
            <a:srgbClr val="F4FBFE"/>
          </a:solidFill>
          <a:ln w="12700" cap="flat" cmpd="sng" algn="ctr">
            <a:solidFill>
              <a:srgbClr val="93D7F0"/>
            </a:solidFill>
            <a:prstDash val="solid"/>
            <a:miter lim="800000"/>
          </a:ln>
          <a:effectLst/>
        </p:spPr>
        <p:txBody>
          <a:bodyPr rtlCol="0" anchor="ctr"/>
          <a:lstStyle/>
          <a:p>
            <a:pPr marL="0" marR="0" lvl="0" indent="0" defTabSz="914478" eaLnBrk="1" fontAlgn="ctr" latinLnBrk="0" hangingPunct="1">
              <a:lnSpc>
                <a:spcPct val="150000"/>
              </a:lnSpc>
              <a:spcBef>
                <a:spcPts val="0"/>
              </a:spcBef>
              <a:spcAft>
                <a:spcPts val="0"/>
              </a:spcAft>
              <a:buClrTx/>
              <a:buSzTx/>
              <a:buFontTx/>
              <a:buNone/>
              <a:tabLst/>
              <a:defRPr/>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Northbound ecosystem</a:t>
            </a:r>
          </a:p>
          <a:p>
            <a:pPr marL="285750" lvl="0" indent="-285750" fontAlgn="ctr">
              <a:lnSpc>
                <a:spcPct val="150000"/>
              </a:lnSpc>
              <a:buFont typeface="Arial" panose="020B0604020202020204" pitchFamily="34" charset="0"/>
              <a:buChar char="•"/>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Provides the standard Neutron/</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RESTful APIs for </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VPC orchestration to enable abstraction of fabric configuration.</a:t>
            </a:r>
          </a:p>
          <a:p>
            <a:pPr marL="285750" marR="0" lvl="0" indent="-285750" defTabSz="914478" eaLnBrk="1" fontAlgn="ctr" latinLnBrk="0" hangingPunct="1">
              <a:lnSpc>
                <a:spcPct val="150000"/>
              </a:lnSpc>
              <a:spcBef>
                <a:spcPts val="0"/>
              </a:spcBef>
              <a:spcAft>
                <a:spcPts val="0"/>
              </a:spcAft>
              <a:buClrTx/>
              <a:buSzTx/>
              <a:buFont typeface="Arial" panose="020B0604020202020204" pitchFamily="34" charset="0"/>
              <a:buChar char="•"/>
              <a:tabLst/>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Provides interoperability with OpenStack and Kubernetes.</a:t>
            </a:r>
          </a:p>
        </p:txBody>
      </p:sp>
      <p:sp>
        <p:nvSpPr>
          <p:cNvPr id="244" name="矩形 243"/>
          <p:cNvSpPr/>
          <p:nvPr/>
        </p:nvSpPr>
        <p:spPr>
          <a:xfrm>
            <a:off x="6336926" y="3003058"/>
            <a:ext cx="5423274" cy="1470983"/>
          </a:xfrm>
          <a:prstGeom prst="rect">
            <a:avLst/>
          </a:prstGeom>
          <a:solidFill>
            <a:srgbClr val="F4FBFE"/>
          </a:solidFill>
          <a:ln w="12700" cap="flat" cmpd="sng" algn="ctr">
            <a:solidFill>
              <a:srgbClr val="93D7F0"/>
            </a:solidFill>
            <a:prstDash val="solid"/>
            <a:miter lim="800000"/>
          </a:ln>
          <a:effectLst/>
        </p:spPr>
        <p:txBody>
          <a:bodyPr rtlCol="0" anchor="ctr"/>
          <a:lstStyle/>
          <a:p>
            <a:pPr marL="0" marR="0" lvl="0" indent="0" defTabSz="914478" eaLnBrk="1" fontAlgn="ctr" latinLnBrk="0" hangingPunct="1">
              <a:lnSpc>
                <a:spcPct val="150000"/>
              </a:lnSpc>
              <a:spcBef>
                <a:spcPts val="0"/>
              </a:spcBef>
              <a:spcAft>
                <a:spcPts val="0"/>
              </a:spcAft>
              <a:buClrTx/>
              <a:buSzTx/>
              <a:buFontTx/>
              <a:buNone/>
              <a:tabLst/>
              <a:defRPr/>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Eastbound and westbound ecosystem</a:t>
            </a:r>
          </a:p>
          <a:p>
            <a:pPr marL="285750" marR="0" lvl="0" indent="-285750" defTabSz="914478" eaLnBrk="1" fontAlgn="ctr" latinLnBrk="0" hangingPunct="1">
              <a:lnSpc>
                <a:spcPct val="150000"/>
              </a:lnSpc>
              <a:spcBef>
                <a:spcPts val="0"/>
              </a:spcBef>
              <a:spcAft>
                <a:spcPts val="0"/>
              </a:spcAft>
              <a:buClrTx/>
              <a:buSzTx/>
              <a:buFont typeface="Arial" panose="020B0604020202020204" pitchFamily="34" charset="0"/>
              <a:buChar char="•"/>
              <a:tabLst/>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Provides compatibility with third-party computing management platforms and associates with computing resources to implement on-demand VM go-online and elastic scaling.</a:t>
            </a:r>
          </a:p>
        </p:txBody>
      </p:sp>
      <p:sp>
        <p:nvSpPr>
          <p:cNvPr id="245" name="矩形 244"/>
          <p:cNvSpPr/>
          <p:nvPr/>
        </p:nvSpPr>
        <p:spPr>
          <a:xfrm>
            <a:off x="6336926" y="4586309"/>
            <a:ext cx="5423274" cy="1470983"/>
          </a:xfrm>
          <a:prstGeom prst="rect">
            <a:avLst/>
          </a:prstGeom>
          <a:solidFill>
            <a:srgbClr val="F4FBFE"/>
          </a:solidFill>
          <a:ln w="12700" cap="flat" cmpd="sng" algn="ctr">
            <a:solidFill>
              <a:srgbClr val="93D7F0"/>
            </a:solidFill>
            <a:prstDash val="solid"/>
            <a:miter lim="800000"/>
          </a:ln>
          <a:effectLst/>
        </p:spPr>
        <p:txBody>
          <a:bodyPr rtlCol="0" anchor="ctr"/>
          <a:lstStyle/>
          <a:p>
            <a:pPr marL="0" marR="0" lvl="0" indent="0" defTabSz="914478" eaLnBrk="1" fontAlgn="ctr" latinLnBrk="0" hangingPunct="1">
              <a:lnSpc>
                <a:spcPct val="150000"/>
              </a:lnSpc>
              <a:spcBef>
                <a:spcPts val="0"/>
              </a:spcBef>
              <a:spcAft>
                <a:spcPts val="0"/>
              </a:spcAft>
              <a:buClrTx/>
              <a:buSzTx/>
              <a:buFontTx/>
              <a:buNone/>
              <a:tabLst/>
              <a:defRPr/>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Southbound ecosystem</a:t>
            </a:r>
          </a:p>
          <a:p>
            <a:pPr marL="285750" marR="0" lvl="0" indent="-285750" defTabSz="914478" eaLnBrk="1" fontAlgn="ctr" latinLnBrk="0" hangingPunct="1">
              <a:lnSpc>
                <a:spcPct val="150000"/>
              </a:lnSpc>
              <a:spcBef>
                <a:spcPts val="0"/>
              </a:spcBef>
              <a:spcAft>
                <a:spcPts val="0"/>
              </a:spcAft>
              <a:buClrTx/>
              <a:buSzTx/>
              <a:buFont typeface="Arial" panose="020B0604020202020204" pitchFamily="34" charset="0"/>
              <a:buChar char="•"/>
              <a:tabLst/>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Provides standard device configuration APIs for service provisioning.</a:t>
            </a:r>
            <a:endParaRPr kumimoji="0" lang="en-US" altLang="zh-CN"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285750" marR="0" lvl="0" indent="-285750" defTabSz="914478" eaLnBrk="1" fontAlgn="ctr" latinLnBrk="0" hangingPunct="1">
              <a:lnSpc>
                <a:spcPct val="150000"/>
              </a:lnSpc>
              <a:spcBef>
                <a:spcPts val="0"/>
              </a:spcBef>
              <a:spcAft>
                <a:spcPts val="0"/>
              </a:spcAft>
              <a:buClrTx/>
              <a:buSzTx/>
              <a:buFont typeface="Arial" panose="020B0604020202020204" pitchFamily="34" charset="0"/>
              <a:buChar char="•"/>
              <a:tabLst/>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Interconnects with Huawei devices through plug-ins. Third parties can develop plug-ins for interconnection with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NCE-Fabric. </a:t>
            </a:r>
          </a:p>
        </p:txBody>
      </p:sp>
      <p:pic>
        <p:nvPicPr>
          <p:cNvPr id="37" name="图片 3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69007" y="3281510"/>
            <a:ext cx="1652861" cy="939578"/>
          </a:xfrm>
          <a:prstGeom prst="rect">
            <a:avLst/>
          </a:prstGeom>
        </p:spPr>
      </p:pic>
    </p:spTree>
    <p:extLst>
      <p:ext uri="{BB962C8B-B14F-4D97-AF65-F5344CB8AC3E}">
        <p14:creationId xmlns:p14="http://schemas.microsoft.com/office/powerpoint/2010/main" val="301415287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pPr marL="457017" indent="-457017" fontAlgn="auto"/>
            <a:r>
              <a:rPr lang="en-US" dirty="0" err="1">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iMaster</a:t>
            </a:r>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 NCE-Fabric Overview</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457017" indent="-457017" fontAlgn="auto"/>
            <a:r>
              <a:rPr lang="en-US" b="1" dirty="0">
                <a:latin typeface="Huawei Sans" panose="020C0503030203020204" pitchFamily="34" charset="0"/>
                <a:ea typeface="方正兰亭黑简体" panose="02000000000000000000" pitchFamily="2" charset="-122"/>
                <a:sym typeface="Huawei Sans" panose="020C0503030203020204" pitchFamily="34" charset="0"/>
              </a:rPr>
              <a:t>General Restrictions and Specifications of </a:t>
            </a:r>
            <a:r>
              <a:rPr lang="en-US" b="1"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b="1" dirty="0">
                <a:latin typeface="Huawei Sans" panose="020C0503030203020204" pitchFamily="34" charset="0"/>
                <a:ea typeface="方正兰亭黑简体" panose="02000000000000000000" pitchFamily="2" charset="-122"/>
                <a:sym typeface="Huawei Sans" panose="020C0503030203020204" pitchFamily="34" charset="0"/>
              </a:rPr>
              <a:t> NCE-Fabric Open APIs</a:t>
            </a:r>
          </a:p>
          <a:p>
            <a:pPr marL="457017" indent="-457017" fontAlgn="auto"/>
            <a:r>
              <a:rPr lang="en-US" dirty="0" err="1">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iMaster</a:t>
            </a:r>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 NCE-Fabric Open APIs and Application Scenarios</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Example of Invoking Neutron APIs for Intra-VPC Communication</a:t>
            </a:r>
          </a:p>
        </p:txBody>
      </p:sp>
    </p:spTree>
    <p:extLst>
      <p:ext uri="{BB962C8B-B14F-4D97-AF65-F5344CB8AC3E}">
        <p14:creationId xmlns:p14="http://schemas.microsoft.com/office/powerpoint/2010/main" val="1281052946"/>
      </p:ext>
    </p:extLst>
  </p:cSld>
  <p:clrMapOvr>
    <a:masterClrMapping/>
  </p:clrMapOvr>
  <p:timing>
    <p:tnLst>
      <p:par>
        <p:cTn id="1" dur="indefinite" restart="never" nodeType="tmRoot"/>
      </p:par>
    </p:tnLst>
  </p:timing>
</p:sld>
</file>

<file path=ppt/theme/theme1.xml><?xml version="1.0" encoding="utf-8"?>
<a:theme xmlns:a="http://schemas.openxmlformats.org/drawingml/2006/main" name="主题1">
  <a:themeElements>
    <a:clrScheme name="自定义 1">
      <a:dk1>
        <a:sysClr val="windowText" lastClr="000000"/>
      </a:dk1>
      <a:lt1>
        <a:sysClr val="window" lastClr="FFFFFF"/>
      </a:lt1>
      <a:dk2>
        <a:srgbClr val="F3FBFE"/>
      </a:dk2>
      <a:lt2>
        <a:srgbClr val="BAE6F6"/>
      </a:lt2>
      <a:accent1>
        <a:srgbClr val="1AABE2"/>
      </a:accent1>
      <a:accent2>
        <a:srgbClr val="EC7061"/>
      </a:accent2>
      <a:accent3>
        <a:srgbClr val="8BC9A0"/>
      </a:accent3>
      <a:accent4>
        <a:srgbClr val="BAE6F6"/>
      </a:accent4>
      <a:accent5>
        <a:srgbClr val="F3FBFE"/>
      </a:accent5>
      <a:accent6>
        <a:srgbClr val="FFD17D"/>
      </a:accent6>
      <a:hlink>
        <a:srgbClr val="FFF2CC"/>
      </a:hlink>
      <a:folHlink>
        <a:srgbClr val="7F7F7F"/>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BF043792-57F6-41EE-87A6-0E708C4C6B6B}" vid="{A351E8FC-7DE8-4F98-93F1-BB1B7ECBA1D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1" ma:contentTypeDescription="Create a new document." ma:contentTypeScope="" ma:versionID="fd4f534fc22f1d982cc2e0e62ad2af45">
  <xsd:schema xmlns:xsd="http://www.w3.org/2001/XMLSchema" xmlns:xs="http://www.w3.org/2001/XMLSchema" xmlns:p="http://schemas.microsoft.com/office/2006/metadata/properties" xmlns:ns2="475f1e55-3009-46d8-9566-5d569a2b3a98" targetNamespace="http://schemas.microsoft.com/office/2006/metadata/properties" ma:root="true" ma:fieldsID="1d095aabec1d15598815726bd4b054a7"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1318D73-AB4E-4950-9753-7B450A8ADD2A}">
  <ds:schemaRefs>
    <ds:schemaRef ds:uri="http://schemas.microsoft.com/sharepoint/v3/contenttype/forms"/>
  </ds:schemaRefs>
</ds:datastoreItem>
</file>

<file path=customXml/itemProps2.xml><?xml version="1.0" encoding="utf-8"?>
<ds:datastoreItem xmlns:ds="http://schemas.openxmlformats.org/officeDocument/2006/customXml" ds:itemID="{A0E29026-4958-4C93-BA4D-42B570B5DD44}">
  <ds:schemaRefs>
    <ds:schemaRef ds:uri="http://purl.org/dc/terms/"/>
    <ds:schemaRef ds:uri="http://schemas.microsoft.com/office/2006/metadata/properties"/>
    <ds:schemaRef ds:uri="http://www.w3.org/XML/1998/namespace"/>
    <ds:schemaRef ds:uri="http://schemas.microsoft.com/office/2006/documentManagement/types"/>
    <ds:schemaRef ds:uri="http://schemas.microsoft.com/office/infopath/2007/PartnerControls"/>
    <ds:schemaRef ds:uri="http://schemas.openxmlformats.org/package/2006/metadata/core-properties"/>
    <ds:schemaRef ds:uri="http://purl.org/dc/dcmitype/"/>
    <ds:schemaRef ds:uri="http://purl.org/dc/elements/1.1/"/>
  </ds:schemaRefs>
</ds:datastoreItem>
</file>

<file path=customXml/itemProps3.xml><?xml version="1.0" encoding="utf-8"?>
<ds:datastoreItem xmlns:ds="http://schemas.openxmlformats.org/officeDocument/2006/customXml" ds:itemID="{74D2D28A-C3CA-4B4F-864D-E78BEAB97412}"/>
</file>

<file path=docProps/app.xml><?xml version="1.0" encoding="utf-8"?>
<Properties xmlns="http://schemas.openxmlformats.org/officeDocument/2006/extended-properties" xmlns:vt="http://schemas.openxmlformats.org/officeDocument/2006/docPropsVTypes">
  <Template/>
  <TotalTime>445</TotalTime>
  <Words>7950</Words>
  <Application>Microsoft Office PowerPoint</Application>
  <PresentationFormat>宽屏</PresentationFormat>
  <Paragraphs>1457</Paragraphs>
  <Slides>64</Slides>
  <Notes>64</Notes>
  <HiddenSlides>1</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64</vt:i4>
      </vt:variant>
    </vt:vector>
  </HeadingPairs>
  <TitlesOfParts>
    <vt:vector size="75" baseType="lpstr">
      <vt:lpstr>Arial Unicode MS</vt:lpstr>
      <vt:lpstr>Gill Sans</vt:lpstr>
      <vt:lpstr>方正兰亭黑简体</vt:lpstr>
      <vt:lpstr>微软雅黑</vt:lpstr>
      <vt:lpstr>Arial</vt:lpstr>
      <vt:lpstr>Calibri</vt:lpstr>
      <vt:lpstr>Courier New</vt:lpstr>
      <vt:lpstr>Huawei Sans</vt:lpstr>
      <vt:lpstr>Times New Roman</vt:lpstr>
      <vt:lpstr>Wingdings</vt:lpstr>
      <vt:lpstr>主题1</vt:lpstr>
      <vt:lpstr>PowerPoint 演示文稿</vt:lpstr>
      <vt:lpstr>iMaster NCE-Fabric Open API Introduction</vt:lpstr>
      <vt:lpstr>PowerPoint 演示文稿</vt:lpstr>
      <vt:lpstr>PowerPoint 演示文稿</vt:lpstr>
      <vt:lpstr>PowerPoint 演示文稿</vt:lpstr>
      <vt:lpstr>iMaster NCE-Fabric Overview</vt:lpstr>
      <vt:lpstr>iMaster NCE-Fabric Key Features</vt:lpstr>
      <vt:lpstr>iMaster NCE-Fabric Open Architecture</vt:lpstr>
      <vt:lpstr>PowerPoint 演示文稿</vt:lpstr>
      <vt:lpstr>URL Format</vt:lpstr>
      <vt:lpstr>HTTP Request Mode/Header Parameters</vt:lpstr>
      <vt:lpstr>Service_name of the Neutron API</vt:lpstr>
      <vt:lpstr>Response Value</vt:lpstr>
      <vt:lpstr>Authentication API (1)</vt:lpstr>
      <vt:lpstr>Authentication API (2)</vt:lpstr>
      <vt:lpstr>PowerPoint 演示文稿</vt:lpstr>
      <vt:lpstr>Overview of iMaster NCE-Fabric Open API</vt:lpstr>
      <vt:lpstr>Typical Basic Networking</vt:lpstr>
      <vt:lpstr>PowerPoint 演示文稿</vt:lpstr>
      <vt:lpstr>Mapping Between Neutron Service Modules</vt:lpstr>
      <vt:lpstr>Mapping Between Neutron Service Modules and RESTful APIs (1)</vt:lpstr>
      <vt:lpstr>Mapping Between Neutron Service Modules and RESTful APIs (2)</vt:lpstr>
      <vt:lpstr>Configuration Process</vt:lpstr>
      <vt:lpstr>Traffic Limiting of VMs Using Security Groups</vt:lpstr>
      <vt:lpstr>Intra-VPC Communication on an Intranet</vt:lpstr>
      <vt:lpstr>Inter-VPC Communication on an Intranet</vt:lpstr>
      <vt:lpstr>Communication Between an Intranet and the Internet</vt:lpstr>
      <vt:lpstr>Communication Between an Intranet and an External Private Network Through IPsec VPN</vt:lpstr>
      <vt:lpstr>PowerPoint 演示文稿</vt:lpstr>
      <vt:lpstr>PowerPoint 演示文稿</vt:lpstr>
      <vt:lpstr>Mapping Between Main Service Modules of a VPC</vt:lpstr>
      <vt:lpstr>Mapping Between VPC Service Modules and the RESTful APIs</vt:lpstr>
      <vt:lpstr>Neutron/iMaster NCE-Fabric Service Models and Physical Model Mapping</vt:lpstr>
      <vt:lpstr>Intra-subnet Communication in a VPC</vt:lpstr>
      <vt:lpstr>Inter-subnet Communication in a VPC</vt:lpstr>
      <vt:lpstr>Inter-VPC Communication on an Intranet</vt:lpstr>
      <vt:lpstr>Communication Between an Intranet and the Internet</vt:lpstr>
      <vt:lpstr>Communication Between an Intranet and an External Private Network</vt:lpstr>
      <vt:lpstr>PowerPoint 演示文稿</vt:lpstr>
      <vt:lpstr>PowerPoint 演示文稿</vt:lpstr>
      <vt:lpstr>Mapping Between Service Modules of a Multicast VPC (IPv4)</vt:lpstr>
      <vt:lpstr>Mapping Between VPC Service Modules and RESTful APIs</vt:lpstr>
      <vt:lpstr>Multicast VPC Service Scenario</vt:lpstr>
      <vt:lpstr>PowerPoint 演示文稿</vt:lpstr>
      <vt:lpstr>PowerPoint 演示文稿</vt:lpstr>
      <vt:lpstr>Mapping Between Main Service Modules in an SFC</vt:lpstr>
      <vt:lpstr>Mapping Between SFC Modules and RESTful APIs</vt:lpstr>
      <vt:lpstr>SFC Scenario</vt:lpstr>
      <vt:lpstr>PowerPoint 演示文稿</vt:lpstr>
      <vt:lpstr>PowerPoint 演示文稿</vt:lpstr>
      <vt:lpstr>Mapping Between Other Service Modules and RESTful APIs</vt:lpstr>
      <vt:lpstr>PowerPoint 演示文稿</vt:lpstr>
      <vt:lpstr>Example</vt:lpstr>
      <vt:lpstr>Creating a Router</vt:lpstr>
      <vt:lpstr>Creating Intranet 1</vt:lpstr>
      <vt:lpstr>Creating a Subnet for Intranet 1</vt:lpstr>
      <vt:lpstr>Creating a Port for Intranet 1</vt:lpstr>
      <vt:lpstr>Creating Intranet 2</vt:lpstr>
      <vt:lpstr>Creating a Subnet for Intranet 2</vt:lpstr>
      <vt:lpstr>Creating a Port for Intranet 2</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chencan (A)</cp:lastModifiedBy>
  <cp:revision>143</cp:revision>
  <dcterms:created xsi:type="dcterms:W3CDTF">2018-11-29T10:16:29Z</dcterms:created>
  <dcterms:modified xsi:type="dcterms:W3CDTF">2020-09-27T07:39:40Z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(3)ggC9KqrK4Ak9z89YZ0TGgtUCO5+msXxkgSZzow0Je/c0IYGUyjVcfPekZ56sGfg2T7Ao0Pls
zSwn7ZdcQYWE0I2rC4cZ5T2AlEGlNu6ZFb7ksfoczkyNlndMBFEQ/Ag/MYUjPCpOqtDOYzso
XAbOtG+UJuSOm/rVZ9TXJWzZVE/sPwmFlmIEV/ksYhgQYtRYq4KulSXwWhJthV3BUJ7i2iUO
884trAvMGurR/JFzZk</vt:lpwstr>
  </property>
  <property fmtid="{D5CDD505-2E9C-101B-9397-08002B2CF9AE}" pid="3" name="_2015_ms_pID_7253431">
    <vt:lpwstr>PJMiJ0sgK88RgcGnjd53XaC8EvhewTGR4UJC8y9lVhUQaCMUNbnaLo
RxM0xvbm20kh7btsRxbZfvgNWS+0E8VqsO4zaC6Yv0pTNcTCP6Rr9fPk5ZbgSVOFYNiMOGRi
tuuufm2RkGiVxUbFVh/Itipyrb02OjHZ64Cg+etRTmr/F8NuSw7eexGX4tBSnZ+JuONUyT2D
m1tNkZT8/pRKmsF2HfdonxD+Cbrh44yWxnZ3</vt:lpwstr>
  </property>
  <property fmtid="{D5CDD505-2E9C-101B-9397-08002B2CF9AE}" pid="4" name="_2015_ms_pID_7253432">
    <vt:lpwstr>uA==</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1598407922</vt:lpwstr>
  </property>
  <property fmtid="{D5CDD505-2E9C-101B-9397-08002B2CF9AE}" pid="9" name="ContentTypeId">
    <vt:lpwstr>0x01010002C5B4B712841F4C8A7AAEE2CD191271</vt:lpwstr>
  </property>
</Properties>
</file>